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1"/>
  </p:sldMasterIdLst>
  <p:notesMasterIdLst>
    <p:notesMasterId r:id="rId9"/>
  </p:notesMasterIdLst>
  <p:handoutMasterIdLst>
    <p:handoutMasterId r:id="rId10"/>
  </p:handoutMasterIdLst>
  <p:sldIdLst>
    <p:sldId id="297" r:id="rId2"/>
    <p:sldId id="298" r:id="rId3"/>
    <p:sldId id="602" r:id="rId4"/>
    <p:sldId id="304" r:id="rId5"/>
    <p:sldId id="300" r:id="rId6"/>
    <p:sldId id="301" r:id="rId7"/>
    <p:sldId id="29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iam Oser-Soto" initials="MO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44975"/>
    <a:srgbClr val="0041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78" autoAdjust="0"/>
  </p:normalViewPr>
  <p:slideViewPr>
    <p:cSldViewPr snapToGrid="0" showGuides="1">
      <p:cViewPr varScale="1">
        <p:scale>
          <a:sx n="114" d="100"/>
          <a:sy n="114" d="100"/>
        </p:scale>
        <p:origin x="186" y="102"/>
      </p:cViewPr>
      <p:guideLst>
        <p:guide orient="horz" pos="478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19" d="100"/>
          <a:sy n="119" d="100"/>
        </p:scale>
        <p:origin x="499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AF464AA-E4A0-40A9-AECE-2B2F656E61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02E823-CE9C-45FA-9B1E-F8A2AE7FC3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C681A-2986-47F8-8E15-682475C664A2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1465927-922D-4E09-BFA3-731BDC992D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E844DB-E352-424C-941C-7EAB7ACB4E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CCC85-151A-4D57-8547-1E5AF22FB0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667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A0162-0ED0-43AD-80C1-76FF384E4807}" type="datetimeFigureOut">
              <a:rPr lang="en-US" smtClean="0"/>
              <a:t>6/2/2023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41C66-6527-4AB7-8992-D43C63856FC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52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41C66-6527-4AB7-8992-D43C63856FC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879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41C66-6527-4AB7-8992-D43C63856FC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012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41C66-6527-4AB7-8992-D43C63856FC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132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Titelfolie_mit Bil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AADF12F9-7411-4F7C-957B-A5399076F4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2" b="47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7D9D3E5-6B26-4753-BB01-769322BA21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10828" y="1800697"/>
            <a:ext cx="7704772" cy="2492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eine Dachzeile, die den Vortrag thematisch einordnet (einzeilig)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4245D48E-CFC1-4C2C-BEF6-D6DF3FA18F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95588" y="2308477"/>
            <a:ext cx="7720012" cy="121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4400" b="1"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der ein- oder zweizeilige Titel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F0ED8C-F745-4BBC-B350-097334826A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0988" y="3759740"/>
            <a:ext cx="7694612" cy="2492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Name(n) des/der Vortragenden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BE8279B-4D51-46B5-A65A-8DF8A6CE15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91292" y="6142038"/>
            <a:ext cx="1457311" cy="321970"/>
          </a:xfrm>
        </p:spPr>
        <p:txBody>
          <a:bodyPr/>
          <a:lstStyle>
            <a:lvl1pPr algn="r">
              <a:defRPr/>
            </a:lvl1pPr>
            <a:lvl2pPr marL="23813" indent="0">
              <a:buNone/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/>
              <a:t>xx.xx.2021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790C79C-A069-46A4-B25D-71EF270A1E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r="-1"/>
          <a:stretch/>
        </p:blipFill>
        <p:spPr>
          <a:xfrm>
            <a:off x="0" y="759721"/>
            <a:ext cx="2273350" cy="32266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4565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7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61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leer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CA3C3-F22C-4887-A003-12AF3C02A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7208F95-1689-4F94-8F0B-9ED6449484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2E371D-9FD1-4144-AAF4-05CA9BFA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6" name="Medienplatzhalter 5">
            <a:extLst>
              <a:ext uri="{FF2B5EF4-FFF2-40B4-BE49-F238E27FC236}">
                <a16:creationId xmlns:a16="http://schemas.microsoft.com/office/drawing/2014/main" id="{4236928F-2653-4C11-84A0-1B166F86F7DC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658813" y="1984376"/>
            <a:ext cx="9866312" cy="42164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Platzhalter für Video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840EEA76-0CF8-431A-BA4A-63A0D6CA95D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1135648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  <p15:guide id="2" pos="6630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leer_mit-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CA3C3-F22C-4887-A003-12AF3C02A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7208F95-1689-4F94-8F0B-9ED6449484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2E371D-9FD1-4144-AAF4-05CA9BFA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7CA68D99-9C55-4A7B-8F01-0C2C8923396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246185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  <p15:guide id="2" pos="663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ein-Bild_Text_Variante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21" y="2385858"/>
            <a:ext cx="5313970" cy="38149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31343" y="2382838"/>
            <a:ext cx="4384257" cy="3817937"/>
          </a:xfrm>
        </p:spPr>
        <p:txBody>
          <a:bodyPr wrap="square" lIns="0" tIns="0" rIns="0" bIns="0">
            <a:no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Hier steht Fließtext.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C6E06A88-78CA-48E9-B7B5-A830665AB14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3383975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5" userDrawn="1">
          <p15:clr>
            <a:srgbClr val="FBAE40"/>
          </p15:clr>
        </p15:guide>
        <p15:guide id="2" pos="6630" userDrawn="1">
          <p15:clr>
            <a:srgbClr val="FBAE40"/>
          </p15:clr>
        </p15:guide>
        <p15:guide id="3" orient="horz" pos="1502" userDrawn="1">
          <p15:clr>
            <a:srgbClr val="FBAE40"/>
          </p15:clr>
        </p15:guide>
        <p15:guide id="4" orient="horz" pos="390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ein-Bild_Text_Variante-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21" y="2385858"/>
            <a:ext cx="6140821" cy="38149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8013" y="2382838"/>
            <a:ext cx="3557587" cy="3817937"/>
          </a:xfrm>
        </p:spPr>
        <p:txBody>
          <a:bodyPr lIns="0" tIns="0" rIns="0" bIns="0">
            <a:no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Hier steht Fließtext.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48CD247B-6347-4CAE-95FD-FD5F80A8F3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25519468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26" userDrawn="1">
          <p15:clr>
            <a:srgbClr val="FBAE40"/>
          </p15:clr>
        </p15:guide>
        <p15:guide id="2" orient="horz" pos="1502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  <p15:guide id="4" pos="41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ein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8812" y="1985175"/>
            <a:ext cx="10866438" cy="38716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58813" y="5951475"/>
            <a:ext cx="9856787" cy="249300"/>
          </a:xfrm>
        </p:spPr>
        <p:txBody>
          <a:bodyPr lIns="0" tIns="0" rIns="0" bIns="0">
            <a:noAutofit/>
          </a:bodyPr>
          <a:lstStyle>
            <a:lvl1pPr>
              <a:defRPr/>
            </a:lvl1pPr>
            <a:lvl2pPr>
              <a:defRPr/>
            </a:lvl2pPr>
            <a:lvl3pPr marL="276225" indent="0">
              <a:buNone/>
              <a:defRPr/>
            </a:lvl3pPr>
          </a:lstStyle>
          <a:p>
            <a:pPr lvl="0"/>
            <a:r>
              <a:rPr lang="de-DE" dirty="0"/>
              <a:t>Hier steht eine Bildunterschrift (max. einzeilig)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5896EFB1-530A-49A2-81C0-927097D65EC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3973132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26">
          <p15:clr>
            <a:srgbClr val="FBAE40"/>
          </p15:clr>
        </p15:guide>
        <p15:guide id="2" orient="horz" pos="1502">
          <p15:clr>
            <a:srgbClr val="FBAE40"/>
          </p15:clr>
        </p15:guide>
        <p15:guide id="3" orient="horz" pos="3906">
          <p15:clr>
            <a:srgbClr val="FBAE40"/>
          </p15:clr>
        </p15:guide>
        <p15:guide id="4" pos="41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zwei-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FDF7D65F-B748-4B9E-8C93-89C642A572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55275" y="2385857"/>
            <a:ext cx="5071564" cy="28392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20" y="2385857"/>
            <a:ext cx="5138873" cy="28392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376A67A2-AFEB-4F3F-9B19-8CD2AD6EE5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721" y="5365102"/>
            <a:ext cx="5142763" cy="835673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  <a:p>
            <a:pPr lvl="0"/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55274" y="5365102"/>
            <a:ext cx="5071564" cy="835673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0863263" y="6418263"/>
            <a:ext cx="393644" cy="212724"/>
          </a:xfrm>
        </p:spPr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9D206EA2-5148-4239-95C2-6D3768DA2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2991337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62" userDrawn="1">
          <p15:clr>
            <a:srgbClr val="FBAE40"/>
          </p15:clr>
        </p15:guide>
        <p15:guide id="2" orient="horz" pos="1502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  <p15:guide id="4" pos="41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drei-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FDF7D65F-B748-4B9E-8C93-89C642A572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52153" y="2385859"/>
            <a:ext cx="3181035" cy="28431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Bildplatzhalter 5">
            <a:extLst>
              <a:ext uri="{FF2B5EF4-FFF2-40B4-BE49-F238E27FC236}">
                <a16:creationId xmlns:a16="http://schemas.microsoft.com/office/drawing/2014/main" id="{001BF1C0-FE0E-4D78-8AF0-116BB66E7F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7521" y="2385859"/>
            <a:ext cx="3181035" cy="28431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21" y="2385859"/>
            <a:ext cx="3181035" cy="28431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376A67A2-AFEB-4F3F-9B19-8CD2AD6EE5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722" y="5360437"/>
            <a:ext cx="3185218" cy="840338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975E3609-0F9A-4BE6-A050-A022754A821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97521" y="5360437"/>
            <a:ext cx="3185218" cy="840338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52153" y="5360437"/>
            <a:ext cx="3185218" cy="840338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7D5C090C-8C84-441A-A53A-B0225B2A116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677678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6" userDrawn="1">
          <p15:clr>
            <a:srgbClr val="FBAE40"/>
          </p15:clr>
        </p15:guide>
        <p15:guide id="2" pos="7265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  <p15:guide id="4" orient="horz" pos="150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54EA57D7-662C-47D2-815E-088826781E6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3FA76EEC-B03F-46B4-9F48-96B26AEF94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585" y="0"/>
            <a:ext cx="4852416" cy="6859742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4559BAF-0BAD-4842-BB2E-2D6FDE5578E5}"/>
              </a:ext>
            </a:extLst>
          </p:cNvPr>
          <p:cNvGrpSpPr/>
          <p:nvPr userDrawn="1"/>
        </p:nvGrpSpPr>
        <p:grpSpPr>
          <a:xfrm>
            <a:off x="8426965" y="2287840"/>
            <a:ext cx="2444974" cy="644653"/>
            <a:chOff x="8351170" y="2708464"/>
            <a:chExt cx="2444974" cy="644653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B6F2DAE-9F07-46AF-8E9F-755BC7C75B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1170" y="2708464"/>
              <a:ext cx="612649" cy="612649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7DA676A9-1F39-4FDA-AE3B-82A423DE95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1945" y="2719132"/>
              <a:ext cx="612649" cy="612649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74514A63-8761-49FF-A1AF-98542F6165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2720" y="2740468"/>
              <a:ext cx="612649" cy="612649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E62552DC-B497-46AF-9AF4-13A4327E00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495" y="2729800"/>
              <a:ext cx="612649" cy="612649"/>
            </a:xfrm>
            <a:prstGeom prst="rect">
              <a:avLst/>
            </a:prstGeom>
          </p:spPr>
        </p:pic>
      </p:grp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2E3E3301-C940-47EF-8F72-09884951723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721" y="4325419"/>
            <a:ext cx="6056947" cy="6268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de-DE" dirty="0"/>
              <a:t>vorname.nachname@din.de</a:t>
            </a:r>
          </a:p>
          <a:p>
            <a:r>
              <a:rPr lang="de-DE" dirty="0"/>
              <a:t>+49 (0) 30 2601-xxxx</a:t>
            </a:r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E4EA4F-0E9C-4CDC-A9D0-8F61DE59EB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720" y="3441700"/>
            <a:ext cx="6056947" cy="6412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2160"/>
              </a:lnSpc>
              <a:spcBef>
                <a:spcPts val="600"/>
              </a:spcBef>
              <a:defRPr b="1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</a:lstStyle>
          <a:p>
            <a:r>
              <a:rPr lang="de-DE" dirty="0"/>
              <a:t>Vorname Nachname</a:t>
            </a:r>
          </a:p>
          <a:p>
            <a:r>
              <a:rPr lang="de-DE" dirty="0" err="1"/>
              <a:t>Jobtitel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99C8694-60BE-42A5-A685-B5C164EBF815}"/>
              </a:ext>
            </a:extLst>
          </p:cNvPr>
          <p:cNvSpPr txBox="1"/>
          <p:nvPr userDrawn="1"/>
        </p:nvSpPr>
        <p:spPr>
          <a:xfrm>
            <a:off x="8569990" y="700209"/>
            <a:ext cx="2703444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DIN </a:t>
            </a: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Deutsches Institut für Normung e. V.</a:t>
            </a: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Am DIN-Platz</a:t>
            </a: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Burggrafenstraße</a:t>
            </a:r>
            <a:r>
              <a:rPr lang="de-DE" sz="1200" baseline="0" dirty="0">
                <a:solidFill>
                  <a:schemeClr val="bg1"/>
                </a:solidFill>
              </a:rPr>
              <a:t> 6</a:t>
            </a:r>
            <a:endParaRPr lang="de-DE" sz="1200" dirty="0">
              <a:solidFill>
                <a:schemeClr val="bg1"/>
              </a:solidFill>
            </a:endParaRP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10787 Berlin</a:t>
            </a:r>
          </a:p>
          <a:p>
            <a:pPr lvl="0">
              <a:lnSpc>
                <a:spcPct val="120000"/>
              </a:lnSpc>
            </a:pPr>
            <a:endParaRPr lang="de-DE" sz="1200" dirty="0">
              <a:solidFill>
                <a:schemeClr val="bg1"/>
              </a:solidFill>
            </a:endParaRP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www.din.de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818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6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402168" y="2180167"/>
            <a:ext cx="11404800" cy="3934883"/>
          </a:xfrm>
          <a:noFill/>
          <a:ln>
            <a:solidFill>
              <a:srgbClr val="FFFFFF"/>
            </a:solidFill>
          </a:ln>
        </p:spPr>
        <p:txBody>
          <a:bodyPr lIns="0" tIns="0" rIns="0" bIns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5B39B87-8E24-4371-92F4-E433915E12E4}" type="datetime1">
              <a:rPr lang="de-DE" noProof="0" smtClean="0"/>
              <a:t>02.06.2023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788160" y="6497381"/>
            <a:ext cx="5760000" cy="184665"/>
          </a:xfrm>
        </p:spPr>
        <p:txBody>
          <a:bodyPr/>
          <a:lstStyle/>
          <a:p>
            <a:r>
              <a:rPr lang="de-DE" noProof="0"/>
              <a:t>© DIN DKE Fußzeilentext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08080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Titelfolie_mit Bild_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6C8D3A2-18B3-41DE-A12B-B847B0DBF9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68" b="6993"/>
          <a:stretch/>
        </p:blipFill>
        <p:spPr>
          <a:xfrm>
            <a:off x="0" y="0"/>
            <a:ext cx="12204630" cy="6870106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7D9D3E5-6B26-4753-BB01-769322BA21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10828" y="1800697"/>
            <a:ext cx="7704772" cy="2492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eine Dachzeile, die den Vortrag thematisch einordnet (einzeilig)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4245D48E-CFC1-4C2C-BEF6-D6DF3FA18F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95588" y="2308477"/>
            <a:ext cx="7720012" cy="121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4400" b="1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der ein- oder zweizeilige Titel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F0ED8C-F745-4BBC-B350-097334826A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0988" y="3759740"/>
            <a:ext cx="7694612" cy="249299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Name(n) des/der Vortragenden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BE8279B-4D51-46B5-A65A-8DF8A6CE15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91292" y="6142038"/>
            <a:ext cx="1457311" cy="32197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  <a:lvl2pPr marL="23813" indent="0">
              <a:buNone/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/>
              <a:t>xx.xx.2021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536FB0E-1812-42FF-86C4-ACC695D574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r="-1"/>
          <a:stretch/>
        </p:blipFill>
        <p:spPr>
          <a:xfrm>
            <a:off x="0" y="759721"/>
            <a:ext cx="2273350" cy="32266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68914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7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Titelfolie_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50A2BC7-7BD5-4BD2-87C9-B5FFE1DEBB5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5716" y="0"/>
            <a:ext cx="1219962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87905 w 12192000"/>
              <a:gd name="connsiteY5" fmla="*/ 3989070 h 6858000"/>
              <a:gd name="connsiteX6" fmla="*/ 2287905 w 12192000"/>
              <a:gd name="connsiteY6" fmla="*/ 754063 h 6858000"/>
              <a:gd name="connsiteX7" fmla="*/ 0 w 12192000"/>
              <a:gd name="connsiteY7" fmla="*/ 754063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87905 w 12192000"/>
              <a:gd name="connsiteY5" fmla="*/ 3989070 h 6858000"/>
              <a:gd name="connsiteX6" fmla="*/ 2287905 w 12192000"/>
              <a:gd name="connsiteY6" fmla="*/ 754063 h 6858000"/>
              <a:gd name="connsiteX7" fmla="*/ 0 w 12192000"/>
              <a:gd name="connsiteY7" fmla="*/ 75406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87905 w 12192000"/>
              <a:gd name="connsiteY5" fmla="*/ 3989070 h 6858000"/>
              <a:gd name="connsiteX6" fmla="*/ 2287905 w 12192000"/>
              <a:gd name="connsiteY6" fmla="*/ 75406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87905 w 12192000"/>
              <a:gd name="connsiteY5" fmla="*/ 3989070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42185 w 12192000"/>
              <a:gd name="connsiteY5" fmla="*/ 3985260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42185 w 12192000"/>
              <a:gd name="connsiteY5" fmla="*/ 3985260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44090 w 12192000"/>
              <a:gd name="connsiteY5" fmla="*/ 3985260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44090 w 12192000"/>
              <a:gd name="connsiteY5" fmla="*/ 3975735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13335 w 12192000"/>
              <a:gd name="connsiteY4" fmla="*/ 3960495 h 6858000"/>
              <a:gd name="connsiteX5" fmla="*/ 2244090 w 12192000"/>
              <a:gd name="connsiteY5" fmla="*/ 3975735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56685 h 6858000"/>
              <a:gd name="connsiteX5" fmla="*/ 2244090 w 12192000"/>
              <a:gd name="connsiteY5" fmla="*/ 3975735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56685 h 6858000"/>
              <a:gd name="connsiteX5" fmla="*/ 2244090 w 12192000"/>
              <a:gd name="connsiteY5" fmla="*/ 3975735 h 6858000"/>
              <a:gd name="connsiteX6" fmla="*/ 2245995 w 12192000"/>
              <a:gd name="connsiteY6" fmla="*/ 788353 h 6858000"/>
              <a:gd name="connsiteX7" fmla="*/ 0 w 12192000"/>
              <a:gd name="connsiteY7" fmla="*/ 75787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56685 h 6858000"/>
              <a:gd name="connsiteX5" fmla="*/ 2274570 w 12192000"/>
              <a:gd name="connsiteY5" fmla="*/ 3987165 h 6858000"/>
              <a:gd name="connsiteX6" fmla="*/ 2245995 w 12192000"/>
              <a:gd name="connsiteY6" fmla="*/ 788353 h 6858000"/>
              <a:gd name="connsiteX7" fmla="*/ 0 w 12192000"/>
              <a:gd name="connsiteY7" fmla="*/ 757873 h 6858000"/>
              <a:gd name="connsiteX8" fmla="*/ 0 w 12192000"/>
              <a:gd name="connsiteY8" fmla="*/ 0 h 6858000"/>
              <a:gd name="connsiteX0" fmla="*/ 381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0 w 12195810"/>
              <a:gd name="connsiteY4" fmla="*/ 3989070 h 6858000"/>
              <a:gd name="connsiteX5" fmla="*/ 2278380 w 12195810"/>
              <a:gd name="connsiteY5" fmla="*/ 3987165 h 6858000"/>
              <a:gd name="connsiteX6" fmla="*/ 2249805 w 12195810"/>
              <a:gd name="connsiteY6" fmla="*/ 788353 h 6858000"/>
              <a:gd name="connsiteX7" fmla="*/ 3810 w 12195810"/>
              <a:gd name="connsiteY7" fmla="*/ 757873 h 6858000"/>
              <a:gd name="connsiteX8" fmla="*/ 3810 w 12195810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47900 w 12193905"/>
              <a:gd name="connsiteY6" fmla="*/ 788353 h 6858000"/>
              <a:gd name="connsiteX7" fmla="*/ 1905 w 12193905"/>
              <a:gd name="connsiteY7" fmla="*/ 757873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76475 w 12193905"/>
              <a:gd name="connsiteY6" fmla="*/ 754063 h 6858000"/>
              <a:gd name="connsiteX7" fmla="*/ 1905 w 12193905"/>
              <a:gd name="connsiteY7" fmla="*/ 757873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74570 w 12193905"/>
              <a:gd name="connsiteY6" fmla="*/ 757873 h 6858000"/>
              <a:gd name="connsiteX7" fmla="*/ 1905 w 12193905"/>
              <a:gd name="connsiteY7" fmla="*/ 757873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74570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74570 w 12193905"/>
              <a:gd name="connsiteY6" fmla="*/ 75977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4570 w 12193905"/>
              <a:gd name="connsiteY5" fmla="*/ 3987165 h 6858000"/>
              <a:gd name="connsiteX6" fmla="*/ 2274570 w 12193905"/>
              <a:gd name="connsiteY6" fmla="*/ 75977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4570 w 12193905"/>
              <a:gd name="connsiteY5" fmla="*/ 3987165 h 6858000"/>
              <a:gd name="connsiteX6" fmla="*/ 2270760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4570 w 12193905"/>
              <a:gd name="connsiteY5" fmla="*/ 3987165 h 6858000"/>
              <a:gd name="connsiteX6" fmla="*/ 2268855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4570 w 12193905"/>
              <a:gd name="connsiteY5" fmla="*/ 3987165 h 6858000"/>
              <a:gd name="connsiteX6" fmla="*/ 2268855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4570 w 12193905"/>
              <a:gd name="connsiteY5" fmla="*/ 3987165 h 6858000"/>
              <a:gd name="connsiteX6" fmla="*/ 2265045 w 12193905"/>
              <a:gd name="connsiteY6" fmla="*/ 76168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4570 w 12193905"/>
              <a:gd name="connsiteY5" fmla="*/ 3987165 h 6858000"/>
              <a:gd name="connsiteX6" fmla="*/ 2270760 w 12193905"/>
              <a:gd name="connsiteY6" fmla="*/ 76168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398395 w 12193905"/>
              <a:gd name="connsiteY5" fmla="*/ 4057650 h 6858000"/>
              <a:gd name="connsiteX6" fmla="*/ 2270760 w 12193905"/>
              <a:gd name="connsiteY6" fmla="*/ 76168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398395 w 12193905"/>
              <a:gd name="connsiteY5" fmla="*/ 4057650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3355 h 6858000"/>
              <a:gd name="connsiteX5" fmla="*/ 2270760 w 12193905"/>
              <a:gd name="connsiteY5" fmla="*/ 3987165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270760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270760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57873 h 6858000"/>
              <a:gd name="connsiteX7" fmla="*/ 1905 w 12195810"/>
              <a:gd name="connsiteY7" fmla="*/ 759778 h 6858000"/>
              <a:gd name="connsiteX8" fmla="*/ 0 w 12195810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57873 h 6858000"/>
              <a:gd name="connsiteX7" fmla="*/ 1905 w 12195810"/>
              <a:gd name="connsiteY7" fmla="*/ 759778 h 6858000"/>
              <a:gd name="connsiteX8" fmla="*/ 0 w 12195810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61683 h 6858000"/>
              <a:gd name="connsiteX7" fmla="*/ 1905 w 12195810"/>
              <a:gd name="connsiteY7" fmla="*/ 759778 h 6858000"/>
              <a:gd name="connsiteX8" fmla="*/ 0 w 12195810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61683 h 6858000"/>
              <a:gd name="connsiteX7" fmla="*/ 1905 w 12195810"/>
              <a:gd name="connsiteY7" fmla="*/ 759778 h 6858000"/>
              <a:gd name="connsiteX8" fmla="*/ 0 w 12195810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61683 h 6858000"/>
              <a:gd name="connsiteX7" fmla="*/ 0 w 12195810"/>
              <a:gd name="connsiteY7" fmla="*/ 759778 h 6858000"/>
              <a:gd name="connsiteX8" fmla="*/ 0 w 12195810"/>
              <a:gd name="connsiteY8" fmla="*/ 0 h 6858000"/>
              <a:gd name="connsiteX0" fmla="*/ 1905 w 12197715"/>
              <a:gd name="connsiteY0" fmla="*/ 0 h 6858000"/>
              <a:gd name="connsiteX1" fmla="*/ 12197715 w 12197715"/>
              <a:gd name="connsiteY1" fmla="*/ 0 h 6858000"/>
              <a:gd name="connsiteX2" fmla="*/ 12197715 w 12197715"/>
              <a:gd name="connsiteY2" fmla="*/ 6858000 h 6858000"/>
              <a:gd name="connsiteX3" fmla="*/ 0 w 12197715"/>
              <a:gd name="connsiteY3" fmla="*/ 6858000 h 6858000"/>
              <a:gd name="connsiteX4" fmla="*/ 3810 w 12197715"/>
              <a:gd name="connsiteY4" fmla="*/ 3987165 h 6858000"/>
              <a:gd name="connsiteX5" fmla="*/ 2274570 w 12197715"/>
              <a:gd name="connsiteY5" fmla="*/ 3987165 h 6858000"/>
              <a:gd name="connsiteX6" fmla="*/ 2274570 w 12197715"/>
              <a:gd name="connsiteY6" fmla="*/ 761683 h 6858000"/>
              <a:gd name="connsiteX7" fmla="*/ 1905 w 12197715"/>
              <a:gd name="connsiteY7" fmla="*/ 759778 h 6858000"/>
              <a:gd name="connsiteX8" fmla="*/ 1905 w 12197715"/>
              <a:gd name="connsiteY8" fmla="*/ 0 h 6858000"/>
              <a:gd name="connsiteX0" fmla="*/ 1905 w 12197715"/>
              <a:gd name="connsiteY0" fmla="*/ 0 h 6858000"/>
              <a:gd name="connsiteX1" fmla="*/ 12197715 w 12197715"/>
              <a:gd name="connsiteY1" fmla="*/ 0 h 6858000"/>
              <a:gd name="connsiteX2" fmla="*/ 12197715 w 12197715"/>
              <a:gd name="connsiteY2" fmla="*/ 6858000 h 6858000"/>
              <a:gd name="connsiteX3" fmla="*/ 0 w 12197715"/>
              <a:gd name="connsiteY3" fmla="*/ 6858000 h 6858000"/>
              <a:gd name="connsiteX4" fmla="*/ 3810 w 12197715"/>
              <a:gd name="connsiteY4" fmla="*/ 3987165 h 6858000"/>
              <a:gd name="connsiteX5" fmla="*/ 2272665 w 12197715"/>
              <a:gd name="connsiteY5" fmla="*/ 3985260 h 6858000"/>
              <a:gd name="connsiteX6" fmla="*/ 2274570 w 12197715"/>
              <a:gd name="connsiteY6" fmla="*/ 761683 h 6858000"/>
              <a:gd name="connsiteX7" fmla="*/ 1905 w 12197715"/>
              <a:gd name="connsiteY7" fmla="*/ 759778 h 6858000"/>
              <a:gd name="connsiteX8" fmla="*/ 1905 w 12197715"/>
              <a:gd name="connsiteY8" fmla="*/ 0 h 6858000"/>
              <a:gd name="connsiteX0" fmla="*/ 3810 w 12199620"/>
              <a:gd name="connsiteY0" fmla="*/ 0 h 6858000"/>
              <a:gd name="connsiteX1" fmla="*/ 12199620 w 12199620"/>
              <a:gd name="connsiteY1" fmla="*/ 0 h 6858000"/>
              <a:gd name="connsiteX2" fmla="*/ 12199620 w 12199620"/>
              <a:gd name="connsiteY2" fmla="*/ 6858000 h 6858000"/>
              <a:gd name="connsiteX3" fmla="*/ 1905 w 12199620"/>
              <a:gd name="connsiteY3" fmla="*/ 6858000 h 6858000"/>
              <a:gd name="connsiteX4" fmla="*/ 0 w 12199620"/>
              <a:gd name="connsiteY4" fmla="*/ 3985260 h 6858000"/>
              <a:gd name="connsiteX5" fmla="*/ 2274570 w 12199620"/>
              <a:gd name="connsiteY5" fmla="*/ 3985260 h 6858000"/>
              <a:gd name="connsiteX6" fmla="*/ 2276475 w 12199620"/>
              <a:gd name="connsiteY6" fmla="*/ 761683 h 6858000"/>
              <a:gd name="connsiteX7" fmla="*/ 3810 w 12199620"/>
              <a:gd name="connsiteY7" fmla="*/ 759778 h 6858000"/>
              <a:gd name="connsiteX8" fmla="*/ 3810 w 12199620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9620" h="6858000">
                <a:moveTo>
                  <a:pt x="3810" y="0"/>
                </a:moveTo>
                <a:lnTo>
                  <a:pt x="12199620" y="0"/>
                </a:lnTo>
                <a:lnTo>
                  <a:pt x="12199620" y="6858000"/>
                </a:lnTo>
                <a:lnTo>
                  <a:pt x="1905" y="6858000"/>
                </a:lnTo>
                <a:lnTo>
                  <a:pt x="0" y="3985260"/>
                </a:lnTo>
                <a:lnTo>
                  <a:pt x="2274570" y="3985260"/>
                </a:lnTo>
                <a:lnTo>
                  <a:pt x="2276475" y="761683"/>
                </a:lnTo>
                <a:lnTo>
                  <a:pt x="3810" y="759778"/>
                </a:lnTo>
                <a:lnTo>
                  <a:pt x="3810" y="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tabLst>
                <a:tab pos="179388" algn="l"/>
              </a:tabLst>
              <a:defRPr lang="de-DE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7D9D3E5-6B26-4753-BB01-769322BA21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10828" y="1800697"/>
            <a:ext cx="7704772" cy="2492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eine Dachzeile, die den Vortrag thematisch einordnet (einzeilig)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4245D48E-CFC1-4C2C-BEF6-D6DF3FA18F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95588" y="2308477"/>
            <a:ext cx="7720012" cy="121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4400" b="1"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der ein- oder zweizeilige Titel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F0ED8C-F745-4BBC-B350-097334826A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0988" y="3759740"/>
            <a:ext cx="7694612" cy="2492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Name(n) des/der Vortragenden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BE8279B-4D51-46B5-A65A-8DF8A6CE15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91292" y="6142038"/>
            <a:ext cx="1457311" cy="321970"/>
          </a:xfrm>
        </p:spPr>
        <p:txBody>
          <a:bodyPr/>
          <a:lstStyle>
            <a:lvl1pPr algn="r">
              <a:defRPr/>
            </a:lvl1pPr>
            <a:lvl2pPr marL="23813" indent="0">
              <a:buNone/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/>
              <a:t>xx.xx.2022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4B180AE-5047-45D2-B490-0322D3500D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r="-1"/>
          <a:stretch/>
        </p:blipFill>
        <p:spPr>
          <a:xfrm>
            <a:off x="0" y="761155"/>
            <a:ext cx="2273350" cy="32266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592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77" userDrawn="1">
          <p15:clr>
            <a:srgbClr val="FBAE40"/>
          </p15:clr>
        </p15:guide>
        <p15:guide id="2" orient="horz" pos="2512" userDrawn="1">
          <p15:clr>
            <a:srgbClr val="FBAE40"/>
          </p15:clr>
        </p15:guide>
        <p15:guide id="3" orient="horz" pos="278" userDrawn="1">
          <p15:clr>
            <a:srgbClr val="FBAE40"/>
          </p15:clr>
        </p15:guide>
        <p15:guide id="4" pos="1430" userDrawn="1">
          <p15:clr>
            <a:srgbClr val="FBAE40"/>
          </p15:clr>
        </p15:guide>
        <p15:guide id="5" orient="horz" pos="47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Titelfolie_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7D9D3E5-6B26-4753-BB01-769322BA21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10828" y="1800697"/>
            <a:ext cx="7704772" cy="2492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eine Dachzeile, die den Vortrag thematisch einordnet (einzeilig)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4245D48E-CFC1-4C2C-BEF6-D6DF3FA18F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95588" y="2308477"/>
            <a:ext cx="7720012" cy="121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4400" b="1"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/>
              <a:t>Hier steht der ein- oder zweizeilige Titel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F0ED8C-F745-4BBC-B350-097334826A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0988" y="3759740"/>
            <a:ext cx="7694612" cy="2492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/>
              <a:t>Name(n) des/der Vortragenden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BE8279B-4D51-46B5-A65A-8DF8A6CE15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91292" y="6142038"/>
            <a:ext cx="1457311" cy="321970"/>
          </a:xfrm>
        </p:spPr>
        <p:txBody>
          <a:bodyPr/>
          <a:lstStyle>
            <a:lvl1pPr algn="r">
              <a:defRPr/>
            </a:lvl1pPr>
            <a:lvl2pPr marL="23813" indent="0">
              <a:buNone/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/>
              <a:t>xx.xx.2022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4B180AE-5047-45D2-B490-0322D3500D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r="-1"/>
          <a:stretch/>
        </p:blipFill>
        <p:spPr>
          <a:xfrm>
            <a:off x="0" y="759721"/>
            <a:ext cx="2273350" cy="32266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6597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7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E589B20-F0B5-43B8-85B8-9C8A95D7F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Agenda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CB527A0-9EF5-4E38-A3B5-688452FC0C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6626355-93CD-4A0D-AA6F-BEF7DE2A1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9" name="Titel 3">
            <a:extLst>
              <a:ext uri="{FF2B5EF4-FFF2-40B4-BE49-F238E27FC236}">
                <a16:creationId xmlns:a16="http://schemas.microsoft.com/office/drawing/2014/main" id="{DA407C62-BEA0-4F45-8521-64869EE567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/>
              <a:t>Hier steht der einzeilige Folientitel</a:t>
            </a:r>
            <a:endParaRPr lang="en-US" dirty="0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68457007-1246-4C19-8431-3B7C9C2F50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8813" y="1881188"/>
            <a:ext cx="9856787" cy="4319587"/>
          </a:xfrm>
        </p:spPr>
        <p:txBody>
          <a:bodyPr>
            <a:noAutofit/>
          </a:bodyPr>
          <a:lstStyle>
            <a:lvl1pPr marL="342900" indent="-342900">
              <a:buFont typeface="+mj-lt"/>
              <a:buAutoNum type="arabicPeriod"/>
              <a:defRPr/>
            </a:lvl1pPr>
            <a:lvl2pPr marL="644525" indent="-285750">
              <a:buFont typeface="Wingdings" panose="05000000000000000000" pitchFamily="2" charset="2"/>
              <a:buChar char="§"/>
              <a:defRPr/>
            </a:lvl2pPr>
            <a:lvl3pPr marL="276225" indent="0">
              <a:buNone/>
              <a:defRPr/>
            </a:lvl3pPr>
            <a:lvl4pPr marL="0" indent="0">
              <a:buFont typeface="Arial" panose="020B0604020202020204" pitchFamily="34" charset="0"/>
              <a:buNone/>
              <a:defRPr/>
            </a:lvl4pPr>
            <a:lvl5pPr marL="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de-DE"/>
              <a:t>Tagesordnungspunkt</a:t>
            </a:r>
          </a:p>
          <a:p>
            <a:pPr lvl="1"/>
            <a:r>
              <a:rPr lang="de-DE"/>
              <a:t>Unterpunkt 1</a:t>
            </a:r>
          </a:p>
          <a:p>
            <a:pPr lvl="0"/>
            <a:r>
              <a:rPr lang="de-DE"/>
              <a:t>Tagesordnungspunkt</a:t>
            </a:r>
          </a:p>
          <a:p>
            <a:pPr lvl="0"/>
            <a:r>
              <a:rPr lang="de-DE"/>
              <a:t>Tagesordnungspunkt</a:t>
            </a:r>
          </a:p>
          <a:p>
            <a:pPr lvl="0"/>
            <a:r>
              <a:rPr lang="de-DE"/>
              <a:t>Tagesordnungspunkt</a:t>
            </a:r>
          </a:p>
          <a:p>
            <a:pPr lvl="0"/>
            <a:r>
              <a:rPr lang="de-DE"/>
              <a:t>Tagesordnungspunkt</a:t>
            </a:r>
          </a:p>
        </p:txBody>
      </p:sp>
    </p:spTree>
    <p:extLst>
      <p:ext uri="{BB962C8B-B14F-4D97-AF65-F5344CB8AC3E}">
        <p14:creationId xmlns:p14="http://schemas.microsoft.com/office/powerpoint/2010/main" val="3963565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5" userDrawn="1">
          <p15:clr>
            <a:srgbClr val="FBAE40"/>
          </p15:clr>
        </p15:guide>
        <p15:guide id="2" pos="6629" userDrawn="1">
          <p15:clr>
            <a:srgbClr val="FBAE40"/>
          </p15:clr>
        </p15:guide>
        <p15:guide id="4" orient="horz" pos="3906" userDrawn="1">
          <p15:clr>
            <a:srgbClr val="FBAE40"/>
          </p15:clr>
        </p15:guide>
        <p15:guide id="5" orient="horz" pos="11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Zwischenfolie_Fläche-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D49E3D7F-F47F-4AEF-A650-4E492A85749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0698BE02-5ABE-482D-B351-39798472BD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8813" y="1412875"/>
            <a:ext cx="9856787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5000"/>
              </a:lnSpc>
              <a:spcBef>
                <a:spcPts val="0"/>
              </a:spcBef>
              <a:buFontTx/>
              <a:buNone/>
              <a:defRPr sz="4400" b="1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der ein- bis </a:t>
            </a:r>
            <a:br>
              <a:rPr lang="de-DE" dirty="0"/>
            </a:br>
            <a:r>
              <a:rPr lang="de-DE" dirty="0"/>
              <a:t>zweizeilige Titel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4E376A-5C10-43AE-8E3D-D29B031DD3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8812" y="720000"/>
            <a:ext cx="9856787" cy="265078"/>
          </a:xfrm>
        </p:spPr>
        <p:txBody>
          <a:bodyPr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 sz="2400" b="1">
                <a:solidFill>
                  <a:schemeClr val="bg1"/>
                </a:solidFill>
              </a:defRPr>
            </a:lvl2pPr>
            <a:lvl3pPr>
              <a:defRPr sz="2400" b="1">
                <a:solidFill>
                  <a:schemeClr val="bg1"/>
                </a:solidFill>
              </a:defRPr>
            </a:lvl3pPr>
            <a:lvl4pPr>
              <a:defRPr sz="2400" b="1">
                <a:solidFill>
                  <a:schemeClr val="bg1"/>
                </a:solidFill>
              </a:defRPr>
            </a:lvl4pPr>
            <a:lvl5pPr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Kapiteltitel, z. B.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51670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/>
              <a:t>Hier steht der einzeilige Folientitel</a:t>
            </a:r>
            <a:endParaRPr lang="en-US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BC38D12B-350E-4E94-A7B1-2762E4AF01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1884363"/>
            <a:ext cx="9856787" cy="4316412"/>
          </a:xfrm>
        </p:spPr>
        <p:txBody>
          <a:bodyPr/>
          <a:lstStyle>
            <a:lvl1pPr marL="292100" indent="-292100">
              <a:buFont typeface="Wingdings" panose="05000000000000000000" pitchFamily="2" charset="2"/>
              <a:buChar char="§"/>
              <a:defRPr/>
            </a:lvl1pPr>
            <a:lvl2pPr marL="268288" indent="-268288">
              <a:defRPr/>
            </a:lvl2pPr>
            <a:lvl3pPr>
              <a:defRPr/>
            </a:lvl3pPr>
          </a:lstStyle>
          <a:p>
            <a:pPr lvl="1"/>
            <a:r>
              <a:rPr lang="de-DE" dirty="0"/>
              <a:t>Aufzählung erste Ebene</a:t>
            </a:r>
          </a:p>
          <a:p>
            <a:pPr lvl="2"/>
            <a:r>
              <a:rPr lang="de-DE" dirty="0"/>
              <a:t>Aufzählung zweite Ebene</a:t>
            </a:r>
          </a:p>
          <a:p>
            <a:pPr lvl="1"/>
            <a:r>
              <a:rPr lang="de-DE" dirty="0"/>
              <a:t>Aufzählung erste Ebene</a:t>
            </a:r>
          </a:p>
        </p:txBody>
      </p: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F3E156E9-4497-448B-BFC8-DC6901DCD2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863263" y="6342964"/>
            <a:ext cx="393644" cy="212724"/>
          </a:xfrm>
        </p:spPr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F9F0CB0E-F4AB-4F63-BEEF-6348F7437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863263" y="6524625"/>
            <a:ext cx="714057" cy="212724"/>
          </a:xfrm>
        </p:spPr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397A8A1F-896C-400A-811B-0B70E289FD5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2780622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  <p15:guide id="3" orient="horz" pos="1185" userDrawn="1">
          <p15:clr>
            <a:srgbClr val="FBAE40"/>
          </p15:clr>
        </p15:guide>
        <p15:guide id="4" orient="horz" pos="3906" userDrawn="1">
          <p15:clr>
            <a:srgbClr val="FBAE40"/>
          </p15:clr>
        </p15:guide>
        <p15:guide id="5" pos="663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CA3C3-F22C-4887-A003-12AF3C02A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Hier steht der einzeilige Folientitel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7208F95-1689-4F94-8F0B-9ED6449484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2E371D-9FD1-4144-AAF4-05CA9BFA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EF8E0AA-7047-4711-95B6-F20C2D0F3A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8813" y="1881188"/>
            <a:ext cx="9866312" cy="43132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Hier steht Fließtext.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FDAEDD7-06E8-43BB-BE06-7357BA2BF05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3114035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  <p15:guide id="4" orient="horz" pos="1185" userDrawn="1">
          <p15:clr>
            <a:srgbClr val="FBAE40"/>
          </p15:clr>
        </p15:guide>
        <p15:guide id="5" pos="663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leer_Diagramme+Tab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CA3C3-F22C-4887-A003-12AF3C02A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7208F95-1689-4F94-8F0B-9ED6449484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2E371D-9FD1-4144-AAF4-05CA9BFA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DIN DKE Fußzeilentext</a:t>
            </a:r>
            <a:endParaRPr lang="en-US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3DA6885-84DB-422F-A25D-83B74D54FED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58811" y="1985175"/>
            <a:ext cx="9866313" cy="4215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Platzhalter für Tabellen und Diagramme</a:t>
            </a:r>
            <a:endParaRPr lang="en-US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51DE6960-B383-4B5C-AC80-711BE7FDC9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1348444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>
          <p15:clr>
            <a:srgbClr val="FBAE40"/>
          </p15:clr>
        </p15:guide>
        <p15:guide id="2" pos="6630">
          <p15:clr>
            <a:srgbClr val="FBAE40"/>
          </p15:clr>
        </p15:guide>
        <p15:guide id="3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F821961-E816-4461-9B29-5E75ABB144DA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765" y="470694"/>
            <a:ext cx="663345" cy="941388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ACD8DCF-D7D9-465B-9F18-C79204CC3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042988"/>
            <a:ext cx="9856787" cy="4714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CD8B05-06BC-41C5-B609-8F019C901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3263" y="6342964"/>
            <a:ext cx="393644" cy="21272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 b="1">
                <a:solidFill>
                  <a:schemeClr val="tx1"/>
                </a:solidFill>
              </a:defRPr>
            </a:lvl1pPr>
          </a:lstStyle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863E09-308C-4E73-8E4A-8AABD9939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4" y="1884364"/>
            <a:ext cx="9856786" cy="43073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1516AE-7EFA-421E-A0FF-8F689F538C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63263" y="6524625"/>
            <a:ext cx="714057" cy="21272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© DIN DKE Fußzeilentext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3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713" r:id="rId2"/>
    <p:sldLayoutId id="2147483716" r:id="rId3"/>
    <p:sldLayoutId id="2147483717" r:id="rId4"/>
    <p:sldLayoutId id="2147483712" r:id="rId5"/>
    <p:sldLayoutId id="2147483692" r:id="rId6"/>
    <p:sldLayoutId id="2147483694" r:id="rId7"/>
    <p:sldLayoutId id="2147483708" r:id="rId8"/>
    <p:sldLayoutId id="2147483719" r:id="rId9"/>
    <p:sldLayoutId id="2147483722" r:id="rId10"/>
    <p:sldLayoutId id="2147483711" r:id="rId11"/>
    <p:sldLayoutId id="2147483710" r:id="rId12"/>
    <p:sldLayoutId id="2147483704" r:id="rId13"/>
    <p:sldLayoutId id="2147483705" r:id="rId14"/>
    <p:sldLayoutId id="2147483721" r:id="rId15"/>
    <p:sldLayoutId id="2147483703" r:id="rId16"/>
    <p:sldLayoutId id="2147483696" r:id="rId17"/>
    <p:sldLayoutId id="2147483707" r:id="rId18"/>
    <p:sldLayoutId id="2147483723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44475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76250" indent="-200025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n.one/" TargetMode="External"/><Relationship Id="rId2" Type="http://schemas.openxmlformats.org/officeDocument/2006/relationships/hyperlink" Target="http://www.din.de/go/din-connect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in.one/site/i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hyperlink" Target="http://www.din.one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4129A79-E68A-4DB9-8C9D-72136F50EF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3978A01-B76C-4102-B013-3FE4B9D0824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01.06.2023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6841FF4-7E65-41A0-8AF4-E8BF702E05C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95588" y="2308477"/>
            <a:ext cx="7720012" cy="1218795"/>
          </a:xfrm>
        </p:spPr>
        <p:txBody>
          <a:bodyPr/>
          <a:lstStyle/>
          <a:p>
            <a:r>
              <a:rPr lang="de-DE" dirty="0"/>
              <a:t>DIN-Connect Ideenwettbewerb 2024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4A0AE36E-3378-4ABE-A9F5-BC9C8C1A2F6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Madlen Schmudde| DIN – Forschung und Transfer</a:t>
            </a:r>
          </a:p>
        </p:txBody>
      </p:sp>
    </p:spTree>
    <p:extLst>
      <p:ext uri="{BB962C8B-B14F-4D97-AF65-F5344CB8AC3E}">
        <p14:creationId xmlns:p14="http://schemas.microsoft.com/office/powerpoint/2010/main" val="1606179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E6B09D4-152D-429A-8281-B43B4446EE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DIN-Connect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552B9D-386F-479C-AC3F-40798029F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AD8FB27-AE79-4EE6-9457-8D621307E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DIN-Connect</a:t>
            </a:r>
          </a:p>
        </p:txBody>
      </p:sp>
      <p:sp>
        <p:nvSpPr>
          <p:cNvPr id="7" name="Inhaltsplatzhalter 2"/>
          <p:cNvSpPr txBox="1">
            <a:spLocks noGrp="1"/>
          </p:cNvSpPr>
          <p:nvPr>
            <p:ph type="body" sz="quarter" idx="16"/>
          </p:nvPr>
        </p:nvSpPr>
        <p:spPr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444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6250" indent="-2000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altLang="de-DE" sz="2400" dirty="0">
                <a:latin typeface="Arial" pitchFamily="34" charset="0"/>
                <a:cs typeface="Arial" pitchFamily="34" charset="0"/>
              </a:rPr>
              <a:t>Innovationsförderprogramm von DIN und DKE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altLang="de-DE" sz="2400" dirty="0">
                <a:latin typeface="Arial" pitchFamily="34" charset="0"/>
                <a:cs typeface="Arial" pitchFamily="34" charset="0"/>
              </a:rPr>
              <a:t>KMU und Start-ups bevorzugt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altLang="de-DE" sz="2400" dirty="0">
                <a:latin typeface="Arial" pitchFamily="34" charset="0"/>
                <a:cs typeface="Arial" pitchFamily="34" charset="0"/>
              </a:rPr>
              <a:t>Kostenfreie Erstellung einer DIN SPEC oder VDE SPEC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altLang="de-DE" sz="2400" dirty="0">
                <a:latin typeface="Arial" pitchFamily="34" charset="0"/>
                <a:cs typeface="Arial" pitchFamily="34" charset="0"/>
              </a:rPr>
              <a:t>Fördersumme 10.000 EUR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altLang="de-DE" sz="2400" dirty="0">
                <a:latin typeface="Arial" pitchFamily="34" charset="0"/>
                <a:cs typeface="Arial" pitchFamily="34" charset="0"/>
              </a:rPr>
              <a:t>12 Monate Laufzeit</a:t>
            </a:r>
            <a:endParaRPr lang="de-DE" sz="2400" b="1" dirty="0">
              <a:hlinkClick r:id="" action="ppaction://noaction"/>
            </a:endParaRPr>
          </a:p>
          <a:p>
            <a:endParaRPr lang="de-DE" sz="2400" b="1" dirty="0">
              <a:hlinkClick r:id="" action="ppaction://noaction"/>
            </a:endParaRPr>
          </a:p>
          <a:p>
            <a:r>
              <a:rPr lang="de-DE" sz="2400" b="1" dirty="0">
                <a:hlinkClick r:id="rId2"/>
              </a:rPr>
              <a:t>www.din.de/go/din-connect</a:t>
            </a:r>
            <a:endParaRPr lang="de-DE" sz="2400" b="1" dirty="0"/>
          </a:p>
          <a:p>
            <a:endParaRPr lang="de-DE" sz="2400" b="1" dirty="0">
              <a:hlinkClick r:id="rId3"/>
            </a:endParaRPr>
          </a:p>
          <a:p>
            <a:r>
              <a:rPr lang="de-DE" sz="2400" dirty="0">
                <a:latin typeface="Arial" pitchFamily="34" charset="0"/>
                <a:cs typeface="Arial" pitchFamily="34" charset="0"/>
              </a:rPr>
              <a:t>Einreichung der Ideen über:</a:t>
            </a:r>
            <a:endParaRPr lang="de-DE" sz="2400" dirty="0">
              <a:latin typeface="Arial" pitchFamily="34" charset="0"/>
              <a:cs typeface="Arial" pitchFamily="34" charset="0"/>
              <a:hlinkClick r:id="rId3"/>
            </a:endParaRPr>
          </a:p>
          <a:p>
            <a:r>
              <a:rPr lang="de-DE" sz="2400" b="1" dirty="0">
                <a:hlinkClick r:id="rId3"/>
              </a:rPr>
              <a:t>www.din.one</a:t>
            </a:r>
            <a:endParaRPr lang="de-DE" sz="2400" b="1" dirty="0"/>
          </a:p>
        </p:txBody>
      </p:sp>
      <p:pic>
        <p:nvPicPr>
          <p:cNvPr id="10" name="Picture 2" descr="X:\IDT\Innovation\EBN\DIN-Connect Fördermaßnahme\02_Kommunikation\Website\frau-mit-wearabl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65" y="3579541"/>
            <a:ext cx="4923692" cy="274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11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402168" y="933451"/>
            <a:ext cx="11403496" cy="707428"/>
          </a:xfrm>
        </p:spPr>
        <p:txBody>
          <a:bodyPr/>
          <a:lstStyle/>
          <a:p>
            <a:r>
              <a:rPr lang="de-DE" sz="3200" dirty="0">
                <a:solidFill>
                  <a:srgbClr val="004164"/>
                </a:solidFill>
              </a:rPr>
              <a:t>Kostenfreie Standardisierung – was beinhaltet das?</a:t>
            </a:r>
            <a:br>
              <a:rPr lang="de-DE" sz="3200" dirty="0">
                <a:solidFill>
                  <a:srgbClr val="004164"/>
                </a:solidFill>
              </a:rPr>
            </a:br>
            <a:r>
              <a:rPr lang="de-DE" sz="2400" dirty="0">
                <a:solidFill>
                  <a:srgbClr val="B44975"/>
                </a:solidFill>
              </a:rPr>
              <a:t>Oder: Was ist eine DIN SPEC / VDE SPEC?</a:t>
            </a:r>
          </a:p>
        </p:txBody>
      </p:sp>
      <p:cxnSp>
        <p:nvCxnSpPr>
          <p:cNvPr id="57" name="Gerade Verbindung mit Pfeil 56"/>
          <p:cNvCxnSpPr>
            <a:cxnSpLocks noChangeShapeType="1"/>
          </p:cNvCxnSpPr>
          <p:nvPr/>
        </p:nvCxnSpPr>
        <p:spPr bwMode="auto">
          <a:xfrm flipV="1">
            <a:off x="859775" y="2306086"/>
            <a:ext cx="0" cy="36103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" name="Gerade Verbindung mit Pfeil 12"/>
          <p:cNvCxnSpPr>
            <a:cxnSpLocks noChangeShapeType="1"/>
          </p:cNvCxnSpPr>
          <p:nvPr/>
        </p:nvCxnSpPr>
        <p:spPr bwMode="auto">
          <a:xfrm>
            <a:off x="859775" y="5915107"/>
            <a:ext cx="86859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" name="Gerade Verbindung 21"/>
          <p:cNvCxnSpPr>
            <a:cxnSpLocks noChangeShapeType="1"/>
          </p:cNvCxnSpPr>
          <p:nvPr/>
        </p:nvCxnSpPr>
        <p:spPr bwMode="auto">
          <a:xfrm>
            <a:off x="859775" y="4502321"/>
            <a:ext cx="8685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Abgerundetes Rechteck 64"/>
          <p:cNvSpPr/>
          <p:nvPr/>
        </p:nvSpPr>
        <p:spPr bwMode="auto">
          <a:xfrm>
            <a:off x="1471029" y="4990237"/>
            <a:ext cx="1880703" cy="770878"/>
          </a:xfrm>
          <a:prstGeom prst="roundRect">
            <a:avLst>
              <a:gd name="adj" fmla="val 25926"/>
            </a:avLst>
          </a:prstGeom>
          <a:solidFill>
            <a:srgbClr val="B4497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</p:spPr>
        <p:txBody>
          <a:bodyPr wrap="square" lIns="162549" tIns="81275" rIns="162549" bIns="81275">
            <a:spAutoFit/>
          </a:bodyPr>
          <a:lstStyle/>
          <a:p>
            <a:pPr algn="ctr"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600" b="1" dirty="0">
                <a:solidFill>
                  <a:prstClr val="white"/>
                </a:solidFill>
                <a:ea typeface="MS PGothic" pitchFamily="34" charset="-128"/>
              </a:rPr>
              <a:t>Unternehmens-standard</a:t>
            </a:r>
            <a:endParaRPr lang="de-DE" sz="1600" dirty="0">
              <a:solidFill>
                <a:prstClr val="white"/>
              </a:solidFill>
              <a:ea typeface="MS PGothic" pitchFamily="34" charset="-128"/>
            </a:endParaRPr>
          </a:p>
        </p:txBody>
      </p:sp>
      <p:sp>
        <p:nvSpPr>
          <p:cNvPr id="66" name="Text Box 25"/>
          <p:cNvSpPr txBox="1">
            <a:spLocks noChangeArrowheads="1"/>
          </p:cNvSpPr>
          <p:nvPr/>
        </p:nvSpPr>
        <p:spPr bwMode="auto">
          <a:xfrm>
            <a:off x="785628" y="4588111"/>
            <a:ext cx="657042" cy="134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none" lIns="142464" tIns="71232" rIns="142464" bIns="71232">
            <a:spAutoFit/>
          </a:bodyPr>
          <a:lstStyle>
            <a:lvl1pPr defTabSz="8731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16411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latin typeface="+mn-lt"/>
                <a:ea typeface="MS PGothic" pitchFamily="34" charset="-128"/>
              </a:rPr>
              <a:t>Geschlossener</a:t>
            </a:r>
            <a:br>
              <a:rPr lang="de-DE" sz="1200" dirty="0">
                <a:latin typeface="+mn-lt"/>
                <a:ea typeface="MS PGothic" pitchFamily="34" charset="-128"/>
              </a:rPr>
            </a:br>
            <a:r>
              <a:rPr lang="de-DE" sz="1200" dirty="0">
                <a:latin typeface="+mn-lt"/>
                <a:ea typeface="MS PGothic" pitchFamily="34" charset="-128"/>
              </a:rPr>
              <a:t>Expert*innenkreis</a:t>
            </a:r>
          </a:p>
        </p:txBody>
      </p:sp>
      <p:sp>
        <p:nvSpPr>
          <p:cNvPr id="67" name="Abgerundetes Rechteck 66"/>
          <p:cNvSpPr/>
          <p:nvPr/>
        </p:nvSpPr>
        <p:spPr bwMode="auto">
          <a:xfrm>
            <a:off x="3252696" y="4070209"/>
            <a:ext cx="2151383" cy="770878"/>
          </a:xfrm>
          <a:prstGeom prst="roundRect">
            <a:avLst>
              <a:gd name="adj" fmla="val 25926"/>
            </a:avLst>
          </a:prstGeom>
          <a:solidFill>
            <a:srgbClr val="B4497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</p:spPr>
        <p:txBody>
          <a:bodyPr wrap="square" lIns="162549" tIns="81275" rIns="162549" bIns="81275">
            <a:spAutoFit/>
          </a:bodyPr>
          <a:lstStyle/>
          <a:p>
            <a:pPr algn="ctr" defTabSz="121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600" b="1" dirty="0">
                <a:solidFill>
                  <a:prstClr val="white"/>
                </a:solidFill>
                <a:ea typeface="MS PGothic" pitchFamily="34" charset="-128"/>
              </a:rPr>
              <a:t>De-facto-Standard</a:t>
            </a:r>
            <a:endParaRPr lang="de-DE" sz="1600" dirty="0">
              <a:solidFill>
                <a:prstClr val="white"/>
              </a:solidFill>
              <a:ea typeface="MS PGothic" pitchFamily="34" charset="-128"/>
            </a:endParaRPr>
          </a:p>
        </p:txBody>
      </p:sp>
      <p:sp>
        <p:nvSpPr>
          <p:cNvPr id="68" name="Abgerundetes Rechteck 67"/>
          <p:cNvSpPr/>
          <p:nvPr/>
        </p:nvSpPr>
        <p:spPr bwMode="auto">
          <a:xfrm>
            <a:off x="5316338" y="3025051"/>
            <a:ext cx="1672473" cy="770878"/>
          </a:xfrm>
          <a:prstGeom prst="roundRect">
            <a:avLst>
              <a:gd name="adj" fmla="val 25926"/>
            </a:avLst>
          </a:prstGeom>
          <a:solidFill>
            <a:srgbClr val="B4497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</p:spPr>
        <p:txBody>
          <a:bodyPr wrap="square" lIns="162549" tIns="81275" rIns="162549" bIns="81275">
            <a:spAutoFit/>
          </a:bodyPr>
          <a:lstStyle/>
          <a:p>
            <a:pPr algn="ctr" defTabSz="1219140" eaLnBrk="0" fontAlgn="base" hangingPunct="0">
              <a:defRPr/>
            </a:pPr>
            <a:r>
              <a:rPr lang="de-DE" sz="1600" b="1" dirty="0">
                <a:solidFill>
                  <a:prstClr val="white"/>
                </a:solidFill>
                <a:ea typeface="MS PGothic" pitchFamily="34" charset="-128"/>
              </a:rPr>
              <a:t>DIN SPEC VDE SPEC</a:t>
            </a:r>
          </a:p>
        </p:txBody>
      </p:sp>
      <p:grpSp>
        <p:nvGrpSpPr>
          <p:cNvPr id="69" name="Gruppieren 17"/>
          <p:cNvGrpSpPr>
            <a:grpSpLocks/>
          </p:cNvGrpSpPr>
          <p:nvPr/>
        </p:nvGrpSpPr>
        <p:grpSpPr bwMode="auto">
          <a:xfrm>
            <a:off x="7223735" y="2338165"/>
            <a:ext cx="2321940" cy="397491"/>
            <a:chOff x="4283968" y="2209969"/>
            <a:chExt cx="3024336" cy="103993"/>
          </a:xfrm>
          <a:solidFill>
            <a:srgbClr val="B44975"/>
          </a:solidFill>
        </p:grpSpPr>
        <p:sp>
          <p:nvSpPr>
            <p:cNvPr id="70" name="Abgerundetes Rechteck 69"/>
            <p:cNvSpPr/>
            <p:nvPr/>
          </p:nvSpPr>
          <p:spPr bwMode="auto">
            <a:xfrm>
              <a:off x="4283968" y="2209969"/>
              <a:ext cx="3024336" cy="103993"/>
            </a:xfrm>
            <a:prstGeom prst="roundRect">
              <a:avLst>
                <a:gd name="adj" fmla="val 25926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50800" dir="5400000" algn="ctr" rotWithShape="0">
                <a:schemeClr val="bg2">
                  <a:lumMod val="60000"/>
                  <a:lumOff val="40000"/>
                </a:schemeClr>
              </a:outerShdw>
            </a:effectLst>
          </p:spPr>
          <p:txBody>
            <a:bodyPr>
              <a:spAutoFit/>
            </a:bodyPr>
            <a:lstStyle/>
            <a:p>
              <a:pPr defTabSz="121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600">
                <a:solidFill>
                  <a:srgbClr val="002B5C"/>
                </a:solidFill>
                <a:ea typeface="MS PGothic" pitchFamily="34" charset="-128"/>
              </a:endParaRPr>
            </a:p>
          </p:txBody>
        </p:sp>
        <p:sp>
          <p:nvSpPr>
            <p:cNvPr id="71" name="Rechteck 14"/>
            <p:cNvSpPr>
              <a:spLocks noChangeArrowheads="1"/>
            </p:cNvSpPr>
            <p:nvPr/>
          </p:nvSpPr>
          <p:spPr bwMode="auto">
            <a:xfrm>
              <a:off x="4903065" y="2219944"/>
              <a:ext cx="1786135" cy="885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552032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dirty="0">
                  <a:solidFill>
                    <a:prstClr val="white"/>
                  </a:solidFill>
                  <a:ea typeface="MS PGothic" pitchFamily="34" charset="-128"/>
                </a:rPr>
                <a:t>DIN Norm </a:t>
              </a:r>
              <a:endParaRPr lang="de-DE" sz="1600" dirty="0">
                <a:solidFill>
                  <a:prstClr val="white"/>
                </a:solidFill>
                <a:ea typeface="MS PGothic" pitchFamily="34" charset="-128"/>
              </a:endParaRPr>
            </a:p>
          </p:txBody>
        </p:sp>
      </p:grpSp>
      <p:sp>
        <p:nvSpPr>
          <p:cNvPr id="72" name="Inhaltsplatzhalter 2"/>
          <p:cNvSpPr txBox="1">
            <a:spLocks/>
          </p:cNvSpPr>
          <p:nvPr/>
        </p:nvSpPr>
        <p:spPr bwMode="auto">
          <a:xfrm>
            <a:off x="5967632" y="3688854"/>
            <a:ext cx="3365085" cy="963325"/>
          </a:xfrm>
          <a:prstGeom prst="roundRect">
            <a:avLst/>
          </a:prstGeom>
          <a:noFill/>
          <a:ln w="9525">
            <a:solidFill>
              <a:srgbClr val="B4497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62549" tIns="81275" rIns="162549" bIns="81275"/>
          <a:lstStyle>
            <a:lvl1pPr marL="285750" indent="-285750"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B0BB00"/>
              </a:buClr>
              <a:buFont typeface="Wingdings" pitchFamily="2" charset="2"/>
              <a:buChar char="§"/>
              <a:defRPr sz="2200">
                <a:solidFill>
                  <a:srgbClr val="002958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marL="684000" indent="-342000"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B0BB00"/>
              </a:buClr>
              <a:buFont typeface="Symbol" charset="2"/>
              <a:buChar char="-"/>
              <a:defRPr sz="2000">
                <a:solidFill>
                  <a:srgbClr val="002958"/>
                </a:solidFill>
                <a:latin typeface="Arial"/>
                <a:ea typeface="MS PGothic" panose="020B0600070205080204" pitchFamily="34" charset="-128"/>
                <a:cs typeface="Arial"/>
              </a:defRPr>
            </a:lvl2pPr>
            <a:lvl3pPr marL="1025525" indent="-34131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B0BB00"/>
              </a:buClr>
              <a:buFont typeface="Symbol" pitchFamily="18" charset="2"/>
              <a:buChar char="-"/>
              <a:defRPr sz="2000">
                <a:solidFill>
                  <a:srgbClr val="002958"/>
                </a:solidFill>
                <a:latin typeface="Arial"/>
                <a:ea typeface="MS PGothic" panose="020B0600070205080204" pitchFamily="34" charset="-128"/>
                <a:cs typeface="Arial"/>
              </a:defRPr>
            </a:lvl3pPr>
            <a:lvl4pPr marL="1366838" indent="-358775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B0BB00"/>
              </a:buClr>
              <a:buFont typeface="Symbol" pitchFamily="18" charset="2"/>
              <a:buChar char="-"/>
              <a:defRPr sz="2000">
                <a:solidFill>
                  <a:srgbClr val="002958"/>
                </a:solidFill>
                <a:latin typeface="Arial"/>
                <a:ea typeface="MS PGothic" panose="020B0600070205080204" pitchFamily="34" charset="-128"/>
                <a:cs typeface="Arial"/>
              </a:defRPr>
            </a:lvl4pPr>
            <a:lvl5pPr marL="1709738" indent="-341313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B0BB00"/>
              </a:buClr>
              <a:buFont typeface="Symbol" pitchFamily="18" charset="2"/>
              <a:buChar char="-"/>
              <a:defRPr sz="2000">
                <a:solidFill>
                  <a:srgbClr val="002958"/>
                </a:solidFill>
                <a:latin typeface="Arial"/>
                <a:ea typeface="MS PGothic" panose="020B0600070205080204" pitchFamily="34" charset="-128"/>
                <a:cs typeface="Arial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321695" indent="-321695" defTabSz="1219140"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ü"/>
              <a:defRPr/>
            </a:pPr>
            <a:r>
              <a:rPr lang="de-DE" altLang="de-DE" sz="1600" i="1" kern="0" dirty="0">
                <a:solidFill>
                  <a:srgbClr val="002060"/>
                </a:solidFill>
                <a:latin typeface="+mn-lt"/>
                <a:cs typeface="Arial" pitchFamily="34" charset="0"/>
              </a:rPr>
              <a:t>schnell verfügbar</a:t>
            </a:r>
          </a:p>
          <a:p>
            <a:pPr marL="321695" indent="-321695" defTabSz="1219140"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ü"/>
              <a:defRPr/>
            </a:pPr>
            <a:r>
              <a:rPr lang="de-DE" altLang="de-DE" sz="1600" i="1" kern="0" dirty="0">
                <a:solidFill>
                  <a:srgbClr val="002060"/>
                </a:solidFill>
                <a:latin typeface="+mn-lt"/>
                <a:cs typeface="Arial" pitchFamily="34" charset="0"/>
              </a:rPr>
              <a:t>erster Schritt zu einer Norm</a:t>
            </a:r>
          </a:p>
          <a:p>
            <a:pPr marL="321695" indent="-321695" defTabSz="1219140">
              <a:lnSpc>
                <a:spcPct val="100000"/>
              </a:lnSpc>
              <a:spcBef>
                <a:spcPts val="0"/>
              </a:spcBef>
              <a:buClr>
                <a:srgbClr val="002060"/>
              </a:buClr>
              <a:buFont typeface="Wingdings" pitchFamily="2" charset="2"/>
              <a:buChar char="ü"/>
              <a:defRPr/>
            </a:pPr>
            <a:r>
              <a:rPr lang="de-DE" altLang="de-DE" sz="1600" i="1" kern="0" dirty="0">
                <a:solidFill>
                  <a:srgbClr val="002060"/>
                </a:solidFill>
                <a:latin typeface="+mn-lt"/>
                <a:cs typeface="Arial" pitchFamily="34" charset="0"/>
              </a:rPr>
              <a:t>für innovative Lösungen</a:t>
            </a:r>
          </a:p>
        </p:txBody>
      </p:sp>
      <p:sp>
        <p:nvSpPr>
          <p:cNvPr id="73" name="Inhaltsplatzhalter 2"/>
          <p:cNvSpPr txBox="1">
            <a:spLocks/>
          </p:cNvSpPr>
          <p:nvPr/>
        </p:nvSpPr>
        <p:spPr>
          <a:xfrm>
            <a:off x="8154038" y="2645380"/>
            <a:ext cx="3288917" cy="852440"/>
          </a:xfrm>
          <a:prstGeom prst="roundRect">
            <a:avLst/>
          </a:prstGeom>
          <a:ln>
            <a:solidFill>
              <a:srgbClr val="B44975"/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444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6250" indent="-2000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1255" indent="-307587" defTabSz="121914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de-DE" altLang="de-DE" sz="1600" i="1" dirty="0"/>
              <a:t>hoher Akzeptanzgrad</a:t>
            </a:r>
          </a:p>
          <a:p>
            <a:pPr marL="471255" indent="-307587" defTabSz="121914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de-DE" altLang="de-DE" sz="1600" i="1" dirty="0"/>
              <a:t>hoher ökonomischer Nutzen</a:t>
            </a:r>
            <a:endParaRPr lang="en-US" altLang="de-DE" sz="1600" i="1" dirty="0"/>
          </a:p>
          <a:p>
            <a:pPr marL="471255" indent="-307587" defTabSz="121914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de-DE" altLang="de-DE" sz="1600" i="1" dirty="0"/>
              <a:t>Stand der Technik</a:t>
            </a:r>
            <a:endParaRPr lang="en-US" altLang="de-DE" sz="1600" i="1" dirty="0"/>
          </a:p>
        </p:txBody>
      </p:sp>
      <p:sp>
        <p:nvSpPr>
          <p:cNvPr id="74" name="Text Box 24"/>
          <p:cNvSpPr txBox="1">
            <a:spLocks noChangeArrowheads="1"/>
          </p:cNvSpPr>
          <p:nvPr/>
        </p:nvSpPr>
        <p:spPr bwMode="auto">
          <a:xfrm>
            <a:off x="785628" y="2675531"/>
            <a:ext cx="657042" cy="147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142464" tIns="71232" rIns="142464" bIns="71232">
            <a:spAutoFit/>
          </a:bodyPr>
          <a:lstStyle>
            <a:lvl1pPr defTabSz="8731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16411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latin typeface="+mn-lt"/>
                <a:ea typeface="MS PGothic" pitchFamily="34" charset="-128"/>
              </a:rPr>
              <a:t>Offener Expert*innenkreis</a:t>
            </a:r>
          </a:p>
        </p:txBody>
      </p:sp>
      <p:sp>
        <p:nvSpPr>
          <p:cNvPr id="75" name="Rechteck 74"/>
          <p:cNvSpPr/>
          <p:nvPr/>
        </p:nvSpPr>
        <p:spPr>
          <a:xfrm rot="16200000">
            <a:off x="-245605" y="4042742"/>
            <a:ext cx="1712328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40">
              <a:defRPr/>
            </a:pPr>
            <a:r>
              <a:rPr lang="de-DE" sz="1867" b="1" dirty="0"/>
              <a:t>Konsensgrad</a:t>
            </a:r>
          </a:p>
        </p:txBody>
      </p:sp>
      <p:sp>
        <p:nvSpPr>
          <p:cNvPr id="76" name="Text Box 7"/>
          <p:cNvSpPr txBox="1">
            <a:spLocks noChangeArrowheads="1"/>
          </p:cNvSpPr>
          <p:nvPr/>
        </p:nvSpPr>
        <p:spPr bwMode="auto">
          <a:xfrm>
            <a:off x="7727055" y="5990688"/>
            <a:ext cx="2227344" cy="431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2464" tIns="71232" rIns="142464" bIns="71232">
            <a:spAutoFit/>
          </a:bodyPr>
          <a:lstStyle>
            <a:lvl1pPr defTabSz="8731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731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73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16411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867" b="1" dirty="0">
                <a:latin typeface="+mn-lt"/>
                <a:ea typeface="MS PGothic" pitchFamily="34" charset="-128"/>
              </a:rPr>
              <a:t>Entwicklungszeit</a:t>
            </a:r>
            <a:endParaRPr lang="de-DE" sz="2400" b="1" dirty="0">
              <a:latin typeface="+mn-lt"/>
              <a:ea typeface="MS PGothic" pitchFamily="34" charset="-128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65713EE-B0B8-9240-C09B-871C30F09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3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824997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E6B09D4-152D-429A-8281-B43B4446EE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DIN-Connect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552B9D-386F-479C-AC3F-40798029F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AD8FB27-AE79-4EE6-9457-8D621307E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Fokusthemen</a:t>
            </a:r>
            <a:endParaRPr lang="en-US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AC7BCACC-7B90-78C7-8277-842F2F204D42}"/>
              </a:ext>
            </a:extLst>
          </p:cNvPr>
          <p:cNvGrpSpPr/>
          <p:nvPr/>
        </p:nvGrpSpPr>
        <p:grpSpPr>
          <a:xfrm>
            <a:off x="658812" y="1997293"/>
            <a:ext cx="4160067" cy="4228256"/>
            <a:chOff x="3567384" y="1793012"/>
            <a:chExt cx="4160067" cy="4228256"/>
          </a:xfrm>
        </p:grpSpPr>
        <p:sp>
          <p:nvSpPr>
            <p:cNvPr id="5" name="Sechseck 4">
              <a:extLst>
                <a:ext uri="{FF2B5EF4-FFF2-40B4-BE49-F238E27FC236}">
                  <a16:creationId xmlns:a16="http://schemas.microsoft.com/office/drawing/2014/main" id="{9D79D505-FCD8-6EE7-5173-3D5517469B20}"/>
                </a:ext>
              </a:extLst>
            </p:cNvPr>
            <p:cNvSpPr/>
            <p:nvPr/>
          </p:nvSpPr>
          <p:spPr>
            <a:xfrm rot="16200000">
              <a:off x="3421470" y="1938926"/>
              <a:ext cx="2276272" cy="1984443"/>
            </a:xfrm>
            <a:prstGeom prst="hexagon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rgbClr val="000000"/>
              </a:solidFill>
            </a:ln>
            <a:effectLst>
              <a:outerShdw blurRad="50800" dist="50800" dir="5400000" algn="ctr" rotWithShape="0">
                <a:schemeClr val="tx2"/>
              </a:out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e-DE" sz="2400" b="1" dirty="0">
                  <a:effectLst>
                    <a:outerShdw blurRad="50800" dist="50800" dir="5400000" algn="ctr" rotWithShape="0">
                      <a:srgbClr val="000000"/>
                    </a:outerShdw>
                  </a:effectLst>
                </a:rPr>
                <a:t>Grün</a:t>
              </a:r>
            </a:p>
          </p:txBody>
        </p:sp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3A1EB9D0-004F-8867-B0CD-FF5222D30A57}"/>
                </a:ext>
              </a:extLst>
            </p:cNvPr>
            <p:cNvSpPr/>
            <p:nvPr/>
          </p:nvSpPr>
          <p:spPr>
            <a:xfrm rot="16200000">
              <a:off x="5597094" y="1938927"/>
              <a:ext cx="2276272" cy="1984443"/>
            </a:xfrm>
            <a:prstGeom prst="hexagon">
              <a:avLst/>
            </a:prstGeom>
            <a:blipFill>
              <a:blip r:embed="rId4"/>
              <a:stretch>
                <a:fillRect/>
              </a:stretch>
            </a:blipFill>
            <a:ln>
              <a:solidFill>
                <a:srgbClr val="000000"/>
              </a:solidFill>
            </a:ln>
            <a:effectLst>
              <a:outerShdw blurRad="50800" dist="50800" dir="5400000" algn="ctr" rotWithShape="0">
                <a:schemeClr val="tx2"/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e-DE" sz="2400" b="1" dirty="0">
                  <a:effectLst>
                    <a:outerShdw blurRad="50800" dist="50800" dir="5400000" algn="ctr" rotWithShape="0">
                      <a:srgbClr val="000000"/>
                    </a:outerShdw>
                  </a:effectLst>
                </a:rPr>
                <a:t>Digital</a:t>
              </a:r>
            </a:p>
          </p:txBody>
        </p:sp>
        <p:sp>
          <p:nvSpPr>
            <p:cNvPr id="14" name="Sechseck 13">
              <a:extLst>
                <a:ext uri="{FF2B5EF4-FFF2-40B4-BE49-F238E27FC236}">
                  <a16:creationId xmlns:a16="http://schemas.microsoft.com/office/drawing/2014/main" id="{AD512D34-10C6-692A-43C5-77C6F63ECE18}"/>
                </a:ext>
              </a:extLst>
            </p:cNvPr>
            <p:cNvSpPr/>
            <p:nvPr/>
          </p:nvSpPr>
          <p:spPr>
            <a:xfrm rot="16200000">
              <a:off x="4509282" y="3890910"/>
              <a:ext cx="2276272" cy="1984443"/>
            </a:xfrm>
            <a:prstGeom prst="hexagon">
              <a:avLst/>
            </a:prstGeom>
            <a:blipFill>
              <a:blip r:embed="rId5"/>
              <a:stretch>
                <a:fillRect/>
              </a:stretch>
            </a:blipFill>
            <a:ln>
              <a:solidFill>
                <a:srgbClr val="000000"/>
              </a:solidFill>
            </a:ln>
            <a:effectLst>
              <a:outerShdw blurRad="50800" dist="50800" dir="5400000" algn="ctr" rotWithShape="0">
                <a:schemeClr val="tx2"/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e-DE" sz="2400" b="1" dirty="0">
                  <a:effectLst>
                    <a:outerShdw blurRad="50800" dist="50800" dir="5400000" algn="ctr" rotWithShape="0">
                      <a:srgbClr val="000000"/>
                    </a:outerShdw>
                  </a:effectLst>
                </a:rPr>
                <a:t>Resilient</a:t>
              </a:r>
            </a:p>
          </p:txBody>
        </p:sp>
      </p:grp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9BAE6FC3-A859-B5C2-5F5E-2D13F80DAE45}"/>
              </a:ext>
            </a:extLst>
          </p:cNvPr>
          <p:cNvSpPr txBox="1">
            <a:spLocks noGrp="1"/>
          </p:cNvSpPr>
          <p:nvPr>
            <p:ph type="body" sz="quarter" idx="16"/>
          </p:nvPr>
        </p:nvSpPr>
        <p:spPr>
          <a:xfrm>
            <a:off x="5483867" y="3155358"/>
            <a:ext cx="5379396" cy="79391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444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6250" indent="-2000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b="1" dirty="0"/>
              <a:t>Themen mit hoher Relevanz für Wirtschaft und Gesellschaft</a:t>
            </a:r>
          </a:p>
        </p:txBody>
      </p:sp>
    </p:spTree>
    <p:extLst>
      <p:ext uri="{BB962C8B-B14F-4D97-AF65-F5344CB8AC3E}">
        <p14:creationId xmlns:p14="http://schemas.microsoft.com/office/powerpoint/2010/main" val="3117520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feil nach rechts 2"/>
          <p:cNvSpPr/>
          <p:nvPr/>
        </p:nvSpPr>
        <p:spPr>
          <a:xfrm>
            <a:off x="544432" y="1049163"/>
            <a:ext cx="10469094" cy="4998780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ihandform 4"/>
          <p:cNvSpPr/>
          <p:nvPr/>
        </p:nvSpPr>
        <p:spPr>
          <a:xfrm>
            <a:off x="437196" y="2548796"/>
            <a:ext cx="2371825" cy="1999512"/>
          </a:xfrm>
          <a:custGeom>
            <a:avLst/>
            <a:gdLst>
              <a:gd name="connsiteX0" fmla="*/ 0 w 2371825"/>
              <a:gd name="connsiteY0" fmla="*/ 333259 h 1999512"/>
              <a:gd name="connsiteX1" fmla="*/ 333259 w 2371825"/>
              <a:gd name="connsiteY1" fmla="*/ 0 h 1999512"/>
              <a:gd name="connsiteX2" fmla="*/ 2038566 w 2371825"/>
              <a:gd name="connsiteY2" fmla="*/ 0 h 1999512"/>
              <a:gd name="connsiteX3" fmla="*/ 2371825 w 2371825"/>
              <a:gd name="connsiteY3" fmla="*/ 333259 h 1999512"/>
              <a:gd name="connsiteX4" fmla="*/ 2371825 w 2371825"/>
              <a:gd name="connsiteY4" fmla="*/ 1666253 h 1999512"/>
              <a:gd name="connsiteX5" fmla="*/ 2038566 w 2371825"/>
              <a:gd name="connsiteY5" fmla="*/ 1999512 h 1999512"/>
              <a:gd name="connsiteX6" fmla="*/ 333259 w 2371825"/>
              <a:gd name="connsiteY6" fmla="*/ 1999512 h 1999512"/>
              <a:gd name="connsiteX7" fmla="*/ 0 w 2371825"/>
              <a:gd name="connsiteY7" fmla="*/ 1666253 h 1999512"/>
              <a:gd name="connsiteX8" fmla="*/ 0 w 2371825"/>
              <a:gd name="connsiteY8" fmla="*/ 333259 h 199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1825" h="1999512">
                <a:moveTo>
                  <a:pt x="0" y="333259"/>
                </a:moveTo>
                <a:cubicBezTo>
                  <a:pt x="0" y="149205"/>
                  <a:pt x="149205" y="0"/>
                  <a:pt x="333259" y="0"/>
                </a:cubicBezTo>
                <a:lnTo>
                  <a:pt x="2038566" y="0"/>
                </a:lnTo>
                <a:cubicBezTo>
                  <a:pt x="2222620" y="0"/>
                  <a:pt x="2371825" y="149205"/>
                  <a:pt x="2371825" y="333259"/>
                </a:cubicBezTo>
                <a:lnTo>
                  <a:pt x="2371825" y="1666253"/>
                </a:lnTo>
                <a:cubicBezTo>
                  <a:pt x="2371825" y="1850307"/>
                  <a:pt x="2222620" y="1999512"/>
                  <a:pt x="2038566" y="1999512"/>
                </a:cubicBezTo>
                <a:lnTo>
                  <a:pt x="333259" y="1999512"/>
                </a:lnTo>
                <a:cubicBezTo>
                  <a:pt x="149205" y="1999512"/>
                  <a:pt x="0" y="1850307"/>
                  <a:pt x="0" y="1666253"/>
                </a:cubicBezTo>
                <a:lnTo>
                  <a:pt x="0" y="333259"/>
                </a:lnTo>
                <a:close/>
              </a:path>
            </a:pathLst>
          </a:cu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spcFirstLastPara="0" vert="horz" wrap="square" lIns="189048" tIns="189048" rIns="189048" bIns="18904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kern="1200" dirty="0"/>
              <a:t>Einreichung Ideen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200" b="1" kern="1200" dirty="0"/>
              <a:t>Einreichung der Ideen über DIN.ONE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900" b="1" kern="1200" dirty="0"/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800" b="0" kern="1200" dirty="0"/>
              <a:t>01.06.2023 -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800" b="0" kern="1200" dirty="0"/>
              <a:t>30.09.2023</a:t>
            </a:r>
          </a:p>
        </p:txBody>
      </p:sp>
      <p:sp>
        <p:nvSpPr>
          <p:cNvPr id="12" name="Freihandform 11"/>
          <p:cNvSpPr/>
          <p:nvPr/>
        </p:nvSpPr>
        <p:spPr>
          <a:xfrm>
            <a:off x="4401293" y="2593198"/>
            <a:ext cx="2371825" cy="1999512"/>
          </a:xfrm>
          <a:custGeom>
            <a:avLst/>
            <a:gdLst>
              <a:gd name="connsiteX0" fmla="*/ 0 w 2371825"/>
              <a:gd name="connsiteY0" fmla="*/ 333259 h 1999512"/>
              <a:gd name="connsiteX1" fmla="*/ 333259 w 2371825"/>
              <a:gd name="connsiteY1" fmla="*/ 0 h 1999512"/>
              <a:gd name="connsiteX2" fmla="*/ 2038566 w 2371825"/>
              <a:gd name="connsiteY2" fmla="*/ 0 h 1999512"/>
              <a:gd name="connsiteX3" fmla="*/ 2371825 w 2371825"/>
              <a:gd name="connsiteY3" fmla="*/ 333259 h 1999512"/>
              <a:gd name="connsiteX4" fmla="*/ 2371825 w 2371825"/>
              <a:gd name="connsiteY4" fmla="*/ 1666253 h 1999512"/>
              <a:gd name="connsiteX5" fmla="*/ 2038566 w 2371825"/>
              <a:gd name="connsiteY5" fmla="*/ 1999512 h 1999512"/>
              <a:gd name="connsiteX6" fmla="*/ 333259 w 2371825"/>
              <a:gd name="connsiteY6" fmla="*/ 1999512 h 1999512"/>
              <a:gd name="connsiteX7" fmla="*/ 0 w 2371825"/>
              <a:gd name="connsiteY7" fmla="*/ 1666253 h 1999512"/>
              <a:gd name="connsiteX8" fmla="*/ 0 w 2371825"/>
              <a:gd name="connsiteY8" fmla="*/ 333259 h 199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1825" h="1999512">
                <a:moveTo>
                  <a:pt x="0" y="333259"/>
                </a:moveTo>
                <a:cubicBezTo>
                  <a:pt x="0" y="149205"/>
                  <a:pt x="149205" y="0"/>
                  <a:pt x="333259" y="0"/>
                </a:cubicBezTo>
                <a:lnTo>
                  <a:pt x="2038566" y="0"/>
                </a:lnTo>
                <a:cubicBezTo>
                  <a:pt x="2222620" y="0"/>
                  <a:pt x="2371825" y="149205"/>
                  <a:pt x="2371825" y="333259"/>
                </a:cubicBezTo>
                <a:lnTo>
                  <a:pt x="2371825" y="1666253"/>
                </a:lnTo>
                <a:cubicBezTo>
                  <a:pt x="2371825" y="1850307"/>
                  <a:pt x="2222620" y="1999512"/>
                  <a:pt x="2038566" y="1999512"/>
                </a:cubicBezTo>
                <a:lnTo>
                  <a:pt x="333259" y="1999512"/>
                </a:lnTo>
                <a:cubicBezTo>
                  <a:pt x="149205" y="1999512"/>
                  <a:pt x="0" y="1850307"/>
                  <a:pt x="0" y="1666253"/>
                </a:cubicBezTo>
                <a:lnTo>
                  <a:pt x="0" y="33325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9048" tIns="189048" rIns="189048" bIns="18904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kern="1200" dirty="0"/>
              <a:t>Auswahl Ideen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200" b="1" kern="1200" dirty="0"/>
              <a:t>Bekanntgabe der bewilligten Projekte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400" kern="1200" dirty="0"/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800" b="0" kern="1200" dirty="0"/>
              <a:t>Februar 2024</a:t>
            </a:r>
            <a:endParaRPr lang="de-DE" sz="1400" kern="1200" dirty="0"/>
          </a:p>
        </p:txBody>
      </p:sp>
      <p:sp>
        <p:nvSpPr>
          <p:cNvPr id="13" name="Freihandform 12"/>
          <p:cNvSpPr/>
          <p:nvPr/>
        </p:nvSpPr>
        <p:spPr>
          <a:xfrm>
            <a:off x="8554205" y="2548796"/>
            <a:ext cx="2459321" cy="1999512"/>
          </a:xfrm>
          <a:custGeom>
            <a:avLst/>
            <a:gdLst>
              <a:gd name="connsiteX0" fmla="*/ 0 w 2459321"/>
              <a:gd name="connsiteY0" fmla="*/ 333259 h 1999512"/>
              <a:gd name="connsiteX1" fmla="*/ 333259 w 2459321"/>
              <a:gd name="connsiteY1" fmla="*/ 0 h 1999512"/>
              <a:gd name="connsiteX2" fmla="*/ 2126062 w 2459321"/>
              <a:gd name="connsiteY2" fmla="*/ 0 h 1999512"/>
              <a:gd name="connsiteX3" fmla="*/ 2459321 w 2459321"/>
              <a:gd name="connsiteY3" fmla="*/ 333259 h 1999512"/>
              <a:gd name="connsiteX4" fmla="*/ 2459321 w 2459321"/>
              <a:gd name="connsiteY4" fmla="*/ 1666253 h 1999512"/>
              <a:gd name="connsiteX5" fmla="*/ 2126062 w 2459321"/>
              <a:gd name="connsiteY5" fmla="*/ 1999512 h 1999512"/>
              <a:gd name="connsiteX6" fmla="*/ 333259 w 2459321"/>
              <a:gd name="connsiteY6" fmla="*/ 1999512 h 1999512"/>
              <a:gd name="connsiteX7" fmla="*/ 0 w 2459321"/>
              <a:gd name="connsiteY7" fmla="*/ 1666253 h 1999512"/>
              <a:gd name="connsiteX8" fmla="*/ 0 w 2459321"/>
              <a:gd name="connsiteY8" fmla="*/ 333259 h 199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321" h="1999512">
                <a:moveTo>
                  <a:pt x="0" y="333259"/>
                </a:moveTo>
                <a:cubicBezTo>
                  <a:pt x="0" y="149205"/>
                  <a:pt x="149205" y="0"/>
                  <a:pt x="333259" y="0"/>
                </a:cubicBezTo>
                <a:lnTo>
                  <a:pt x="2126062" y="0"/>
                </a:lnTo>
                <a:cubicBezTo>
                  <a:pt x="2310116" y="0"/>
                  <a:pt x="2459321" y="149205"/>
                  <a:pt x="2459321" y="333259"/>
                </a:cubicBezTo>
                <a:lnTo>
                  <a:pt x="2459321" y="1666253"/>
                </a:lnTo>
                <a:cubicBezTo>
                  <a:pt x="2459321" y="1850307"/>
                  <a:pt x="2310116" y="1999512"/>
                  <a:pt x="2126062" y="1999512"/>
                </a:cubicBezTo>
                <a:lnTo>
                  <a:pt x="333259" y="1999512"/>
                </a:lnTo>
                <a:cubicBezTo>
                  <a:pt x="149205" y="1999512"/>
                  <a:pt x="0" y="1850307"/>
                  <a:pt x="0" y="1666253"/>
                </a:cubicBezTo>
                <a:lnTo>
                  <a:pt x="0" y="33325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9048" tIns="189048" rIns="189048" bIns="18904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2400" b="1" kern="1200" dirty="0"/>
              <a:t>Durchführung Projekte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200" b="1" kern="1200" dirty="0"/>
              <a:t>Offizieller Start der bewilligten Projekte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400" kern="1200" dirty="0"/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800" b="0" kern="1200" dirty="0"/>
              <a:t>März 2024</a:t>
            </a:r>
            <a:endParaRPr lang="de-DE" sz="900" b="1" kern="120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E6B09D4-152D-429A-8281-B43B4446EE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DIN-Connect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552B9D-386F-479C-AC3F-40798029F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AD8FB27-AE79-4EE6-9457-8D621307E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Ablauf</a:t>
            </a:r>
            <a:r>
              <a:rPr lang="en-US" dirty="0"/>
              <a:t> DIN-Connect 2024</a:t>
            </a:r>
          </a:p>
        </p:txBody>
      </p:sp>
    </p:spTree>
    <p:extLst>
      <p:ext uri="{BB962C8B-B14F-4D97-AF65-F5344CB8AC3E}">
        <p14:creationId xmlns:p14="http://schemas.microsoft.com/office/powerpoint/2010/main" val="2054529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Teilnahme an DIN-Connect 2024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Clr>
                <a:srgbClr val="004164"/>
              </a:buClr>
            </a:pPr>
            <a:r>
              <a:rPr lang="de-DE" dirty="0">
                <a:solidFill>
                  <a:srgbClr val="004164"/>
                </a:solidFill>
              </a:rPr>
              <a:t>Ideen können noch bis zum </a:t>
            </a:r>
            <a:r>
              <a:rPr lang="de-DE" b="1" dirty="0">
                <a:solidFill>
                  <a:srgbClr val="004164"/>
                </a:solidFill>
              </a:rPr>
              <a:t>30.09.2023 </a:t>
            </a:r>
            <a:r>
              <a:rPr lang="de-DE" dirty="0">
                <a:solidFill>
                  <a:srgbClr val="004164"/>
                </a:solidFill>
              </a:rPr>
              <a:t>auf unserer Kooperationsplattform </a:t>
            </a:r>
            <a:r>
              <a:rPr lang="de-DE" b="1" dirty="0">
                <a:solidFill>
                  <a:srgbClr val="004164"/>
                </a:solidFill>
                <a:hlinkClick r:id="rId3"/>
              </a:rPr>
              <a:t>DIN.ONE</a:t>
            </a:r>
            <a:r>
              <a:rPr lang="de-DE" dirty="0">
                <a:solidFill>
                  <a:srgbClr val="004164"/>
                </a:solidFill>
              </a:rPr>
              <a:t> eingereicht werden</a:t>
            </a:r>
          </a:p>
          <a:p>
            <a:pPr marL="285750" indent="-285750">
              <a:buClr>
                <a:srgbClr val="004164"/>
              </a:buClr>
            </a:pPr>
            <a:r>
              <a:rPr lang="de-DE" dirty="0">
                <a:solidFill>
                  <a:srgbClr val="004164"/>
                </a:solidFill>
              </a:rPr>
              <a:t>Kostenlose Registrierung über </a:t>
            </a:r>
            <a:r>
              <a:rPr lang="de-DE" dirty="0">
                <a:solidFill>
                  <a:srgbClr val="004164"/>
                </a:solidFill>
                <a:hlinkClick r:id="rId4"/>
              </a:rPr>
              <a:t>www.din.one</a:t>
            </a:r>
            <a:endParaRPr lang="de-DE" dirty="0">
              <a:solidFill>
                <a:srgbClr val="004164"/>
              </a:solidFill>
            </a:endParaRPr>
          </a:p>
          <a:p>
            <a:pPr>
              <a:buClr>
                <a:srgbClr val="004164"/>
              </a:buClr>
            </a:pPr>
            <a:r>
              <a:rPr lang="de-DE" dirty="0"/>
              <a:t>Einstellen neuer Projektideen sowie Einsehen vorhandener Ideen</a:t>
            </a:r>
          </a:p>
          <a:p>
            <a:pPr>
              <a:buClr>
                <a:srgbClr val="004164"/>
              </a:buClr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/>
              <a:t>DIN.ONE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0690" y="3429000"/>
            <a:ext cx="6124374" cy="2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9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7350FAE-C4FE-4F97-92AA-D078E569CC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2721" y="4325419"/>
            <a:ext cx="6056947" cy="626838"/>
          </a:xfrm>
        </p:spPr>
        <p:txBody>
          <a:bodyPr/>
          <a:lstStyle/>
          <a:p>
            <a:r>
              <a:rPr lang="de-DE" dirty="0"/>
              <a:t>din-connect@din.de</a:t>
            </a:r>
          </a:p>
          <a:p>
            <a:r>
              <a:rPr lang="de-DE" dirty="0"/>
              <a:t>+49 (0) 30 2601-2763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834E1B5-0E84-4817-B7F3-04764620E9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2720" y="3441700"/>
            <a:ext cx="6056947" cy="641201"/>
          </a:xfrm>
        </p:spPr>
        <p:txBody>
          <a:bodyPr/>
          <a:lstStyle/>
          <a:p>
            <a:r>
              <a:rPr lang="de-DE" dirty="0"/>
              <a:t>Dr. Madlen Schmudde</a:t>
            </a:r>
          </a:p>
          <a:p>
            <a:r>
              <a:rPr lang="de-DE" dirty="0"/>
              <a:t>Projektmanagerin</a:t>
            </a:r>
          </a:p>
        </p:txBody>
      </p:sp>
    </p:spTree>
    <p:extLst>
      <p:ext uri="{BB962C8B-B14F-4D97-AF65-F5344CB8AC3E}">
        <p14:creationId xmlns:p14="http://schemas.microsoft.com/office/powerpoint/2010/main" val="312711289"/>
      </p:ext>
    </p:extLst>
  </p:cSld>
  <p:clrMapOvr>
    <a:masterClrMapping/>
  </p:clrMapOvr>
</p:sld>
</file>

<file path=ppt/theme/theme1.xml><?xml version="1.0" encoding="utf-8"?>
<a:theme xmlns:a="http://schemas.openxmlformats.org/drawingml/2006/main" name="DIN Master 2018 v1">
  <a:themeElements>
    <a:clrScheme name="DIN Farben v11">
      <a:dk1>
        <a:srgbClr val="004164"/>
      </a:dk1>
      <a:lt1>
        <a:sysClr val="window" lastClr="FFFFFF"/>
      </a:lt1>
      <a:dk2>
        <a:srgbClr val="9B918C"/>
      </a:dk2>
      <a:lt2>
        <a:srgbClr val="FFFFFF"/>
      </a:lt2>
      <a:accent1>
        <a:srgbClr val="004164"/>
      </a:accent1>
      <a:accent2>
        <a:srgbClr val="9B918C"/>
      </a:accent2>
      <a:accent3>
        <a:srgbClr val="009BDC"/>
      </a:accent3>
      <a:accent4>
        <a:srgbClr val="D2D700"/>
      </a:accent4>
      <a:accent5>
        <a:srgbClr val="FAB900"/>
      </a:accent5>
      <a:accent6>
        <a:srgbClr val="DC5A64"/>
      </a:accent6>
      <a:hlink>
        <a:srgbClr val="004164"/>
      </a:hlink>
      <a:folHlink>
        <a:srgbClr val="0083CA"/>
      </a:folHlink>
    </a:clrScheme>
    <a:fontScheme name="DIN Schrift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DCE6751F-6B79-4CF4-B889-739794F29C0C}" vid="{AEB5E391-96C4-4E20-AE7E-AE013FEC026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222</Words>
  <Application>Microsoft Office PowerPoint</Application>
  <PresentationFormat>Breitbild</PresentationFormat>
  <Paragraphs>68</Paragraphs>
  <Slides>7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DIN Master 2018 v1</vt:lpstr>
      <vt:lpstr>PowerPoint-Präsentation</vt:lpstr>
      <vt:lpstr>DIN-Connect</vt:lpstr>
      <vt:lpstr>Kostenfreie Standardisierung – was beinhaltet das? Oder: Was ist eine DIN SPEC / VDE SPEC?</vt:lpstr>
      <vt:lpstr>Fokusthemen</vt:lpstr>
      <vt:lpstr>Ablauf DIN-Connect 2024</vt:lpstr>
      <vt:lpstr>Teilnahme an DIN-Connect 2024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Hanna Mutz</dc:creator>
  <cp:lastModifiedBy>Schmudde, Madlen</cp:lastModifiedBy>
  <cp:revision>52</cp:revision>
  <dcterms:created xsi:type="dcterms:W3CDTF">2018-11-27T10:29:22Z</dcterms:created>
  <dcterms:modified xsi:type="dcterms:W3CDTF">2023-06-02T08:27:51Z</dcterms:modified>
</cp:coreProperties>
</file>