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  <p:sldMasterId id="2147483662" r:id="rId5"/>
  </p:sldMasterIdLst>
  <p:notesMasterIdLst>
    <p:notesMasterId r:id="rId17"/>
  </p:notesMasterIdLst>
  <p:handoutMasterIdLst>
    <p:handoutMasterId r:id="rId18"/>
  </p:handoutMasterIdLst>
  <p:sldIdLst>
    <p:sldId id="3903" r:id="rId6"/>
    <p:sldId id="3741" r:id="rId7"/>
    <p:sldId id="3938" r:id="rId8"/>
    <p:sldId id="3743" r:id="rId9"/>
    <p:sldId id="2147470601" r:id="rId10"/>
    <p:sldId id="3740" r:id="rId11"/>
    <p:sldId id="2147470603" r:id="rId12"/>
    <p:sldId id="2147470602" r:id="rId13"/>
    <p:sldId id="2147470604" r:id="rId14"/>
    <p:sldId id="3703" r:id="rId15"/>
    <p:sldId id="260" r:id="rId16"/>
  </p:sldIdLst>
  <p:sldSz cx="12192000" cy="6858000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lash Grotesk" panose="020B0604020202020204" charset="0"/>
      <p:regular r:id="rId23"/>
      <p:bold r:id="rId24"/>
    </p:embeddedFont>
    <p:embeddedFont>
      <p:font typeface="Clash Grotesk Medium" panose="020B0604020202020204" charset="0"/>
      <p:regular r:id="rId25"/>
    </p:embeddedFont>
    <p:embeddedFont>
      <p:font typeface="Clash Grotesk Semibold" panose="020B0604020202020204" charset="0"/>
      <p:bold r:id="rId2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3FF00"/>
    <a:srgbClr val="191B1D"/>
    <a:srgbClr val="FFFFFF"/>
    <a:srgbClr val="151515"/>
    <a:srgbClr val="171717"/>
    <a:srgbClr val="111111"/>
    <a:srgbClr val="191919"/>
    <a:srgbClr val="000000"/>
    <a:srgbClr val="6B6E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C59381B-5C9B-4E29-8DE3-F64BD33C82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415C1A-6E9A-49F2-A8C5-B6C8C9B0D1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3F9EC-21C2-4206-B81A-9256CDF8EA9B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E6200B-76C8-48A2-931D-3F7B11E4DB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102C1F-6A33-4481-BE83-639E3433E9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D9F92-1087-4484-A034-3547D56679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03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18FE9-A27B-4FEC-9254-BB353F347186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C1474-11E6-404C-8E14-989522DAF42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39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0C1474-11E6-404C-8E14-989522DAF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5781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0C1474-11E6-404C-8E14-989522DAF422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983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8.png"/><Relationship Id="rId7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8.sv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8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19C2E90-0577-4FE7-8CB7-D15D79E3D6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27" t="10944" r="12812" b="334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D80F53B-2894-47A8-AFDA-98D7AE3406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6731" y="1968137"/>
            <a:ext cx="6510530" cy="2387600"/>
          </a:xfrm>
        </p:spPr>
        <p:txBody>
          <a:bodyPr anchor="ctr"/>
          <a:lstStyle>
            <a:lvl1pPr algn="r">
              <a:defRPr sz="6000" cap="small" baseline="0">
                <a:solidFill>
                  <a:schemeClr val="tx2"/>
                </a:solidFill>
                <a:latin typeface="Clash Grotesk Semibold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DAABA3B-C9C1-461E-9737-B5D9BC80E1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416" y="4374358"/>
            <a:ext cx="4289845" cy="165576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F6DCB60-7ADD-4AE7-A900-2373920581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25882" y="-47539"/>
            <a:ext cx="3424165" cy="205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275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BA6A9A7-8DE9-4C88-9FCA-9BD5332EC2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71" t="16949" r="6917" b="1662"/>
          <a:stretch/>
        </p:blipFill>
        <p:spPr>
          <a:xfrm rot="5400000">
            <a:off x="2836989" y="-2497011"/>
            <a:ext cx="6518022" cy="12192003"/>
          </a:xfrm>
          <a:prstGeom prst="rect">
            <a:avLst/>
          </a:prstGeom>
        </p:spPr>
      </p:pic>
      <p:pic>
        <p:nvPicPr>
          <p:cNvPr id="55" name="Grafik 54">
            <a:extLst>
              <a:ext uri="{FF2B5EF4-FFF2-40B4-BE49-F238E27FC236}">
                <a16:creationId xmlns:a16="http://schemas.microsoft.com/office/drawing/2014/main" id="{19FE79E1-C44C-48AC-9A5E-5346AB9CC0C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34" y="845665"/>
            <a:ext cx="3037117" cy="6012335"/>
          </a:xfrm>
          <a:prstGeom prst="rect">
            <a:avLst/>
          </a:prstGeom>
        </p:spPr>
      </p:pic>
      <p:sp>
        <p:nvSpPr>
          <p:cNvPr id="57" name="Footer Placeholder 4">
            <a:extLst>
              <a:ext uri="{FF2B5EF4-FFF2-40B4-BE49-F238E27FC236}">
                <a16:creationId xmlns:a16="http://schemas.microsoft.com/office/drawing/2014/main" id="{6B2C6BBF-CBC7-47DB-93B5-4F63306AA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8" name="Slide Number Placeholder 5">
            <a:extLst>
              <a:ext uri="{FF2B5EF4-FFF2-40B4-BE49-F238E27FC236}">
                <a16:creationId xmlns:a16="http://schemas.microsoft.com/office/drawing/2014/main" id="{806E42BF-B168-403B-B100-08D1F761E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59" name="Straight Connector 15">
            <a:extLst>
              <a:ext uri="{FF2B5EF4-FFF2-40B4-BE49-F238E27FC236}">
                <a16:creationId xmlns:a16="http://schemas.microsoft.com/office/drawing/2014/main" id="{E1EF6B2C-0E23-4F43-BD6D-42003B287E57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0" name="Date Placeholder 3">
            <a:extLst>
              <a:ext uri="{FF2B5EF4-FFF2-40B4-BE49-F238E27FC236}">
                <a16:creationId xmlns:a16="http://schemas.microsoft.com/office/drawing/2014/main" id="{F3E3CADE-ACBE-48F5-90D4-C7BACF5579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8B4D470-08A9-4D0E-847D-38CA0A569ED8}" type="datetime1">
              <a:rPr lang="de-DE" smtClean="0"/>
              <a:t>19.06.2023</a:t>
            </a:fld>
            <a:endParaRPr lang="en-US"/>
          </a:p>
        </p:txBody>
      </p:sp>
      <p:pic>
        <p:nvPicPr>
          <p:cNvPr id="12" name="Graphic 20">
            <a:extLst>
              <a:ext uri="{FF2B5EF4-FFF2-40B4-BE49-F238E27FC236}">
                <a16:creationId xmlns:a16="http://schemas.microsoft.com/office/drawing/2014/main" id="{D2B54743-1F0D-437C-ABCC-420772853C2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3" name="Graphic 22">
            <a:extLst>
              <a:ext uri="{FF2B5EF4-FFF2-40B4-BE49-F238E27FC236}">
                <a16:creationId xmlns:a16="http://schemas.microsoft.com/office/drawing/2014/main" id="{011637EA-0820-456C-959C-84D8D4E33F3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12FB0734-2E00-4D44-8564-EA45983813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91415" y="1103056"/>
            <a:ext cx="2338359" cy="714683"/>
          </a:xfrm>
          <a:noFill/>
          <a:ln w="12700">
            <a:noFill/>
          </a:ln>
        </p:spPr>
        <p:txBody>
          <a:bodyPr anchor="t"/>
          <a:lstStyle>
            <a:lvl1pPr algn="ctr">
              <a:defRPr>
                <a:solidFill>
                  <a:schemeClr val="accent1"/>
                </a:solidFill>
                <a:latin typeface="Clash Grotesk Semibold" pitchFamily="50" charset="0"/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43339F2-DA81-4858-A0DC-6208581C80C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91415" y="2355428"/>
            <a:ext cx="3967467" cy="3607544"/>
          </a:xfrm>
        </p:spPr>
        <p:txBody>
          <a:bodyPr/>
          <a:lstStyle>
            <a:lvl1pPr marL="514350" indent="-514350">
              <a:lnSpc>
                <a:spcPct val="150000"/>
              </a:lnSpc>
              <a:buFont typeface="+mj-lt"/>
              <a:buAutoNum type="romanUcPeriod"/>
              <a:defRPr sz="2400">
                <a:solidFill>
                  <a:schemeClr val="tx2"/>
                </a:solidFill>
                <a:latin typeface="Clash Grotesk Medium" pitchFamily="50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First chapter</a:t>
            </a:r>
          </a:p>
          <a:p>
            <a:pPr lvl="0"/>
            <a:r>
              <a:rPr lang="en-US"/>
              <a:t>Second chapter</a:t>
            </a:r>
          </a:p>
          <a:p>
            <a:pPr lvl="0"/>
            <a:r>
              <a:rPr lang="en-US"/>
              <a:t>Third chapter</a:t>
            </a:r>
          </a:p>
          <a:p>
            <a:pPr lvl="0"/>
            <a:r>
              <a:rPr lang="en-US"/>
              <a:t>Fourth chapter</a:t>
            </a:r>
          </a:p>
          <a:p>
            <a:pPr lvl="0"/>
            <a:r>
              <a:rPr lang="en-US"/>
              <a:t>Fifth chapter</a:t>
            </a:r>
          </a:p>
          <a:p>
            <a:pPr lvl="0"/>
            <a:endParaRPr lang="en-US"/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97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6DEB4-0803-473B-A743-6488E6856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76" y="1617477"/>
            <a:ext cx="4684095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C12E4-1A65-4533-B448-205952487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476" y="4786082"/>
            <a:ext cx="468409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1431D8FB-179E-43CA-BA9A-1E049D7E15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26477" y="732168"/>
            <a:ext cx="1780676" cy="760443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n>
                  <a:noFill/>
                </a:ln>
                <a:solidFill>
                  <a:schemeClr val="accent1"/>
                </a:solidFill>
                <a:latin typeface="Clash Grotesk Medium" pitchFamily="50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I.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17382EE3-9903-4D63-AEBE-1569F9D525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C9E74F77-1E6D-4761-8A67-AC64C26D93A1}" type="datetime1">
              <a:rPr lang="de-DE" smtClean="0"/>
              <a:t>19.06.2023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2F0AFB6A-F644-46D9-AED9-100C830E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AD053617-8EF6-4F1B-BE57-0E2DAD2CE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AC1E5A0-282A-48C2-8E72-F842B916DA17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00A4F9A7-4580-4D4D-990E-8D89B5E06A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42" y="342999"/>
            <a:ext cx="11584858" cy="6515002"/>
          </a:xfrm>
          <a:prstGeom prst="rect">
            <a:avLst/>
          </a:prstGeom>
        </p:spPr>
      </p:pic>
      <p:pic>
        <p:nvPicPr>
          <p:cNvPr id="13" name="Graphic 20">
            <a:extLst>
              <a:ext uri="{FF2B5EF4-FFF2-40B4-BE49-F238E27FC236}">
                <a16:creationId xmlns:a16="http://schemas.microsoft.com/office/drawing/2014/main" id="{51500D55-DE0F-4550-B369-EDCED1DE22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6" name="Graphic 22">
            <a:extLst>
              <a:ext uri="{FF2B5EF4-FFF2-40B4-BE49-F238E27FC236}">
                <a16:creationId xmlns:a16="http://schemas.microsoft.com/office/drawing/2014/main" id="{D0D7E34F-69D3-4591-A785-F0864E4C43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108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B068E65-D3DD-4416-A6A8-3D115A58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76" y="1617477"/>
            <a:ext cx="4684095" cy="2852737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43AE5946-C66E-456D-87F6-4182AB997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476" y="4786082"/>
            <a:ext cx="468409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9FB08843-4EAF-44E2-A995-6C00ECD89DD2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26477" y="732168"/>
            <a:ext cx="1780676" cy="760443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n>
                  <a:noFill/>
                </a:ln>
                <a:solidFill>
                  <a:schemeClr val="accent1"/>
                </a:solidFill>
                <a:latin typeface="Clash Grotesk Medium" pitchFamily="50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III.</a:t>
            </a:r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45E5C6A9-84C7-4987-8472-D1D43D649A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D7B7EAC9-1325-49D6-944F-52853B663FD6}" type="datetime1">
              <a:rPr lang="de-DE" smtClean="0"/>
              <a:t>19.06.2023</a:t>
            </a:fld>
            <a:endParaRPr lang="en-US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A43D6CC-8B32-466F-864A-51AB9A69C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084F821A-4ED0-4A53-9D38-FB91F0866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28" name="Straight Connector 23">
            <a:extLst>
              <a:ext uri="{FF2B5EF4-FFF2-40B4-BE49-F238E27FC236}">
                <a16:creationId xmlns:a16="http://schemas.microsoft.com/office/drawing/2014/main" id="{1A2D01FD-4C05-45FF-9F07-3EC9B492D32E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755499D1-6A39-43B0-B2D9-7C9C8FE34E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31"/>
          <a:stretch/>
        </p:blipFill>
        <p:spPr>
          <a:xfrm>
            <a:off x="1395663" y="366786"/>
            <a:ext cx="10788314" cy="649121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E8E26E6-54DE-49C9-9689-81EE21CE42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98982" y="590329"/>
            <a:ext cx="6673516" cy="6858000"/>
          </a:xfrm>
          <a:prstGeom prst="rect">
            <a:avLst/>
          </a:prstGeom>
        </p:spPr>
      </p:pic>
      <p:pic>
        <p:nvPicPr>
          <p:cNvPr id="13" name="Graphic 20">
            <a:extLst>
              <a:ext uri="{FF2B5EF4-FFF2-40B4-BE49-F238E27FC236}">
                <a16:creationId xmlns:a16="http://schemas.microsoft.com/office/drawing/2014/main" id="{3DD93BCF-F4ED-4076-BAA6-EFE7905C48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4" name="Graphic 22">
            <a:extLst>
              <a:ext uri="{FF2B5EF4-FFF2-40B4-BE49-F238E27FC236}">
                <a16:creationId xmlns:a16="http://schemas.microsoft.com/office/drawing/2014/main" id="{DEDB9235-452F-449A-B6CB-AE04F3FD587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18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CCFE3-1AC4-4C64-9851-EC90CFE7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0529F-436D-46A6-924A-F5737A9E6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988F5C5-541A-48A3-88DE-708BE38EA087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4FE08FA1-7AD0-4D85-81CD-082FFD55DC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44BC3248-9B50-4D50-BBA5-AC761A57BABB}" type="datetime1">
              <a:rPr lang="de-DE" smtClean="0"/>
              <a:t>19.06.2023</a:t>
            </a:fld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00956A05-6C8E-D466-2F59-BEA98DD0D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505" y="575515"/>
            <a:ext cx="11933209" cy="1100886"/>
          </a:xfrm>
          <a:noFill/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3F0BB35F-918F-8DDD-ACEF-44716BE1E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504" y="1511929"/>
            <a:ext cx="11933209" cy="5129503"/>
          </a:xfrm>
        </p:spPr>
        <p:txBody>
          <a:bodyPr/>
          <a:lstStyle>
            <a:lvl1pPr marL="228600" indent="-228600">
              <a:buFont typeface="Clash Grotesk" pitchFamily="50" charset="0"/>
              <a:buChar char="&gt;"/>
              <a:defRPr/>
            </a:lvl1pPr>
            <a:lvl2pPr marL="685800" indent="-228600">
              <a:buFont typeface="Clash Grotesk" pitchFamily="50" charset="0"/>
              <a:buChar char="&gt;"/>
              <a:defRPr/>
            </a:lvl2pPr>
            <a:lvl3pPr marL="1143000" indent="-228600">
              <a:buFont typeface="Clash Grotesk" pitchFamily="50" charset="0"/>
              <a:buChar char="&gt;"/>
              <a:defRPr/>
            </a:lvl3pPr>
            <a:lvl4pPr marL="1600200" indent="-228600">
              <a:buFont typeface="Clash Grotesk" pitchFamily="50" charset="0"/>
              <a:buChar char="&gt;"/>
              <a:defRPr/>
            </a:lvl4pPr>
            <a:lvl5pPr marL="2057400" indent="-228600">
              <a:buFont typeface="Clash Grotesk" pitchFamily="50" charset="0"/>
              <a:buChar char="&gt;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Graphic 20">
            <a:extLst>
              <a:ext uri="{FF2B5EF4-FFF2-40B4-BE49-F238E27FC236}">
                <a16:creationId xmlns:a16="http://schemas.microsoft.com/office/drawing/2014/main" id="{177B0AD5-DE32-40F5-A3F0-7B273DDE4C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1" name="Graphic 22">
            <a:extLst>
              <a:ext uri="{FF2B5EF4-FFF2-40B4-BE49-F238E27FC236}">
                <a16:creationId xmlns:a16="http://schemas.microsoft.com/office/drawing/2014/main" id="{B7A696F3-ADED-40D6-88F5-2DAF5DF994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721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B1BB871E-1A34-4091-BAA8-5FED27042D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6000" contrast="-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185" r="51301" b="6956"/>
          <a:stretch/>
        </p:blipFill>
        <p:spPr>
          <a:xfrm rot="5400000">
            <a:off x="2666998" y="-2666999"/>
            <a:ext cx="6858003" cy="1219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71F230-3C0F-47A5-B2D6-0A4B03921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505" y="575515"/>
            <a:ext cx="11933209" cy="1100886"/>
          </a:xfrm>
          <a:noFill/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CCFE3-1AC4-4C64-9851-EC90CFE7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0529F-436D-46A6-924A-F5737A9E6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988F5C5-541A-48A3-88DE-708BE38EA087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4FE08FA1-7AD0-4D85-81CD-082FFD55DC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D83F86B-619C-4AB1-9D8B-7AC447BA1247}" type="datetime1">
              <a:rPr lang="de-DE" smtClean="0"/>
              <a:t>19.06.2023</a:t>
            </a:fld>
            <a:endParaRPr lang="en-US"/>
          </a:p>
        </p:txBody>
      </p:sp>
      <p:pic>
        <p:nvPicPr>
          <p:cNvPr id="10" name="Graphic 20">
            <a:extLst>
              <a:ext uri="{FF2B5EF4-FFF2-40B4-BE49-F238E27FC236}">
                <a16:creationId xmlns:a16="http://schemas.microsoft.com/office/drawing/2014/main" id="{E85E3444-D4B7-4BA8-967F-41A003A22D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1" name="Graphic 22">
            <a:extLst>
              <a:ext uri="{FF2B5EF4-FFF2-40B4-BE49-F238E27FC236}">
                <a16:creationId xmlns:a16="http://schemas.microsoft.com/office/drawing/2014/main" id="{7DE77D14-89E8-450F-AC98-79B1AFBB757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27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85C2D68D-B1D2-4634-8C95-21381C482F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6000" contrast="-5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9185" r="51301" b="6956"/>
          <a:stretch/>
        </p:blipFill>
        <p:spPr>
          <a:xfrm rot="5400000">
            <a:off x="2666998" y="-2666999"/>
            <a:ext cx="6858003" cy="121920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0EE04F1-505E-429F-962A-8B5C810DD4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504" y="592015"/>
            <a:ext cx="11933209" cy="6049417"/>
          </a:xfrm>
        </p:spPr>
        <p:txBody>
          <a:bodyPr/>
          <a:lstStyle>
            <a:lvl1pPr marL="228600" indent="-228600">
              <a:buFont typeface="Clash Grotesk" pitchFamily="50" charset="0"/>
              <a:buChar char="&gt;"/>
              <a:defRPr/>
            </a:lvl1pPr>
            <a:lvl2pPr marL="685800" indent="-228600">
              <a:buFont typeface="Clash Grotesk" pitchFamily="50" charset="0"/>
              <a:buChar char="&gt;"/>
              <a:defRPr/>
            </a:lvl2pPr>
            <a:lvl3pPr marL="1143000" indent="-228600">
              <a:buFont typeface="Clash Grotesk" pitchFamily="50" charset="0"/>
              <a:buChar char="&gt;"/>
              <a:defRPr/>
            </a:lvl3pPr>
            <a:lvl4pPr marL="1600200" indent="-228600">
              <a:buFont typeface="Clash Grotesk" pitchFamily="50" charset="0"/>
              <a:buChar char="&gt;"/>
              <a:defRPr/>
            </a:lvl4pPr>
            <a:lvl5pPr marL="2057400" indent="-228600">
              <a:buFont typeface="Clash Grotesk" pitchFamily="50" charset="0"/>
              <a:buChar char="&gt;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7" name="Graphic 22">
            <a:extLst>
              <a:ext uri="{FF2B5EF4-FFF2-40B4-BE49-F238E27FC236}">
                <a16:creationId xmlns:a16="http://schemas.microsoft.com/office/drawing/2014/main" id="{81082763-DC83-417E-B6A7-F0CE5CA6DAB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867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26FB5E2-2763-4F82-8081-4057C7334F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7329" y="2121166"/>
            <a:ext cx="4389411" cy="360088"/>
          </a:xfrm>
        </p:spPr>
        <p:txBody>
          <a:bodyPr>
            <a:normAutofit lnSpcReduction="10000"/>
          </a:bodyPr>
          <a:lstStyle>
            <a:lvl1pPr marL="0" indent="0">
              <a:buNone/>
              <a:defRPr sz="2400">
                <a:latin typeface="Clash Grotesk Semibold" pitchFamily="50" charset="0"/>
              </a:defRPr>
            </a:lvl1pPr>
          </a:lstStyle>
          <a:p>
            <a:r>
              <a:rPr lang="de-DE" err="1"/>
              <a:t>Presenter</a:t>
            </a:r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2B3760D-B4E8-4B97-8E8C-CEABE48A46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7329" y="2548571"/>
            <a:ext cx="4389411" cy="360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de-DE" err="1"/>
              <a:t>Role</a:t>
            </a:r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9CDBE99-3B65-4D12-AA66-A9163EBD0C4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7328" y="2975976"/>
            <a:ext cx="4389411" cy="2236435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</a:lstStyle>
          <a:p>
            <a:r>
              <a:rPr lang="de-DE"/>
              <a:t>Aleph Alpha GmbH</a:t>
            </a:r>
          </a:p>
          <a:p>
            <a:r>
              <a:rPr lang="de-DE" err="1"/>
              <a:t>Grenzhöfer</a:t>
            </a:r>
            <a:r>
              <a:rPr lang="de-DE"/>
              <a:t> Weg 36</a:t>
            </a:r>
          </a:p>
          <a:p>
            <a:r>
              <a:rPr lang="de-DE"/>
              <a:t>69123 Heidelberg</a:t>
            </a:r>
          </a:p>
          <a:p>
            <a:endParaRPr lang="de-DE"/>
          </a:p>
          <a:p>
            <a:r>
              <a:rPr lang="de-DE"/>
              <a:t>Phone </a:t>
            </a:r>
            <a:r>
              <a:rPr lang="de-DE" err="1"/>
              <a:t>number</a:t>
            </a:r>
            <a:endParaRPr lang="de-DE"/>
          </a:p>
          <a:p>
            <a:r>
              <a:rPr lang="de-DE"/>
              <a:t>presenter@aleph-alpha.de</a:t>
            </a:r>
          </a:p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C1ED82-CDDE-48BF-A263-D211D2DE57E4}"/>
              </a:ext>
            </a:extLst>
          </p:cNvPr>
          <p:cNvSpPr txBox="1"/>
          <p:nvPr userDrawn="1"/>
        </p:nvSpPr>
        <p:spPr>
          <a:xfrm>
            <a:off x="150504" y="826167"/>
            <a:ext cx="119332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err="1">
                <a:latin typeface="Clash Grotesk" pitchFamily="50" charset="0"/>
              </a:rPr>
              <a:t>dankeschön</a:t>
            </a:r>
            <a:endParaRPr lang="en-US" sz="6000">
              <a:latin typeface="Clash Grotesk" pitchFamily="50" charset="0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BDFCE3BB-97CD-4472-9F39-522751E1AA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6A213814-5DED-482A-88B0-3BB04756A23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  <p:sp>
        <p:nvSpPr>
          <p:cNvPr id="14" name="Rectangle 17">
            <a:extLst>
              <a:ext uri="{FF2B5EF4-FFF2-40B4-BE49-F238E27FC236}">
                <a16:creationId xmlns:a16="http://schemas.microsoft.com/office/drawing/2014/main" id="{C3094655-D87B-40CD-9006-EEA3488B03C7}"/>
              </a:ext>
            </a:extLst>
          </p:cNvPr>
          <p:cNvSpPr/>
          <p:nvPr userDrawn="1"/>
        </p:nvSpPr>
        <p:spPr>
          <a:xfrm rot="5400000">
            <a:off x="4659681" y="-1640076"/>
            <a:ext cx="53296" cy="6858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15">
            <a:extLst>
              <a:ext uri="{FF2B5EF4-FFF2-40B4-BE49-F238E27FC236}">
                <a16:creationId xmlns:a16="http://schemas.microsoft.com/office/drawing/2014/main" id="{E350FD07-B646-3283-049D-D27B685635E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862" y="538124"/>
            <a:ext cx="6895428" cy="689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05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82FBAF40-0093-417E-8F1D-1B7200551F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9" t="19138" r="1043" b="29749"/>
          <a:stretch/>
        </p:blipFill>
        <p:spPr>
          <a:xfrm>
            <a:off x="0" y="339980"/>
            <a:ext cx="12192000" cy="651802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CCFE3-1AC4-4C64-9851-EC90CFE7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0529F-436D-46A6-924A-F5737A9E6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988F5C5-541A-48A3-88DE-708BE38EA087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4FE08FA1-7AD0-4D85-81CD-082FFD55DC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1F711F0-ACA5-429F-814D-59751EE55ACC}" type="datetime1">
              <a:rPr lang="de-DE" smtClean="0"/>
              <a:t>19.06.2023</a:t>
            </a:fld>
            <a:endParaRPr lang="en-US"/>
          </a:p>
        </p:txBody>
      </p:sp>
      <p:pic>
        <p:nvPicPr>
          <p:cNvPr id="11" name="Graphic 20">
            <a:extLst>
              <a:ext uri="{FF2B5EF4-FFF2-40B4-BE49-F238E27FC236}">
                <a16:creationId xmlns:a16="http://schemas.microsoft.com/office/drawing/2014/main" id="{30602AF2-6151-4849-B651-CBE49A25C0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5" name="Graphic 22">
            <a:extLst>
              <a:ext uri="{FF2B5EF4-FFF2-40B4-BE49-F238E27FC236}">
                <a16:creationId xmlns:a16="http://schemas.microsoft.com/office/drawing/2014/main" id="{585FBC0D-3479-4B3D-8064-7258ED762AA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70C06AFF-88AA-44D4-B1BB-2C5CA5848BB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736" y="845665"/>
            <a:ext cx="3037117" cy="6012335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2DDB7876-81D2-4A6A-8661-3C3A5E27B6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91415" y="895028"/>
            <a:ext cx="2338359" cy="714683"/>
          </a:xfrm>
          <a:noFill/>
          <a:ln w="12700">
            <a:noFill/>
          </a:ln>
        </p:spPr>
        <p:txBody>
          <a:bodyPr anchor="t"/>
          <a:lstStyle>
            <a:lvl1pPr algn="ctr">
              <a:defRPr>
                <a:solidFill>
                  <a:schemeClr val="tx2"/>
                </a:solidFill>
                <a:latin typeface="Clash Grotesk Semibold" pitchFamily="50" charset="0"/>
              </a:defRPr>
            </a:lvl1pPr>
          </a:lstStyle>
          <a:p>
            <a:r>
              <a:rPr lang="en-US"/>
              <a:t>Agenda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3BE893F6-8204-4BD8-BCF2-1792B993823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91415" y="2048060"/>
            <a:ext cx="3967467" cy="3607544"/>
          </a:xfrm>
        </p:spPr>
        <p:txBody>
          <a:bodyPr/>
          <a:lstStyle>
            <a:lvl1pPr marL="514350" indent="-514350">
              <a:lnSpc>
                <a:spcPct val="150000"/>
              </a:lnSpc>
              <a:buFont typeface="+mj-lt"/>
              <a:buAutoNum type="romanUcPeriod"/>
              <a:defRPr sz="2400">
                <a:solidFill>
                  <a:schemeClr val="tx2"/>
                </a:solidFill>
                <a:latin typeface="Clash Grotesk Medium" pitchFamily="50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First chapter</a:t>
            </a:r>
          </a:p>
          <a:p>
            <a:pPr lvl="0"/>
            <a:r>
              <a:rPr lang="en-US"/>
              <a:t>Second chapter</a:t>
            </a:r>
          </a:p>
          <a:p>
            <a:pPr lvl="0"/>
            <a:r>
              <a:rPr lang="en-US"/>
              <a:t>Third chapter</a:t>
            </a:r>
          </a:p>
          <a:p>
            <a:pPr lvl="0"/>
            <a:r>
              <a:rPr lang="en-US"/>
              <a:t>Fourth chapter</a:t>
            </a:r>
          </a:p>
          <a:p>
            <a:pPr lvl="0"/>
            <a:r>
              <a:rPr lang="en-US"/>
              <a:t>Fifth chapter</a:t>
            </a:r>
          </a:p>
          <a:p>
            <a:pPr lvl="0"/>
            <a:endParaRPr lang="en-US"/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000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E75DD02-56D2-4863-9636-88C11E07E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88" y="339980"/>
            <a:ext cx="11590225" cy="65180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66DEB4-0803-473B-A743-6488E6856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77" y="1580896"/>
            <a:ext cx="4684095" cy="2852737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C12E4-1A65-4533-B448-205952487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477" y="4718772"/>
            <a:ext cx="468409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1431D8FB-179E-43CA-BA9A-1E049D7E15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26477" y="705053"/>
            <a:ext cx="1780676" cy="760443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n>
                  <a:noFill/>
                </a:ln>
                <a:solidFill>
                  <a:schemeClr val="tx2"/>
                </a:solidFill>
                <a:latin typeface="Clash Grotesk Medium" pitchFamily="50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I.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17382EE3-9903-4D63-AEBE-1569F9D525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D524A68-6B02-4FD6-B2A7-A4A2382F24E0}" type="datetime1">
              <a:rPr lang="de-DE" smtClean="0"/>
              <a:t>19.06.2023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2F0AFB6A-F644-46D9-AED9-100C830E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AD053617-8EF6-4F1B-BE57-0E2DAD2CE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AC1E5A0-282A-48C2-8E72-F842B916DA17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Graphic 20">
            <a:extLst>
              <a:ext uri="{FF2B5EF4-FFF2-40B4-BE49-F238E27FC236}">
                <a16:creationId xmlns:a16="http://schemas.microsoft.com/office/drawing/2014/main" id="{976DE738-29DA-4043-8BB6-933108F7475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3" name="Graphic 22">
            <a:extLst>
              <a:ext uri="{FF2B5EF4-FFF2-40B4-BE49-F238E27FC236}">
                <a16:creationId xmlns:a16="http://schemas.microsoft.com/office/drawing/2014/main" id="{49DDEEDE-A52D-4FFC-A879-3D9DB61F29D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05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>
            <a:extLst>
              <a:ext uri="{FF2B5EF4-FFF2-40B4-BE49-F238E27FC236}">
                <a16:creationId xmlns:a16="http://schemas.microsoft.com/office/drawing/2014/main" id="{D0DF319D-FDAB-42EB-956B-D03E406F55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6" t="26153" r="14710" b="20102"/>
          <a:stretch/>
        </p:blipFill>
        <p:spPr>
          <a:xfrm flipH="1">
            <a:off x="0" y="349695"/>
            <a:ext cx="12192000" cy="6508306"/>
          </a:xfrm>
          <a:prstGeom prst="rect">
            <a:avLst/>
          </a:prstGeom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DF24DD70-997B-47DB-B401-360926F83F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53" t="-538" r="-1416" b="45594"/>
          <a:stretch/>
        </p:blipFill>
        <p:spPr>
          <a:xfrm flipH="1">
            <a:off x="5696465" y="481255"/>
            <a:ext cx="6116810" cy="6386453"/>
          </a:xfrm>
          <a:prstGeom prst="rect">
            <a:avLst/>
          </a:prstGeom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66DEB4-0803-473B-A743-6488E6856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77" y="1580896"/>
            <a:ext cx="4684095" cy="2852737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C12E4-1A65-4533-B448-205952487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477" y="4718772"/>
            <a:ext cx="468409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1431D8FB-179E-43CA-BA9A-1E049D7E15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26477" y="705053"/>
            <a:ext cx="1780676" cy="760443"/>
          </a:xfrm>
        </p:spPr>
        <p:txBody>
          <a:bodyPr>
            <a:normAutofit/>
          </a:bodyPr>
          <a:lstStyle>
            <a:lvl1pPr marL="0" indent="0">
              <a:buNone/>
              <a:defRPr sz="4800" b="0">
                <a:ln>
                  <a:noFill/>
                </a:ln>
                <a:solidFill>
                  <a:schemeClr val="tx2"/>
                </a:solidFill>
                <a:latin typeface="Clash Grotesk Medium" pitchFamily="50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II.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17382EE3-9903-4D63-AEBE-1569F9D525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D9E842D0-48B1-4D8D-ADD1-79E93CA5F2AB}" type="datetime1">
              <a:rPr lang="de-DE" smtClean="0"/>
              <a:t>19.06.2023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2F0AFB6A-F644-46D9-AED9-100C830E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AD053617-8EF6-4F1B-BE57-0E2DAD2CE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AC1E5A0-282A-48C2-8E72-F842B916DA17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Graphic 20">
            <a:extLst>
              <a:ext uri="{FF2B5EF4-FFF2-40B4-BE49-F238E27FC236}">
                <a16:creationId xmlns:a16="http://schemas.microsoft.com/office/drawing/2014/main" id="{68512C2A-58D2-4AC5-B9F1-80769EE3733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3" name="Graphic 22">
            <a:extLst>
              <a:ext uri="{FF2B5EF4-FFF2-40B4-BE49-F238E27FC236}">
                <a16:creationId xmlns:a16="http://schemas.microsoft.com/office/drawing/2014/main" id="{15C0097A-2F90-44FE-807D-C75D267FFED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905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1F230-3C0F-47A5-B2D6-0A4B03921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505" y="575515"/>
            <a:ext cx="11933209" cy="1100886"/>
          </a:xfrm>
          <a:noFill/>
        </p:spPr>
        <p:txBody>
          <a:bodyPr anchor="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829987-1F9A-4733-AF16-4EA1C559A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504" y="1511929"/>
            <a:ext cx="11933209" cy="5129503"/>
          </a:xfrm>
        </p:spPr>
        <p:txBody>
          <a:bodyPr/>
          <a:lstStyle>
            <a:lvl1pPr marL="228600" indent="-228600">
              <a:buFont typeface="Clash Grotesk" pitchFamily="50" charset="0"/>
              <a:buChar char="&gt;"/>
              <a:defRPr>
                <a:solidFill>
                  <a:schemeClr val="tx2"/>
                </a:solidFill>
              </a:defRPr>
            </a:lvl1pPr>
            <a:lvl2pPr marL="685800" indent="-228600">
              <a:buFont typeface="Clash Grotesk" pitchFamily="50" charset="0"/>
              <a:buChar char="&gt;"/>
              <a:defRPr>
                <a:solidFill>
                  <a:schemeClr val="tx2"/>
                </a:solidFill>
              </a:defRPr>
            </a:lvl2pPr>
            <a:lvl3pPr marL="1143000" indent="-228600">
              <a:buFont typeface="Clash Grotesk" pitchFamily="50" charset="0"/>
              <a:buChar char="&gt;"/>
              <a:defRPr>
                <a:solidFill>
                  <a:schemeClr val="tx2"/>
                </a:solidFill>
              </a:defRPr>
            </a:lvl3pPr>
            <a:lvl4pPr marL="1600200" indent="-228600">
              <a:buFont typeface="Clash Grotesk" pitchFamily="50" charset="0"/>
              <a:buChar char="&gt;"/>
              <a:defRPr>
                <a:solidFill>
                  <a:schemeClr val="tx2"/>
                </a:solidFill>
              </a:defRPr>
            </a:lvl4pPr>
            <a:lvl5pPr marL="2057400" indent="-228600">
              <a:buFont typeface="Clash Grotesk" pitchFamily="50" charset="0"/>
              <a:buChar char="&gt;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CCFE3-1AC4-4C64-9851-EC90CFE7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0529F-436D-46A6-924A-F5737A9E6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988F5C5-541A-48A3-88DE-708BE38EA087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4FE08FA1-7AD0-4D85-81CD-082FFD55DC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E34528D-064D-4723-BD8C-8A448A902A1E}" type="datetime1">
              <a:rPr lang="de-DE" smtClean="0"/>
              <a:t>19.06.2023</a:t>
            </a:fld>
            <a:endParaRPr lang="en-US"/>
          </a:p>
        </p:txBody>
      </p:sp>
      <p:pic>
        <p:nvPicPr>
          <p:cNvPr id="10" name="Graphic 20">
            <a:extLst>
              <a:ext uri="{FF2B5EF4-FFF2-40B4-BE49-F238E27FC236}">
                <a16:creationId xmlns:a16="http://schemas.microsoft.com/office/drawing/2014/main" id="{8F524D85-53B0-44CD-93F6-7C7669ADAA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1" name="Graphic 22">
            <a:extLst>
              <a:ext uri="{FF2B5EF4-FFF2-40B4-BE49-F238E27FC236}">
                <a16:creationId xmlns:a16="http://schemas.microsoft.com/office/drawing/2014/main" id="{D6A3A262-A375-4044-9AD3-77F98B6BE4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763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91954103-11F1-46D1-AD43-9075C3A76C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77" r="51357" b="7304"/>
          <a:stretch/>
        </p:blipFill>
        <p:spPr>
          <a:xfrm rot="5400000">
            <a:off x="2666999" y="-2667001"/>
            <a:ext cx="6858001" cy="12192001"/>
          </a:xfrm>
          <a:prstGeom prst="rect">
            <a:avLst/>
          </a:prstGeom>
        </p:spPr>
      </p:pic>
      <p:sp>
        <p:nvSpPr>
          <p:cNvPr id="187" name="Title 1">
            <a:extLst>
              <a:ext uri="{FF2B5EF4-FFF2-40B4-BE49-F238E27FC236}">
                <a16:creationId xmlns:a16="http://schemas.microsoft.com/office/drawing/2014/main" id="{72D44F49-6F07-43B9-8B01-704C1A096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505" y="575515"/>
            <a:ext cx="11933209" cy="1100886"/>
          </a:xfrm>
          <a:noFill/>
        </p:spPr>
        <p:txBody>
          <a:bodyPr anchor="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8" name="Footer Placeholder 4">
            <a:extLst>
              <a:ext uri="{FF2B5EF4-FFF2-40B4-BE49-F238E27FC236}">
                <a16:creationId xmlns:a16="http://schemas.microsoft.com/office/drawing/2014/main" id="{3DB3025F-2934-433E-BF80-E69B45777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34127" y="89631"/>
            <a:ext cx="6074050" cy="250349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89" name="Slide Number Placeholder 5">
            <a:extLst>
              <a:ext uri="{FF2B5EF4-FFF2-40B4-BE49-F238E27FC236}">
                <a16:creationId xmlns:a16="http://schemas.microsoft.com/office/drawing/2014/main" id="{51EA5049-1BE2-4F7E-92BA-1387A3FF8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54589" y="89631"/>
            <a:ext cx="429126" cy="250349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90" name="Straight Connector 15">
            <a:extLst>
              <a:ext uri="{FF2B5EF4-FFF2-40B4-BE49-F238E27FC236}">
                <a16:creationId xmlns:a16="http://schemas.microsoft.com/office/drawing/2014/main" id="{D0370E0F-AD13-4A83-823D-C4C2672D46FC}"/>
              </a:ext>
            </a:extLst>
          </p:cNvPr>
          <p:cNvCxnSpPr/>
          <p:nvPr userDrawn="1"/>
        </p:nvCxnSpPr>
        <p:spPr>
          <a:xfrm flipH="1">
            <a:off x="2398295" y="339980"/>
            <a:ext cx="968541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1" name="Date Placeholder 3">
            <a:extLst>
              <a:ext uri="{FF2B5EF4-FFF2-40B4-BE49-F238E27FC236}">
                <a16:creationId xmlns:a16="http://schemas.microsoft.com/office/drawing/2014/main" id="{0739CBBF-A04A-43E7-8FD4-A435C25F92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91867" y="89631"/>
            <a:ext cx="2743200" cy="250349"/>
          </a:xfrm>
        </p:spPr>
        <p:txBody>
          <a:bodyPr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6CE35AA-C251-40A9-80D3-0AD1DC4BD076}" type="datetime1">
              <a:rPr lang="de-DE" smtClean="0"/>
              <a:t>19.06.2023</a:t>
            </a:fld>
            <a:endParaRPr lang="en-US"/>
          </a:p>
        </p:txBody>
      </p:sp>
      <p:pic>
        <p:nvPicPr>
          <p:cNvPr id="9" name="Graphic 20">
            <a:extLst>
              <a:ext uri="{FF2B5EF4-FFF2-40B4-BE49-F238E27FC236}">
                <a16:creationId xmlns:a16="http://schemas.microsoft.com/office/drawing/2014/main" id="{17ABDE23-6A09-45E4-B827-68E1C098EF1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0" name="Graphic 22">
            <a:extLst>
              <a:ext uri="{FF2B5EF4-FFF2-40B4-BE49-F238E27FC236}">
                <a16:creationId xmlns:a16="http://schemas.microsoft.com/office/drawing/2014/main" id="{1566D0D1-D757-4534-BE43-FC3ED2E2236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914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6F7B87B-911B-4131-8953-2F8D750E4D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277" r="51357" b="7304"/>
          <a:stretch/>
        </p:blipFill>
        <p:spPr>
          <a:xfrm rot="5400000">
            <a:off x="2666999" y="-2667001"/>
            <a:ext cx="6858001" cy="12192001"/>
          </a:xfrm>
          <a:prstGeom prst="rect">
            <a:avLst/>
          </a:prstGeom>
        </p:spPr>
      </p:pic>
      <p:pic>
        <p:nvPicPr>
          <p:cNvPr id="11" name="Graphic 22">
            <a:extLst>
              <a:ext uri="{FF2B5EF4-FFF2-40B4-BE49-F238E27FC236}">
                <a16:creationId xmlns:a16="http://schemas.microsoft.com/office/drawing/2014/main" id="{A41EFB9E-3102-4314-8479-3E576CB56C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91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26FB5E2-2763-4F82-8081-4057C7334F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7329" y="2121166"/>
            <a:ext cx="4389411" cy="360088"/>
          </a:xfrm>
        </p:spPr>
        <p:txBody>
          <a:bodyPr>
            <a:normAutofit lnSpcReduction="10000"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lash Grotesk Semibold" pitchFamily="50" charset="0"/>
              </a:defRPr>
            </a:lvl1pPr>
          </a:lstStyle>
          <a:p>
            <a:r>
              <a:rPr lang="de-DE" err="1"/>
              <a:t>Presenter</a:t>
            </a:r>
            <a:endParaRPr lang="en-US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A2B3760D-B4E8-4B97-8E8C-CEABE48A46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57329" y="2548571"/>
            <a:ext cx="4389411" cy="360088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accent3"/>
                </a:solidFill>
              </a:defRPr>
            </a:lvl1pPr>
          </a:lstStyle>
          <a:p>
            <a:r>
              <a:rPr lang="de-DE" err="1"/>
              <a:t>Role</a:t>
            </a:r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A9CDBE99-3B65-4D12-AA66-A9163EBD0C4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7328" y="2975976"/>
            <a:ext cx="4389411" cy="223643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/>
              <a:t>Aleph Alpha GmbH</a:t>
            </a:r>
          </a:p>
          <a:p>
            <a:r>
              <a:rPr lang="de-DE" err="1"/>
              <a:t>Grenzhöfer</a:t>
            </a:r>
            <a:r>
              <a:rPr lang="de-DE"/>
              <a:t> Weg 36</a:t>
            </a:r>
          </a:p>
          <a:p>
            <a:r>
              <a:rPr lang="de-DE"/>
              <a:t>69123 Heidelberg</a:t>
            </a:r>
          </a:p>
          <a:p>
            <a:endParaRPr lang="de-DE"/>
          </a:p>
          <a:p>
            <a:r>
              <a:rPr lang="de-DE"/>
              <a:t>Phone </a:t>
            </a:r>
            <a:r>
              <a:rPr lang="de-DE" err="1"/>
              <a:t>number</a:t>
            </a:r>
            <a:endParaRPr lang="de-DE"/>
          </a:p>
          <a:p>
            <a:r>
              <a:rPr lang="de-DE"/>
              <a:t>presenter@aleph-alpha.de</a:t>
            </a:r>
          </a:p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C1ED82-CDDE-48BF-A263-D211D2DE57E4}"/>
              </a:ext>
            </a:extLst>
          </p:cNvPr>
          <p:cNvSpPr txBox="1"/>
          <p:nvPr userDrawn="1"/>
        </p:nvSpPr>
        <p:spPr>
          <a:xfrm>
            <a:off x="150504" y="826167"/>
            <a:ext cx="119332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err="1">
                <a:solidFill>
                  <a:schemeClr val="tx2"/>
                </a:solidFill>
                <a:latin typeface="Clash Grotesk" pitchFamily="50" charset="0"/>
              </a:rPr>
              <a:t>dankeschön</a:t>
            </a:r>
            <a:endParaRPr lang="en-US" sz="6000">
              <a:solidFill>
                <a:schemeClr val="tx2"/>
              </a:solidFill>
              <a:latin typeface="Clash Grotesk" pitchFamily="50" charset="0"/>
            </a:endParaRPr>
          </a:p>
        </p:txBody>
      </p:sp>
      <p:sp>
        <p:nvSpPr>
          <p:cNvPr id="14" name="Rectangle 17">
            <a:extLst>
              <a:ext uri="{FF2B5EF4-FFF2-40B4-BE49-F238E27FC236}">
                <a16:creationId xmlns:a16="http://schemas.microsoft.com/office/drawing/2014/main" id="{C3094655-D87B-40CD-9006-EEA3488B03C7}"/>
              </a:ext>
            </a:extLst>
          </p:cNvPr>
          <p:cNvSpPr/>
          <p:nvPr userDrawn="1"/>
        </p:nvSpPr>
        <p:spPr>
          <a:xfrm rot="5400000">
            <a:off x="4659681" y="-1640076"/>
            <a:ext cx="53296" cy="6858000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20">
            <a:extLst>
              <a:ext uri="{FF2B5EF4-FFF2-40B4-BE49-F238E27FC236}">
                <a16:creationId xmlns:a16="http://schemas.microsoft.com/office/drawing/2014/main" id="{6E3A544F-663D-41B5-B793-0983A71EF4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834" y="152380"/>
            <a:ext cx="1482490" cy="251852"/>
          </a:xfrm>
          <a:prstGeom prst="rect">
            <a:avLst/>
          </a:prstGeom>
        </p:spPr>
      </p:pic>
      <p:pic>
        <p:nvPicPr>
          <p:cNvPr id="16" name="Graphic 22">
            <a:extLst>
              <a:ext uri="{FF2B5EF4-FFF2-40B4-BE49-F238E27FC236}">
                <a16:creationId xmlns:a16="http://schemas.microsoft.com/office/drawing/2014/main" id="{ADC0AB29-B83A-4D42-B649-08620F69CA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0504" y="109611"/>
            <a:ext cx="318292" cy="337390"/>
          </a:xfrm>
          <a:prstGeom prst="rect">
            <a:avLst/>
          </a:prstGeom>
        </p:spPr>
      </p:pic>
      <p:pic>
        <p:nvPicPr>
          <p:cNvPr id="2" name="Grafik 15">
            <a:extLst>
              <a:ext uri="{FF2B5EF4-FFF2-40B4-BE49-F238E27FC236}">
                <a16:creationId xmlns:a16="http://schemas.microsoft.com/office/drawing/2014/main" id="{03A6DB33-AA92-A018-B0E3-AF9ED5E3B2E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862" y="538124"/>
            <a:ext cx="6895428" cy="689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14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72CB5B8-7341-4555-B4C0-4C3685492A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0" t="11534" r="11846" b="3188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5" name="Title 1">
            <a:extLst>
              <a:ext uri="{FF2B5EF4-FFF2-40B4-BE49-F238E27FC236}">
                <a16:creationId xmlns:a16="http://schemas.microsoft.com/office/drawing/2014/main" id="{662C322F-2D07-4463-97DC-D1AFAA946F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6731" y="1968138"/>
            <a:ext cx="6510530" cy="2387600"/>
          </a:xfrm>
        </p:spPr>
        <p:txBody>
          <a:bodyPr anchor="ctr"/>
          <a:lstStyle>
            <a:lvl1pPr algn="r">
              <a:defRPr sz="6000" cap="small" baseline="0">
                <a:solidFill>
                  <a:schemeClr val="accent1"/>
                </a:solidFill>
                <a:latin typeface="Clash Grotesk Semibold" pitchFamily="50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6" name="Subtitle 2">
            <a:extLst>
              <a:ext uri="{FF2B5EF4-FFF2-40B4-BE49-F238E27FC236}">
                <a16:creationId xmlns:a16="http://schemas.microsoft.com/office/drawing/2014/main" id="{41FE23A3-4425-47E0-B5E4-6DDAEB8D53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416" y="4364447"/>
            <a:ext cx="4289845" cy="165576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08" name="Grafik 107">
            <a:extLst>
              <a:ext uri="{FF2B5EF4-FFF2-40B4-BE49-F238E27FC236}">
                <a16:creationId xmlns:a16="http://schemas.microsoft.com/office/drawing/2014/main" id="{466C5D2B-633D-4660-AF5A-A77E72F325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48346" y="-47539"/>
            <a:ext cx="3424165" cy="2054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07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D4EEBE-BF70-441E-803A-55DF10D1E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755FDB-523D-439D-B0BA-E15A1E3BD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A1564-3565-40DC-A6B2-F9AABC36E7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lash Grotesk" pitchFamily="50" charset="0"/>
              </a:defRPr>
            </a:lvl1pPr>
          </a:lstStyle>
          <a:p>
            <a:fld id="{7DD2FEB6-93A6-478B-8355-12641DD2F25B}" type="datetime1">
              <a:rPr lang="de-DE" smtClean="0"/>
              <a:t>19.06.2023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941AA-F24E-4D71-A557-D78D5A42F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lash Grotesk" pitchFamily="50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1E7FE6-2B35-4902-B456-84953F1D9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lash Grotesk" pitchFamily="50" charset="0"/>
              </a:defRPr>
            </a:lvl1pPr>
          </a:lstStyle>
          <a:p>
            <a:fld id="{6E352F03-4C06-45BC-BD8A-4E546498E2D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032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85" r:id="rId2"/>
    <p:sldLayoutId id="2147483651" r:id="rId3"/>
    <p:sldLayoutId id="2147483687" r:id="rId4"/>
    <p:sldLayoutId id="2147483650" r:id="rId5"/>
    <p:sldLayoutId id="2147483658" r:id="rId6"/>
    <p:sldLayoutId id="2147483689" r:id="rId7"/>
    <p:sldLayoutId id="2147483652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Clash Grotesk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Clash Grotesk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Clash Grotesk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Clash Grotesk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Clash Grotesk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Clash Grotesk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D9E7AF-CA76-49A4-AC8E-D97571F70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EF4D0-6203-4185-B241-07D6806AB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9DA5F-30DE-4D45-9D0D-B765F8E361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lash Grotesk" pitchFamily="50" charset="0"/>
              </a:defRPr>
            </a:lvl1pPr>
          </a:lstStyle>
          <a:p>
            <a:fld id="{05375B61-7D7E-4AAD-8970-F15DB0876F7D}" type="datetime1">
              <a:rPr lang="de-DE" smtClean="0"/>
              <a:t>19.06.2023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A4629-D7B5-4067-885A-4AB5EF4B0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lash Grotesk" pitchFamily="50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DACF0-436A-4849-A1E2-0EEF59E06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lash Grotesk" pitchFamily="50" charset="0"/>
              </a:defRPr>
            </a:lvl1pPr>
          </a:lstStyle>
          <a:p>
            <a:fld id="{765BA8F3-7EE3-4E49-B698-5CDE48667A4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316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6" r:id="rId2"/>
    <p:sldLayoutId id="2147483675" r:id="rId3"/>
    <p:sldLayoutId id="2147483691" r:id="rId4"/>
    <p:sldLayoutId id="2147483679" r:id="rId5"/>
    <p:sldLayoutId id="2147483690" r:id="rId6"/>
    <p:sldLayoutId id="2147483692" r:id="rId7"/>
    <p:sldLayoutId id="2147483683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lash Grotesk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lash Grotesk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lash Grotesk" pitchFamily="50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lash Grotesk" pitchFamily="50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lash Grotesk" pitchFamily="50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lash Grotesk" pitchFamily="50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11" Type="http://schemas.openxmlformats.org/officeDocument/2006/relationships/image" Target="../media/image36.svg"/><Relationship Id="rId5" Type="http://schemas.openxmlformats.org/officeDocument/2006/relationships/image" Target="../media/image30.sv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png"/><Relationship Id="rId11" Type="http://schemas.openxmlformats.org/officeDocument/2006/relationships/image" Target="../media/image46.svg"/><Relationship Id="rId5" Type="http://schemas.openxmlformats.org/officeDocument/2006/relationships/image" Target="../media/image40.sv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svg"/><Relationship Id="rId13" Type="http://schemas.openxmlformats.org/officeDocument/2006/relationships/image" Target="../media/image57.png"/><Relationship Id="rId18" Type="http://schemas.openxmlformats.org/officeDocument/2006/relationships/image" Target="../media/image62.svg"/><Relationship Id="rId26" Type="http://schemas.openxmlformats.org/officeDocument/2006/relationships/image" Target="../media/image70.sv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34" Type="http://schemas.openxmlformats.org/officeDocument/2006/relationships/image" Target="../media/image78.svg"/><Relationship Id="rId7" Type="http://schemas.openxmlformats.org/officeDocument/2006/relationships/image" Target="../media/image51.png"/><Relationship Id="rId12" Type="http://schemas.openxmlformats.org/officeDocument/2006/relationships/image" Target="../media/image56.svg"/><Relationship Id="rId17" Type="http://schemas.openxmlformats.org/officeDocument/2006/relationships/image" Target="../media/image61.png"/><Relationship Id="rId25" Type="http://schemas.openxmlformats.org/officeDocument/2006/relationships/image" Target="../media/image69.png"/><Relationship Id="rId33" Type="http://schemas.openxmlformats.org/officeDocument/2006/relationships/image" Target="../media/image77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60.svg"/><Relationship Id="rId20" Type="http://schemas.openxmlformats.org/officeDocument/2006/relationships/image" Target="../media/image64.svg"/><Relationship Id="rId29" Type="http://schemas.openxmlformats.org/officeDocument/2006/relationships/image" Target="../media/image7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svg"/><Relationship Id="rId11" Type="http://schemas.openxmlformats.org/officeDocument/2006/relationships/image" Target="../media/image55.png"/><Relationship Id="rId24" Type="http://schemas.openxmlformats.org/officeDocument/2006/relationships/image" Target="../media/image68.svg"/><Relationship Id="rId32" Type="http://schemas.openxmlformats.org/officeDocument/2006/relationships/image" Target="../media/image76.sv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23" Type="http://schemas.openxmlformats.org/officeDocument/2006/relationships/image" Target="../media/image67.png"/><Relationship Id="rId28" Type="http://schemas.openxmlformats.org/officeDocument/2006/relationships/image" Target="../media/image72.svg"/><Relationship Id="rId10" Type="http://schemas.openxmlformats.org/officeDocument/2006/relationships/image" Target="../media/image54.svg"/><Relationship Id="rId19" Type="http://schemas.openxmlformats.org/officeDocument/2006/relationships/image" Target="../media/image63.png"/><Relationship Id="rId31" Type="http://schemas.openxmlformats.org/officeDocument/2006/relationships/image" Target="../media/image75.png"/><Relationship Id="rId4" Type="http://schemas.openxmlformats.org/officeDocument/2006/relationships/image" Target="../media/image48.svg"/><Relationship Id="rId9" Type="http://schemas.openxmlformats.org/officeDocument/2006/relationships/image" Target="../media/image53.png"/><Relationship Id="rId14" Type="http://schemas.openxmlformats.org/officeDocument/2006/relationships/image" Target="../media/image58.svg"/><Relationship Id="rId22" Type="http://schemas.openxmlformats.org/officeDocument/2006/relationships/image" Target="../media/image66.svg"/><Relationship Id="rId27" Type="http://schemas.openxmlformats.org/officeDocument/2006/relationships/image" Target="../media/image71.png"/><Relationship Id="rId30" Type="http://schemas.openxmlformats.org/officeDocument/2006/relationships/image" Target="../media/image7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301.08110.pdf" TargetMode="External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1D875B-FF15-4BC0-8434-62052239EF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Wertschöpfung mit großen Sprachmodellen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2D1B9C4-930E-4833-ABE8-2A541C661D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...und wie man sie vertrauenswürdiger macht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193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4F4D6-E1C3-4BA7-BB66-B705FC69B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/>
              <a:t>Was ist </a:t>
            </a:r>
            <a:r>
              <a:rPr lang="de-DE" err="1"/>
              <a:t>alpha</a:t>
            </a:r>
            <a:r>
              <a:rPr lang="de-DE"/>
              <a:t> ONE?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D7705-C3A4-4730-A101-8F5992FD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52F03-4C06-45BC-BD8A-4E546498E2DA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DBEDE2F-A774-2B62-80CB-0E9EC97EB4D5}"/>
              </a:ext>
            </a:extLst>
          </p:cNvPr>
          <p:cNvSpPr txBox="1"/>
          <p:nvPr/>
        </p:nvSpPr>
        <p:spPr>
          <a:xfrm>
            <a:off x="155572" y="1949636"/>
            <a:ext cx="9907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Digitale Souveränität für die gesamte Wertschöpfungskette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8009D620-FBD8-7ECB-A531-7411125F9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373" y="2622981"/>
            <a:ext cx="4355507" cy="3659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1800" dirty="0"/>
              <a:t>Alpha ONE ist das </a:t>
            </a:r>
            <a:r>
              <a:rPr lang="de-DE" sz="1800" b="1" dirty="0"/>
              <a:t>schnellste, kommerzielle</a:t>
            </a:r>
            <a:r>
              <a:rPr lang="de-DE" sz="1800" dirty="0"/>
              <a:t> </a:t>
            </a:r>
            <a:r>
              <a:rPr lang="de-DE" sz="1800" b="1" dirty="0"/>
              <a:t>europäische KI-Rechenzentrum. </a:t>
            </a:r>
            <a:r>
              <a:rPr lang="de-DE" sz="1800" dirty="0"/>
              <a:t>Es sichert die souveräne Erforschung, Entwicklung und Operationalisierung modernster KI-Anwendungen für die öffentliche Hand, Konzerne und Startups zu ermöglichen.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r>
              <a:rPr lang="de-DE" sz="1800" dirty="0"/>
              <a:t>Weltweit liegt </a:t>
            </a:r>
            <a:r>
              <a:rPr lang="de-DE" sz="1800" dirty="0" err="1"/>
              <a:t>alpha</a:t>
            </a:r>
            <a:r>
              <a:rPr lang="de-DE" sz="1800" dirty="0"/>
              <a:t> ONE auf Platz #79.</a:t>
            </a: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4AA9C37F-4D22-44DF-49F0-C924BEA0D2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071" y="2622981"/>
            <a:ext cx="7611929" cy="365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232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63A2FD4-FB17-4133-AA64-A1D18068F2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Lorenz </a:t>
            </a:r>
            <a:r>
              <a:rPr lang="de-DE" dirty="0" err="1"/>
              <a:t>Lehmhauzs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39CECAE-D838-4AA8-800C-0E75EB1C172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Lorenz.Lehmhaus@aleph-alpha.com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706A677-7F36-4FF2-8927-0F9391D7F0A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Aleph Alpha GmbH</a:t>
            </a:r>
            <a:endParaRPr lang="en-US" dirty="0"/>
          </a:p>
          <a:p>
            <a:r>
              <a:rPr lang="en-US" dirty="0" err="1"/>
              <a:t>Grenzhöfer</a:t>
            </a:r>
            <a:r>
              <a:rPr lang="en-US" dirty="0"/>
              <a:t> </a:t>
            </a:r>
            <a:r>
              <a:rPr lang="en-US" dirty="0" err="1"/>
              <a:t>Weg</a:t>
            </a:r>
            <a:r>
              <a:rPr lang="en-US" dirty="0"/>
              <a:t> 36</a:t>
            </a:r>
          </a:p>
          <a:p>
            <a:r>
              <a:rPr lang="en-US" dirty="0"/>
              <a:t>69123 Heidelberg -  Germany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525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F8F44-F19B-7704-6155-1FF2B5075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Clash Grotesk"/>
              </a:rPr>
              <a:t>Aleph Alpha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90AE12-2781-6254-0705-F04C0AC9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52F03-4C06-45BC-BD8A-4E546498E2DA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4F52109-EEE1-3D32-9457-DD8F804A9511}"/>
              </a:ext>
            </a:extLst>
          </p:cNvPr>
          <p:cNvSpPr txBox="1"/>
          <p:nvPr/>
        </p:nvSpPr>
        <p:spPr>
          <a:xfrm>
            <a:off x="207430" y="1455975"/>
            <a:ext cx="11876283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/>
                <a:ea typeface="+mn-ea"/>
                <a:cs typeface="+mn-cs"/>
              </a:rPr>
              <a:t>Unser Auftrag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/>
                <a:ea typeface="+mn-ea"/>
                <a:cs typeface="+mn-cs"/>
              </a:rPr>
              <a:t>Europa als entscheidenden Akteur auf dem Gebiet der künstlichen Intelligenz zu etablieren und seine digitale Souveränität zu sichern.</a:t>
            </a:r>
            <a:endParaRPr kumimoji="0" lang="de-DE" sz="1800" i="0" u="none" strike="noStrike" kern="1200" cap="none" spc="0" normalizeH="0" baseline="0" noProof="0" dirty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84805BF-C86A-9D4C-CD12-14258AB2B3E4}"/>
              </a:ext>
            </a:extLst>
          </p:cNvPr>
          <p:cNvSpPr txBox="1"/>
          <p:nvPr/>
        </p:nvSpPr>
        <p:spPr>
          <a:xfrm>
            <a:off x="360912" y="3949783"/>
            <a:ext cx="3946429" cy="241604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b="1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Gegründet</a:t>
            </a: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: 2019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Standorte</a:t>
            </a: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Heidelberg (Hauptsitz)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Ca. </a:t>
            </a: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50 Mitarbeiterinnen /&amp; Mitarbeiter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CEO</a:t>
            </a: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: Jonas Andrulis </a:t>
            </a:r>
          </a:p>
        </p:txBody>
      </p:sp>
      <p:pic>
        <p:nvPicPr>
          <p:cNvPr id="12" name="Inhaltsplatzhalter 7">
            <a:extLst>
              <a:ext uri="{FF2B5EF4-FFF2-40B4-BE49-F238E27FC236}">
                <a16:creationId xmlns:a16="http://schemas.microsoft.com/office/drawing/2014/main" id="{B4BE30DF-331B-2722-C3D2-ED417ED1A3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0955" t="22162" r="8184" b="24855"/>
          <a:stretch/>
        </p:blipFill>
        <p:spPr>
          <a:xfrm>
            <a:off x="4686522" y="4991335"/>
            <a:ext cx="2791710" cy="686886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E4B8814E-0EF0-A881-A8A5-E91030364C3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23738" t="10054" r="23529" b="13909"/>
          <a:stretch/>
        </p:blipFill>
        <p:spPr>
          <a:xfrm>
            <a:off x="7806369" y="4835723"/>
            <a:ext cx="1843406" cy="998112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DC55B4DE-FB8D-97B0-02E6-FA389645F7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04185" y="4662966"/>
            <a:ext cx="1023744" cy="1170869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A0A55A64-AF57-AA56-CD78-363DF26F3BAA}"/>
              </a:ext>
            </a:extLst>
          </p:cNvPr>
          <p:cNvSpPr txBox="1"/>
          <p:nvPr/>
        </p:nvSpPr>
        <p:spPr>
          <a:xfrm>
            <a:off x="10298277" y="5833835"/>
            <a:ext cx="635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Finalist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2590C30A-0F25-353C-479D-314C2447FD89}"/>
              </a:ext>
            </a:extLst>
          </p:cNvPr>
          <p:cNvCxnSpPr>
            <a:cxnSpLocks/>
          </p:cNvCxnSpPr>
          <p:nvPr/>
        </p:nvCxnSpPr>
        <p:spPr>
          <a:xfrm>
            <a:off x="4256784" y="4314291"/>
            <a:ext cx="0" cy="218321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EC593793-8CF7-1DA5-1C88-D33C0E73ED16}"/>
              </a:ext>
            </a:extLst>
          </p:cNvPr>
          <p:cNvSpPr txBox="1"/>
          <p:nvPr/>
        </p:nvSpPr>
        <p:spPr>
          <a:xfrm>
            <a:off x="207431" y="2552586"/>
            <a:ext cx="10846649" cy="103105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b="1" dirty="0">
                <a:solidFill>
                  <a:srgbClr val="111218"/>
                </a:solidFill>
                <a:latin typeface="Clash Grotesk"/>
              </a:rPr>
              <a:t>Unser Kern</a:t>
            </a:r>
          </a:p>
          <a:p>
            <a:pPr>
              <a:spcAft>
                <a:spcPts val="600"/>
              </a:spcAft>
              <a:defRPr/>
            </a:pPr>
            <a:r>
              <a:rPr lang="de-DE" dirty="0">
                <a:solidFill>
                  <a:srgbClr val="111218"/>
                </a:solidFill>
                <a:latin typeface="Clash Grotesk"/>
              </a:rPr>
              <a:t>Wir sind das einzige europäische Unternehmen, das generative KI-Sprachmodelle erforscht, entwickelt und in reale Anwendungen bringt.</a:t>
            </a:r>
            <a:r>
              <a:rPr lang="de-DE" sz="2000" dirty="0">
                <a:solidFill>
                  <a:srgbClr val="111218"/>
                </a:solidFill>
                <a:latin typeface="Clash Grotesk"/>
              </a:rPr>
              <a:t> </a:t>
            </a:r>
            <a:endParaRPr kumimoji="0" lang="de-DE" sz="1800" i="0" u="none" strike="noStrike" kern="1200" cap="none" spc="0" normalizeH="0" baseline="0" noProof="0" dirty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6933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907CF-439B-4BB8-C3F0-86F5A0EC5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Luminous?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1E6AE0-15E0-BB23-0900-43C724A53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2F03-4C06-45BC-BD8A-4E546498E2D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feld 33">
            <a:extLst>
              <a:ext uri="{FF2B5EF4-FFF2-40B4-BE49-F238E27FC236}">
                <a16:creationId xmlns:a16="http://schemas.microsoft.com/office/drawing/2014/main" id="{074BEB10-CC20-0F6E-F7D1-876072294D66}"/>
              </a:ext>
            </a:extLst>
          </p:cNvPr>
          <p:cNvSpPr txBox="1"/>
          <p:nvPr/>
        </p:nvSpPr>
        <p:spPr>
          <a:xfrm>
            <a:off x="4243436" y="1286947"/>
            <a:ext cx="6968850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</a:defRPr>
            </a:lvl1pPr>
          </a:lstStyle>
          <a:p>
            <a:r>
              <a:rPr lang="de-DE" sz="1800" dirty="0">
                <a:latin typeface="Clash Grotesk"/>
              </a:rPr>
              <a:t>Luminous ist ein KI-Basis-Sprachmodell mit einem Verständnis für </a:t>
            </a:r>
            <a:r>
              <a:rPr lang="de-DE" sz="1800" b="1" dirty="0">
                <a:latin typeface="Clash Grotesk"/>
              </a:rPr>
              <a:t>natürliche Sprache </a:t>
            </a:r>
            <a:endParaRPr lang="de-DE" sz="1800" b="1" dirty="0"/>
          </a:p>
        </p:txBody>
      </p:sp>
      <p:pic>
        <p:nvPicPr>
          <p:cNvPr id="6" name="Grafik 6" descr="Chat mit einfarbiger Füllung">
            <a:extLst>
              <a:ext uri="{FF2B5EF4-FFF2-40B4-BE49-F238E27FC236}">
                <a16:creationId xmlns:a16="http://schemas.microsoft.com/office/drawing/2014/main" id="{5752BC8D-29A5-5E35-B069-DF5664B35B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6616" y="1286947"/>
            <a:ext cx="721313" cy="721313"/>
          </a:xfrm>
          <a:prstGeom prst="rect">
            <a:avLst/>
          </a:prstGeom>
        </p:spPr>
      </p:pic>
      <p:pic>
        <p:nvPicPr>
          <p:cNvPr id="7" name="Grafik 8" descr="Gehirn im Kopf mit einfarbiger Füllung">
            <a:extLst>
              <a:ext uri="{FF2B5EF4-FFF2-40B4-BE49-F238E27FC236}">
                <a16:creationId xmlns:a16="http://schemas.microsoft.com/office/drawing/2014/main" id="{EC0ABFA6-8492-0F87-1EF5-44B6904017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6616" y="3690513"/>
            <a:ext cx="742876" cy="742876"/>
          </a:xfrm>
          <a:prstGeom prst="rect">
            <a:avLst/>
          </a:prstGeom>
        </p:spPr>
      </p:pic>
      <p:sp>
        <p:nvSpPr>
          <p:cNvPr id="8" name="Textfeld 11">
            <a:extLst>
              <a:ext uri="{FF2B5EF4-FFF2-40B4-BE49-F238E27FC236}">
                <a16:creationId xmlns:a16="http://schemas.microsoft.com/office/drawing/2014/main" id="{7A601E03-E690-B0CD-918E-A2C297D65F3D}"/>
              </a:ext>
            </a:extLst>
          </p:cNvPr>
          <p:cNvSpPr txBox="1"/>
          <p:nvPr/>
        </p:nvSpPr>
        <p:spPr>
          <a:xfrm>
            <a:off x="4243436" y="2574200"/>
            <a:ext cx="66969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Luminous ermöglicht das Erkennen und Beschreiben von </a:t>
            </a: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komplexen Bildinhalten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9" name="Textfeld 13">
            <a:extLst>
              <a:ext uri="{FF2B5EF4-FFF2-40B4-BE49-F238E27FC236}">
                <a16:creationId xmlns:a16="http://schemas.microsoft.com/office/drawing/2014/main" id="{20D4FF08-BEE3-974B-1789-8AC786755E5E}"/>
              </a:ext>
            </a:extLst>
          </p:cNvPr>
          <p:cNvSpPr txBox="1"/>
          <p:nvPr/>
        </p:nvSpPr>
        <p:spPr>
          <a:xfrm>
            <a:off x="1539746" y="1326429"/>
            <a:ext cx="23427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sz="1800" b="1" i="0" u="none" strike="noStrike" kern="1200" cap="none" spc="0" normalizeH="0" baseline="0" noProof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 Natürliches Sprachverständnis</a:t>
            </a:r>
            <a:endParaRPr lang="de-DE"/>
          </a:p>
        </p:txBody>
      </p:sp>
      <p:pic>
        <p:nvPicPr>
          <p:cNvPr id="11" name="Grafik 18" descr="Kamera mit einfarbiger Füllung">
            <a:extLst>
              <a:ext uri="{FF2B5EF4-FFF2-40B4-BE49-F238E27FC236}">
                <a16:creationId xmlns:a16="http://schemas.microsoft.com/office/drawing/2014/main" id="{69DBA599-1DAF-10D6-BF0A-B832DE3370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3254" y="2517331"/>
            <a:ext cx="646331" cy="646331"/>
          </a:xfrm>
          <a:prstGeom prst="rect">
            <a:avLst/>
          </a:prstGeom>
        </p:spPr>
      </p:pic>
      <p:sp>
        <p:nvSpPr>
          <p:cNvPr id="12" name="Textfeld 21">
            <a:extLst>
              <a:ext uri="{FF2B5EF4-FFF2-40B4-BE49-F238E27FC236}">
                <a16:creationId xmlns:a16="http://schemas.microsoft.com/office/drawing/2014/main" id="{11C882DA-4827-361A-AC53-AE8D23AA3804}"/>
              </a:ext>
            </a:extLst>
          </p:cNvPr>
          <p:cNvSpPr txBox="1"/>
          <p:nvPr/>
        </p:nvSpPr>
        <p:spPr>
          <a:xfrm>
            <a:off x="4243436" y="3738785"/>
            <a:ext cx="70265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Luminous erfasst </a:t>
            </a: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kontextuale Beziehungen </a:t>
            </a: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und </a:t>
            </a: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Zusammenhänge </a:t>
            </a:r>
            <a:r>
              <a:rPr kumimoji="0" lang="de-DE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von Daten und Informatione</a:t>
            </a:r>
            <a:r>
              <a:rPr lang="de-DE" dirty="0">
                <a:solidFill>
                  <a:srgbClr val="111218"/>
                </a:solidFill>
                <a:latin typeface="Clash Grotesk" pitchFamily="50" charset="0"/>
              </a:rPr>
              <a:t>n</a:t>
            </a:r>
            <a:endParaRPr kumimoji="0" lang="de-DE" i="0" u="none" strike="noStrike" kern="1200" cap="none" spc="0" normalizeH="0" baseline="0" noProof="0" dirty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3" name="Textfeld 23">
            <a:extLst>
              <a:ext uri="{FF2B5EF4-FFF2-40B4-BE49-F238E27FC236}">
                <a16:creationId xmlns:a16="http://schemas.microsoft.com/office/drawing/2014/main" id="{D7506A8B-36B0-0F95-7CAC-C0E0BAE9FD25}"/>
              </a:ext>
            </a:extLst>
          </p:cNvPr>
          <p:cNvSpPr txBox="1"/>
          <p:nvPr/>
        </p:nvSpPr>
        <p:spPr>
          <a:xfrm>
            <a:off x="4243436" y="5102767"/>
            <a:ext cx="6877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Luminous unterstützt in </a:t>
            </a:r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fünf europäischen Sprachen</a:t>
            </a:r>
            <a:endParaRPr kumimoji="0" lang="de-DE" b="0" i="0" u="none" strike="noStrike" kern="1200" cap="none" spc="0" normalizeH="0" baseline="0" noProof="0" dirty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5" name="Textfeld 30">
            <a:extLst>
              <a:ext uri="{FF2B5EF4-FFF2-40B4-BE49-F238E27FC236}">
                <a16:creationId xmlns:a16="http://schemas.microsoft.com/office/drawing/2014/main" id="{D4513B20-4FBE-3159-6150-57BC295ED3B0}"/>
              </a:ext>
            </a:extLst>
          </p:cNvPr>
          <p:cNvSpPr txBox="1"/>
          <p:nvPr/>
        </p:nvSpPr>
        <p:spPr>
          <a:xfrm>
            <a:off x="1539746" y="2547889"/>
            <a:ext cx="23427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sz="1800" b="1" i="0" u="none" strike="noStrike" kern="1200" cap="none" spc="0" normalizeH="0" baseline="0" noProof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 Multimodale Anwendung</a:t>
            </a:r>
            <a:endParaRPr lang="de-DE"/>
          </a:p>
        </p:txBody>
      </p:sp>
      <p:sp>
        <p:nvSpPr>
          <p:cNvPr id="17" name="Textfeld 32">
            <a:extLst>
              <a:ext uri="{FF2B5EF4-FFF2-40B4-BE49-F238E27FC236}">
                <a16:creationId xmlns:a16="http://schemas.microsoft.com/office/drawing/2014/main" id="{3D8617F1-3A78-EB82-348D-39A5128FED6A}"/>
              </a:ext>
            </a:extLst>
          </p:cNvPr>
          <p:cNvSpPr txBox="1"/>
          <p:nvPr/>
        </p:nvSpPr>
        <p:spPr>
          <a:xfrm>
            <a:off x="1539746" y="3753829"/>
            <a:ext cx="23427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sz="1800" b="1" i="0" u="none" strike="noStrike" kern="1200" cap="none" spc="0" normalizeH="0" baseline="0" noProof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 Kontextuales Verständnis</a:t>
            </a:r>
            <a:endParaRPr lang="de-DE"/>
          </a:p>
        </p:txBody>
      </p:sp>
      <p:sp>
        <p:nvSpPr>
          <p:cNvPr id="19" name="Textfeld 36">
            <a:extLst>
              <a:ext uri="{FF2B5EF4-FFF2-40B4-BE49-F238E27FC236}">
                <a16:creationId xmlns:a16="http://schemas.microsoft.com/office/drawing/2014/main" id="{AE339236-64FE-4865-C3C4-947DFED9AE3E}"/>
              </a:ext>
            </a:extLst>
          </p:cNvPr>
          <p:cNvSpPr txBox="1"/>
          <p:nvPr/>
        </p:nvSpPr>
        <p:spPr>
          <a:xfrm>
            <a:off x="1539746" y="5102767"/>
            <a:ext cx="2342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sz="1800" b="1" i="0" u="none" strike="noStrike" kern="1200" cap="none" spc="0" normalizeH="0" baseline="0" noProof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 Multilingual</a:t>
            </a:r>
            <a:endParaRPr lang="de-DE"/>
          </a:p>
        </p:txBody>
      </p:sp>
      <p:pic>
        <p:nvPicPr>
          <p:cNvPr id="20" name="Grafik 37" descr="Untertitel mit einfarbiger Füllung">
            <a:extLst>
              <a:ext uri="{FF2B5EF4-FFF2-40B4-BE49-F238E27FC236}">
                <a16:creationId xmlns:a16="http://schemas.microsoft.com/office/drawing/2014/main" id="{39DB30B4-C996-E89B-5C5F-94F4BACA86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62485" y="4940488"/>
            <a:ext cx="755444" cy="755444"/>
          </a:xfrm>
          <a:prstGeom prst="rect">
            <a:avLst/>
          </a:prstGeom>
        </p:spPr>
      </p:pic>
      <p:sp>
        <p:nvSpPr>
          <p:cNvPr id="3" name="Textfeld 23">
            <a:extLst>
              <a:ext uri="{FF2B5EF4-FFF2-40B4-BE49-F238E27FC236}">
                <a16:creationId xmlns:a16="http://schemas.microsoft.com/office/drawing/2014/main" id="{FC41C61F-8530-5157-B49E-A27E913F59AE}"/>
              </a:ext>
            </a:extLst>
          </p:cNvPr>
          <p:cNvSpPr txBox="1"/>
          <p:nvPr/>
        </p:nvSpPr>
        <p:spPr>
          <a:xfrm>
            <a:off x="4243436" y="6158485"/>
            <a:ext cx="72680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de-DE" dirty="0">
                <a:solidFill>
                  <a:schemeClr val="tx2"/>
                </a:solidFill>
                <a:latin typeface="Clash Grotesk" pitchFamily="50" charset="0"/>
              </a:rPr>
              <a:t>Luminous ermöglicht die </a:t>
            </a:r>
            <a:r>
              <a:rPr lang="de-DE" b="1" dirty="0">
                <a:solidFill>
                  <a:schemeClr val="tx2"/>
                </a:solidFill>
                <a:latin typeface="Clash Grotesk" pitchFamily="50" charset="0"/>
              </a:rPr>
              <a:t>Nachvollziehbarkeit</a:t>
            </a:r>
            <a:r>
              <a:rPr lang="de-DE" dirty="0">
                <a:solidFill>
                  <a:schemeClr val="tx2"/>
                </a:solidFill>
                <a:latin typeface="Clash Grotesk" pitchFamily="50" charset="0"/>
              </a:rPr>
              <a:t> der Ausgabe</a:t>
            </a:r>
            <a:endParaRPr kumimoji="0" lang="de-DE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lash Grotesk Semibold" pitchFamily="50" charset="0"/>
            </a:endParaRPr>
          </a:p>
        </p:txBody>
      </p:sp>
      <p:sp>
        <p:nvSpPr>
          <p:cNvPr id="21" name="Textfeld 36">
            <a:extLst>
              <a:ext uri="{FF2B5EF4-FFF2-40B4-BE49-F238E27FC236}">
                <a16:creationId xmlns:a16="http://schemas.microsoft.com/office/drawing/2014/main" id="{06844E4E-A8AD-8565-5A80-696103C6584E}"/>
              </a:ext>
            </a:extLst>
          </p:cNvPr>
          <p:cNvSpPr txBox="1"/>
          <p:nvPr/>
        </p:nvSpPr>
        <p:spPr>
          <a:xfrm>
            <a:off x="1539746" y="6158485"/>
            <a:ext cx="2342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sz="1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lash Grotesk Semibold" pitchFamily="50" charset="0"/>
              </a:rPr>
              <a:t>Erklärbarkeit</a:t>
            </a:r>
            <a:endParaRPr lang="de-DE" dirty="0">
              <a:solidFill>
                <a:schemeClr val="tx2"/>
              </a:solidFill>
              <a:latin typeface="Clash Grotesk Semibold" pitchFamily="50" charset="0"/>
            </a:endParaRPr>
          </a:p>
        </p:txBody>
      </p:sp>
      <p:pic>
        <p:nvPicPr>
          <p:cNvPr id="22" name="Grafik 12" descr="Puzzleteile mit einfarbiger Füllung">
            <a:extLst>
              <a:ext uri="{FF2B5EF4-FFF2-40B4-BE49-F238E27FC236}">
                <a16:creationId xmlns:a16="http://schemas.microsoft.com/office/drawing/2014/main" id="{CCE7D2E0-FD2B-3BA4-27E0-A4E150E7F7C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78697" y="5964214"/>
            <a:ext cx="755444" cy="755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341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EFCA9-35EA-F99A-C24E-227DCC99A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Luminous?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530427-274B-4CCF-05E7-B6E6978F8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2F03-4C06-45BC-BD8A-4E546498E2D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Grafik 6" descr="Chevronpfeile mit einfarbiger Füllung">
            <a:extLst>
              <a:ext uri="{FF2B5EF4-FFF2-40B4-BE49-F238E27FC236}">
                <a16:creationId xmlns:a16="http://schemas.microsoft.com/office/drawing/2014/main" id="{720C94B2-374D-A980-0CDB-845E5D34B9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9903" y="2192926"/>
            <a:ext cx="953681" cy="953681"/>
          </a:xfrm>
          <a:prstGeom prst="rect">
            <a:avLst/>
          </a:prstGeom>
        </p:spPr>
      </p:pic>
      <p:sp>
        <p:nvSpPr>
          <p:cNvPr id="6" name="Textfeld 11">
            <a:extLst>
              <a:ext uri="{FF2B5EF4-FFF2-40B4-BE49-F238E27FC236}">
                <a16:creationId xmlns:a16="http://schemas.microsoft.com/office/drawing/2014/main" id="{CCAD42E4-7D25-A587-CBB8-09328B5E65F4}"/>
              </a:ext>
            </a:extLst>
          </p:cNvPr>
          <p:cNvSpPr txBox="1"/>
          <p:nvPr/>
        </p:nvSpPr>
        <p:spPr>
          <a:xfrm>
            <a:off x="400146" y="1628921"/>
            <a:ext cx="19523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Transformativ</a:t>
            </a:r>
            <a:endParaRPr lang="de-DE" sz="2000" b="1" dirty="0"/>
          </a:p>
        </p:txBody>
      </p:sp>
      <p:cxnSp>
        <p:nvCxnSpPr>
          <p:cNvPr id="7" name="Gerader Verbinder 12">
            <a:extLst>
              <a:ext uri="{FF2B5EF4-FFF2-40B4-BE49-F238E27FC236}">
                <a16:creationId xmlns:a16="http://schemas.microsoft.com/office/drawing/2014/main" id="{1AABBDCA-08E5-5063-3301-5B8F9BF6D7EA}"/>
              </a:ext>
            </a:extLst>
          </p:cNvPr>
          <p:cNvCxnSpPr/>
          <p:nvPr/>
        </p:nvCxnSpPr>
        <p:spPr>
          <a:xfrm>
            <a:off x="2837469" y="1305756"/>
            <a:ext cx="0" cy="3421930"/>
          </a:xfrm>
          <a:prstGeom prst="line">
            <a:avLst/>
          </a:prstGeom>
          <a:ln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Textfeld 15">
            <a:extLst>
              <a:ext uri="{FF2B5EF4-FFF2-40B4-BE49-F238E27FC236}">
                <a16:creationId xmlns:a16="http://schemas.microsoft.com/office/drawing/2014/main" id="{A371E668-4FB4-89D7-7388-E1289822F1CB}"/>
              </a:ext>
            </a:extLst>
          </p:cNvPr>
          <p:cNvSpPr txBox="1"/>
          <p:nvPr/>
        </p:nvSpPr>
        <p:spPr>
          <a:xfrm>
            <a:off x="2434431" y="3371968"/>
            <a:ext cx="3153567" cy="164660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/>
              </a:rPr>
              <a:t>Praxiserprobt und einsatzbereit zur Analyse und Verarbeitung von Text- und Bilddaten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rgbClr val="111218"/>
                </a:solidFill>
                <a:latin typeface="Clash Grotesk"/>
              </a:rPr>
              <a:t>Erklärbar und Transparenz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/>
            </a:endParaRPr>
          </a:p>
        </p:txBody>
      </p:sp>
      <p:sp>
        <p:nvSpPr>
          <p:cNvPr id="9" name="Textfeld 16">
            <a:extLst>
              <a:ext uri="{FF2B5EF4-FFF2-40B4-BE49-F238E27FC236}">
                <a16:creationId xmlns:a16="http://schemas.microsoft.com/office/drawing/2014/main" id="{43944909-3FAA-206F-34B0-14C492169624}"/>
              </a:ext>
            </a:extLst>
          </p:cNvPr>
          <p:cNvSpPr txBox="1"/>
          <p:nvPr/>
        </p:nvSpPr>
        <p:spPr>
          <a:xfrm>
            <a:off x="3307017" y="1628921"/>
            <a:ext cx="19523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b="1" i="0" u="none" strike="noStrike" kern="1200" cap="none" spc="0" normalizeH="0" baseline="0" noProof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Proof </a:t>
            </a:r>
            <a:r>
              <a:rPr kumimoji="0" lang="de-DE" b="1" i="0" u="none" strike="noStrike" kern="1200" cap="none" spc="0" normalizeH="0" baseline="0" noProof="0" err="1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of</a:t>
            </a:r>
            <a:r>
              <a:rPr kumimoji="0" lang="de-DE" b="1" i="0" u="none" strike="noStrike" kern="1200" cap="none" spc="0" normalizeH="0" baseline="0" noProof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 Value</a:t>
            </a:r>
            <a:endParaRPr lang="de-DE" sz="2000" b="1"/>
          </a:p>
        </p:txBody>
      </p:sp>
      <p:pic>
        <p:nvPicPr>
          <p:cNvPr id="10" name="Grafik 17" descr="Offene Hand mit Pflanze mit einfarbiger Füllung">
            <a:extLst>
              <a:ext uri="{FF2B5EF4-FFF2-40B4-BE49-F238E27FC236}">
                <a16:creationId xmlns:a16="http://schemas.microsoft.com/office/drawing/2014/main" id="{3B6EC766-D0A0-8C43-ABA6-7FB10F11E0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4341" y="2192926"/>
            <a:ext cx="882663" cy="882663"/>
          </a:xfrm>
          <a:prstGeom prst="rect">
            <a:avLst/>
          </a:prstGeom>
        </p:spPr>
      </p:pic>
      <p:sp>
        <p:nvSpPr>
          <p:cNvPr id="11" name="Textfeld 19">
            <a:extLst>
              <a:ext uri="{FF2B5EF4-FFF2-40B4-BE49-F238E27FC236}">
                <a16:creationId xmlns:a16="http://schemas.microsoft.com/office/drawing/2014/main" id="{5708F6C0-8CEA-C27E-FD15-12CD27CA8D2C}"/>
              </a:ext>
            </a:extLst>
          </p:cNvPr>
          <p:cNvSpPr txBox="1"/>
          <p:nvPr/>
        </p:nvSpPr>
        <p:spPr>
          <a:xfrm>
            <a:off x="5408816" y="3372935"/>
            <a:ext cx="32489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Lösung zahlreicher Anwendungsfälle mit </a:t>
            </a:r>
            <a:r>
              <a:rPr kumimoji="0" lang="de-DE" sz="1600" b="0" i="0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einem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 KI-Modell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rgbClr val="111218"/>
                </a:solidFill>
                <a:latin typeface="Clash Grotesk" pitchFamily="50" charset="0"/>
              </a:rPr>
              <a:t>Vortrainiertes Modell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rgbClr val="111218"/>
                </a:solidFill>
                <a:latin typeface="Clash Grotesk" pitchFamily="50" charset="0"/>
              </a:rPr>
              <a:t>Schnelle Antwortzeiten</a:t>
            </a:r>
          </a:p>
        </p:txBody>
      </p:sp>
      <p:sp>
        <p:nvSpPr>
          <p:cNvPr id="12" name="Textfeld 20">
            <a:extLst>
              <a:ext uri="{FF2B5EF4-FFF2-40B4-BE49-F238E27FC236}">
                <a16:creationId xmlns:a16="http://schemas.microsoft.com/office/drawing/2014/main" id="{99AF9B8D-AA0D-58AD-4E12-E1DE82B11485}"/>
              </a:ext>
            </a:extLst>
          </p:cNvPr>
          <p:cNvSpPr txBox="1"/>
          <p:nvPr/>
        </p:nvSpPr>
        <p:spPr>
          <a:xfrm>
            <a:off x="6203475" y="1351922"/>
            <a:ext cx="19523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b="1" i="0" u="none" strike="noStrike" kern="1200" cap="none" spc="0" normalizeH="0" baseline="0" noProof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Hohe Skalierbarkeit</a:t>
            </a:r>
            <a:endParaRPr lang="de-DE" sz="2000" b="1"/>
          </a:p>
        </p:txBody>
      </p:sp>
      <p:pic>
        <p:nvPicPr>
          <p:cNvPr id="13" name="Grafik 22" descr="Netzwerk mit einfarbiger Füllung">
            <a:extLst>
              <a:ext uri="{FF2B5EF4-FFF2-40B4-BE49-F238E27FC236}">
                <a16:creationId xmlns:a16="http://schemas.microsoft.com/office/drawing/2014/main" id="{EE4CD01E-E44A-BCB8-5DE1-7D210ABA06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6018" y="2192926"/>
            <a:ext cx="859705" cy="859705"/>
          </a:xfrm>
          <a:prstGeom prst="rect">
            <a:avLst/>
          </a:prstGeom>
        </p:spPr>
      </p:pic>
      <p:sp>
        <p:nvSpPr>
          <p:cNvPr id="14" name="Textfeld 24">
            <a:extLst>
              <a:ext uri="{FF2B5EF4-FFF2-40B4-BE49-F238E27FC236}">
                <a16:creationId xmlns:a16="http://schemas.microsoft.com/office/drawing/2014/main" id="{C7839EA1-4794-F4EB-865C-A5DE3BBC01C6}"/>
              </a:ext>
            </a:extLst>
          </p:cNvPr>
          <p:cNvSpPr txBox="1"/>
          <p:nvPr/>
        </p:nvSpPr>
        <p:spPr>
          <a:xfrm>
            <a:off x="8515696" y="3381396"/>
            <a:ext cx="3676299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Geringe Mengen an Trainingsd</a:t>
            </a:r>
            <a:r>
              <a:rPr lang="de-DE" sz="1600" dirty="0">
                <a:solidFill>
                  <a:srgbClr val="111218"/>
                </a:solidFill>
                <a:latin typeface="Clash Grotesk" pitchFamily="50" charset="0"/>
              </a:rPr>
              <a:t>aten ermöglichen Einsatz der Technologie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Schnelle und einfache Implementierung von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KI-Anwendungen</a:t>
            </a:r>
          </a:p>
        </p:txBody>
      </p:sp>
      <p:sp>
        <p:nvSpPr>
          <p:cNvPr id="15" name="Textfeld 25">
            <a:extLst>
              <a:ext uri="{FF2B5EF4-FFF2-40B4-BE49-F238E27FC236}">
                <a16:creationId xmlns:a16="http://schemas.microsoft.com/office/drawing/2014/main" id="{A154A38A-B92A-AF11-C1B7-6308ACFA0EAB}"/>
              </a:ext>
            </a:extLst>
          </p:cNvPr>
          <p:cNvSpPr txBox="1"/>
          <p:nvPr/>
        </p:nvSpPr>
        <p:spPr>
          <a:xfrm>
            <a:off x="9165130" y="1350142"/>
            <a:ext cx="19523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de-DE" b="1" i="0" u="none" strike="noStrike" kern="1200" cap="none" spc="0" normalizeH="0" baseline="0" noProof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Hohe Kosten-Nutzen-Vorteile</a:t>
            </a:r>
          </a:p>
        </p:txBody>
      </p:sp>
      <p:cxnSp>
        <p:nvCxnSpPr>
          <p:cNvPr id="16" name="Gerader Verbinder 29">
            <a:extLst>
              <a:ext uri="{FF2B5EF4-FFF2-40B4-BE49-F238E27FC236}">
                <a16:creationId xmlns:a16="http://schemas.microsoft.com/office/drawing/2014/main" id="{FB5F60E9-83C0-F637-7A8C-D0929D4A5288}"/>
              </a:ext>
            </a:extLst>
          </p:cNvPr>
          <p:cNvCxnSpPr/>
          <p:nvPr/>
        </p:nvCxnSpPr>
        <p:spPr>
          <a:xfrm>
            <a:off x="5728419" y="1305756"/>
            <a:ext cx="0" cy="3421930"/>
          </a:xfrm>
          <a:prstGeom prst="line">
            <a:avLst/>
          </a:prstGeom>
          <a:ln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Gerader Verbinder 30">
            <a:extLst>
              <a:ext uri="{FF2B5EF4-FFF2-40B4-BE49-F238E27FC236}">
                <a16:creationId xmlns:a16="http://schemas.microsoft.com/office/drawing/2014/main" id="{11340359-F4F9-8D1B-885D-07CED7EA2EAE}"/>
              </a:ext>
            </a:extLst>
          </p:cNvPr>
          <p:cNvCxnSpPr/>
          <p:nvPr/>
        </p:nvCxnSpPr>
        <p:spPr>
          <a:xfrm>
            <a:off x="8878511" y="1305756"/>
            <a:ext cx="0" cy="3421930"/>
          </a:xfrm>
          <a:prstGeom prst="line">
            <a:avLst/>
          </a:prstGeom>
          <a:ln>
            <a:prstDash val="das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Rechteck 31">
            <a:extLst>
              <a:ext uri="{FF2B5EF4-FFF2-40B4-BE49-F238E27FC236}">
                <a16:creationId xmlns:a16="http://schemas.microsoft.com/office/drawing/2014/main" id="{3C4F77F5-2898-0B77-B2B7-2ABBDBEAC290}"/>
              </a:ext>
            </a:extLst>
          </p:cNvPr>
          <p:cNvSpPr/>
          <p:nvPr/>
        </p:nvSpPr>
        <p:spPr>
          <a:xfrm>
            <a:off x="1376316" y="5719964"/>
            <a:ext cx="10278272" cy="4228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bg1"/>
                </a:solidFill>
              </a:rPr>
              <a:t>Proprietäres KI-Rechenzentrum </a:t>
            </a:r>
            <a:r>
              <a:rPr lang="de-DE" b="1" dirty="0" err="1">
                <a:solidFill>
                  <a:schemeClr val="bg1"/>
                </a:solidFill>
              </a:rPr>
              <a:t>alpha</a:t>
            </a:r>
            <a:r>
              <a:rPr lang="de-DE" b="1" dirty="0">
                <a:solidFill>
                  <a:schemeClr val="bg1"/>
                </a:solidFill>
              </a:rPr>
              <a:t> ONE: leistungsstark, sicher und souverän</a:t>
            </a:r>
          </a:p>
        </p:txBody>
      </p:sp>
      <p:sp>
        <p:nvSpPr>
          <p:cNvPr id="19" name="Textfeld 35">
            <a:extLst>
              <a:ext uri="{FF2B5EF4-FFF2-40B4-BE49-F238E27FC236}">
                <a16:creationId xmlns:a16="http://schemas.microsoft.com/office/drawing/2014/main" id="{45A0EB42-C9F0-38B5-708A-B31E99BE27D8}"/>
              </a:ext>
            </a:extLst>
          </p:cNvPr>
          <p:cNvSpPr txBox="1"/>
          <p:nvPr/>
        </p:nvSpPr>
        <p:spPr>
          <a:xfrm>
            <a:off x="2284959" y="6142778"/>
            <a:ext cx="7267119" cy="33855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/>
              </a:rPr>
              <a:t>Luminous wurde in Deutschland entwickelt und wird auch dort gehostet </a:t>
            </a:r>
          </a:p>
        </p:txBody>
      </p:sp>
      <p:pic>
        <p:nvPicPr>
          <p:cNvPr id="20" name="Grafik 37" descr="Datenbank mit einfarbiger Füllung">
            <a:extLst>
              <a:ext uri="{FF2B5EF4-FFF2-40B4-BE49-F238E27FC236}">
                <a16:creationId xmlns:a16="http://schemas.microsoft.com/office/drawing/2014/main" id="{5F2FD4F8-2B8A-9BAF-A760-E1DDEDD938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7412" y="5576705"/>
            <a:ext cx="709332" cy="709332"/>
          </a:xfrm>
          <a:prstGeom prst="rect">
            <a:avLst/>
          </a:prstGeom>
        </p:spPr>
      </p:pic>
      <p:pic>
        <p:nvPicPr>
          <p:cNvPr id="21" name="Grafik 39" descr="Waage der Justitia mit einfarbiger Füllung">
            <a:extLst>
              <a:ext uri="{FF2B5EF4-FFF2-40B4-BE49-F238E27FC236}">
                <a16:creationId xmlns:a16="http://schemas.microsoft.com/office/drawing/2014/main" id="{6966FA17-DC76-4F98-CD04-D2109517CC6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737035" y="2243858"/>
            <a:ext cx="808530" cy="808530"/>
          </a:xfrm>
          <a:prstGeom prst="rect">
            <a:avLst/>
          </a:prstGeom>
        </p:spPr>
      </p:pic>
      <p:sp>
        <p:nvSpPr>
          <p:cNvPr id="22" name="Textfeld 9">
            <a:extLst>
              <a:ext uri="{FF2B5EF4-FFF2-40B4-BE49-F238E27FC236}">
                <a16:creationId xmlns:a16="http://schemas.microsoft.com/office/drawing/2014/main" id="{7365ED66-563D-FF5A-30E3-8353C90155B7}"/>
              </a:ext>
            </a:extLst>
          </p:cNvPr>
          <p:cNvSpPr txBox="1"/>
          <p:nvPr/>
        </p:nvSpPr>
        <p:spPr>
          <a:xfrm>
            <a:off x="-254526" y="3371968"/>
            <a:ext cx="290050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KI-Basistechnologie „Made in Europe“ auf Grundlage neuester wissenschaftlicher Erkenntnisse</a:t>
            </a:r>
          </a:p>
        </p:txBody>
      </p:sp>
    </p:spTree>
    <p:extLst>
      <p:ext uri="{BB962C8B-B14F-4D97-AF65-F5344CB8AC3E}">
        <p14:creationId xmlns:p14="http://schemas.microsoft.com/office/powerpoint/2010/main" val="305794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126">
            <a:extLst>
              <a:ext uri="{FF2B5EF4-FFF2-40B4-BE49-F238E27FC236}">
                <a16:creationId xmlns:a16="http://schemas.microsoft.com/office/drawing/2014/main" id="{D6A24976-301D-130D-9E44-7BC8C8BDCBF9}"/>
              </a:ext>
            </a:extLst>
          </p:cNvPr>
          <p:cNvSpPr/>
          <p:nvPr/>
        </p:nvSpPr>
        <p:spPr>
          <a:xfrm>
            <a:off x="3903417" y="1703184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9" name="Ellipse 127">
            <a:extLst>
              <a:ext uri="{FF2B5EF4-FFF2-40B4-BE49-F238E27FC236}">
                <a16:creationId xmlns:a16="http://schemas.microsoft.com/office/drawing/2014/main" id="{5F1C7DC0-352A-BB40-0BFF-DB3E7F0A828A}"/>
              </a:ext>
            </a:extLst>
          </p:cNvPr>
          <p:cNvSpPr/>
          <p:nvPr/>
        </p:nvSpPr>
        <p:spPr>
          <a:xfrm>
            <a:off x="4445534" y="2113492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F67F228-29F9-A059-A582-E53703846312}"/>
              </a:ext>
            </a:extLst>
          </p:cNvPr>
          <p:cNvSpPr/>
          <p:nvPr/>
        </p:nvSpPr>
        <p:spPr>
          <a:xfrm>
            <a:off x="294434" y="1345285"/>
            <a:ext cx="5336983" cy="33253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lash Grotesk Medium" pitchFamily="50" charset="0"/>
                <a:ea typeface="+mn-ea"/>
                <a:cs typeface="+mn-cs"/>
              </a:rPr>
              <a:t>Text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94E80A7B-9F3F-6E2B-3325-5CD7E460FDBC}"/>
              </a:ext>
            </a:extLst>
          </p:cNvPr>
          <p:cNvSpPr/>
          <p:nvPr/>
        </p:nvSpPr>
        <p:spPr>
          <a:xfrm>
            <a:off x="2094349" y="1697879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C429C65-276E-C41E-8B7E-CA5CF0A3EB1A}"/>
              </a:ext>
            </a:extLst>
          </p:cNvPr>
          <p:cNvSpPr/>
          <p:nvPr/>
        </p:nvSpPr>
        <p:spPr>
          <a:xfrm>
            <a:off x="294435" y="1697879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E2EC45-75DC-4B27-AA04-E7BBBDADA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505" y="575515"/>
            <a:ext cx="11933210" cy="1100886"/>
          </a:xfrm>
        </p:spPr>
        <p:txBody>
          <a:bodyPr>
            <a:normAutofit/>
          </a:bodyPr>
          <a:lstStyle/>
          <a:p>
            <a:r>
              <a:rPr lang="de-DE" dirty="0"/>
              <a:t>Funktionalitäten (Auswahl)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B09D5F-5A7D-C008-D053-8CAD2133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352F03-4C06-45BC-BD8A-4E546498E2DA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232528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3252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55792981-17D4-7ABE-F77F-48F8474F10B1}"/>
              </a:ext>
            </a:extLst>
          </p:cNvPr>
          <p:cNvSpPr txBox="1"/>
          <p:nvPr/>
        </p:nvSpPr>
        <p:spPr>
          <a:xfrm>
            <a:off x="294434" y="1697880"/>
            <a:ext cx="1737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Clash Grotesk" pitchFamily="50" charset="0"/>
              </a:rPr>
              <a:t>Zusammenfassung von Texten</a:t>
            </a: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8A4ADD96-E3C1-FFC5-F605-DCF8D4A0F3E5}"/>
              </a:ext>
            </a:extLst>
          </p:cNvPr>
          <p:cNvSpPr/>
          <p:nvPr/>
        </p:nvSpPr>
        <p:spPr>
          <a:xfrm>
            <a:off x="810796" y="2189508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470A3BB7-4998-A8DE-7E06-66E783D9D6C3}"/>
              </a:ext>
            </a:extLst>
          </p:cNvPr>
          <p:cNvSpPr/>
          <p:nvPr/>
        </p:nvSpPr>
        <p:spPr>
          <a:xfrm>
            <a:off x="2611593" y="2176356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pic>
        <p:nvPicPr>
          <p:cNvPr id="68" name="Grafik 67" descr="Videokamera mit einfarbiger Füllung">
            <a:extLst>
              <a:ext uri="{FF2B5EF4-FFF2-40B4-BE49-F238E27FC236}">
                <a16:creationId xmlns:a16="http://schemas.microsoft.com/office/drawing/2014/main" id="{1274D4C7-72FD-03BA-E5D5-4217B428D5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77428" y="2182191"/>
            <a:ext cx="466297" cy="466297"/>
          </a:xfrm>
          <a:prstGeom prst="rect">
            <a:avLst/>
          </a:prstGeom>
        </p:spPr>
      </p:pic>
      <p:sp>
        <p:nvSpPr>
          <p:cNvPr id="80" name="Rechteck 79">
            <a:extLst>
              <a:ext uri="{FF2B5EF4-FFF2-40B4-BE49-F238E27FC236}">
                <a16:creationId xmlns:a16="http://schemas.microsoft.com/office/drawing/2014/main" id="{92DA657D-2CD9-ADA4-ABD2-77208EF72E24}"/>
              </a:ext>
            </a:extLst>
          </p:cNvPr>
          <p:cNvSpPr/>
          <p:nvPr/>
        </p:nvSpPr>
        <p:spPr>
          <a:xfrm>
            <a:off x="294435" y="2895428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FF242309-716F-B547-6480-F90EDF80E4D4}"/>
              </a:ext>
            </a:extLst>
          </p:cNvPr>
          <p:cNvSpPr txBox="1"/>
          <p:nvPr/>
        </p:nvSpPr>
        <p:spPr>
          <a:xfrm>
            <a:off x="326557" y="2895429"/>
            <a:ext cx="16732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Clash Grotesk" pitchFamily="50" charset="0"/>
              </a:rPr>
              <a:t>Vervollständigung von Texten </a:t>
            </a:r>
            <a:br>
              <a:rPr lang="de-DE" sz="1400" dirty="0">
                <a:latin typeface="Clash Grotesk" pitchFamily="50" charset="0"/>
              </a:rPr>
            </a:br>
            <a:endParaRPr lang="de-DE" sz="1400" dirty="0">
              <a:latin typeface="Clash Grotesk" pitchFamily="50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82" name="Ellipse 81">
            <a:extLst>
              <a:ext uri="{FF2B5EF4-FFF2-40B4-BE49-F238E27FC236}">
                <a16:creationId xmlns:a16="http://schemas.microsoft.com/office/drawing/2014/main" id="{478B2F06-5CAF-8A03-2926-59909F1A45E5}"/>
              </a:ext>
            </a:extLst>
          </p:cNvPr>
          <p:cNvSpPr/>
          <p:nvPr/>
        </p:nvSpPr>
        <p:spPr>
          <a:xfrm>
            <a:off x="808424" y="3408730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147FB3F8-8BB2-2E65-E797-C96509F3D08C}"/>
              </a:ext>
            </a:extLst>
          </p:cNvPr>
          <p:cNvSpPr/>
          <p:nvPr/>
        </p:nvSpPr>
        <p:spPr>
          <a:xfrm>
            <a:off x="294435" y="4092977"/>
            <a:ext cx="1728000" cy="11460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677A73D6-A2E5-EF8A-D791-99A7C350B3BF}"/>
              </a:ext>
            </a:extLst>
          </p:cNvPr>
          <p:cNvSpPr txBox="1"/>
          <p:nvPr/>
        </p:nvSpPr>
        <p:spPr>
          <a:xfrm>
            <a:off x="326557" y="4092978"/>
            <a:ext cx="1673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 err="1">
                <a:latin typeface="Clash Grotesk" pitchFamily="50" charset="0"/>
              </a:rPr>
              <a:t>Sentimentanalyse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10957AA2-8B93-838A-125B-4080946989A7}"/>
              </a:ext>
            </a:extLst>
          </p:cNvPr>
          <p:cNvSpPr/>
          <p:nvPr/>
        </p:nvSpPr>
        <p:spPr>
          <a:xfrm>
            <a:off x="803444" y="4547587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7FCA08CD-DF33-FAE8-4CD6-E4AE654898FC}"/>
              </a:ext>
            </a:extLst>
          </p:cNvPr>
          <p:cNvSpPr/>
          <p:nvPr/>
        </p:nvSpPr>
        <p:spPr>
          <a:xfrm>
            <a:off x="294435" y="5284586"/>
            <a:ext cx="1728000" cy="129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89" name="Textfeld 88">
            <a:extLst>
              <a:ext uri="{FF2B5EF4-FFF2-40B4-BE49-F238E27FC236}">
                <a16:creationId xmlns:a16="http://schemas.microsoft.com/office/drawing/2014/main" id="{6009C9CD-2568-8D6A-8ABA-5ACF3B1215B7}"/>
              </a:ext>
            </a:extLst>
          </p:cNvPr>
          <p:cNvSpPr txBox="1"/>
          <p:nvPr/>
        </p:nvSpPr>
        <p:spPr>
          <a:xfrm>
            <a:off x="326557" y="5284587"/>
            <a:ext cx="1673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Clash Grotesk" pitchFamily="50" charset="0"/>
              </a:rPr>
              <a:t>Klassifizierung von Texten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EE69DC0-AD9F-0BA1-ECF8-9F944034A0B3}"/>
              </a:ext>
            </a:extLst>
          </p:cNvPr>
          <p:cNvSpPr/>
          <p:nvPr/>
        </p:nvSpPr>
        <p:spPr>
          <a:xfrm>
            <a:off x="803444" y="5853496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E3FF00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pic>
        <p:nvPicPr>
          <p:cNvPr id="92" name="Grafik 91" descr="Liste mit einfarbiger Füllung">
            <a:extLst>
              <a:ext uri="{FF2B5EF4-FFF2-40B4-BE49-F238E27FC236}">
                <a16:creationId xmlns:a16="http://schemas.microsoft.com/office/drawing/2014/main" id="{34554714-01C2-7273-966A-6B2D578B95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3948" y="5919058"/>
            <a:ext cx="454992" cy="454992"/>
          </a:xfrm>
          <a:prstGeom prst="rect">
            <a:avLst/>
          </a:prstGeom>
        </p:spPr>
      </p:pic>
      <p:sp>
        <p:nvSpPr>
          <p:cNvPr id="94" name="Textfeld 93">
            <a:extLst>
              <a:ext uri="{FF2B5EF4-FFF2-40B4-BE49-F238E27FC236}">
                <a16:creationId xmlns:a16="http://schemas.microsoft.com/office/drawing/2014/main" id="{BDDA6509-9B7F-0646-809A-2304E458637D}"/>
              </a:ext>
            </a:extLst>
          </p:cNvPr>
          <p:cNvSpPr txBox="1"/>
          <p:nvPr/>
        </p:nvSpPr>
        <p:spPr>
          <a:xfrm>
            <a:off x="2176138" y="1697880"/>
            <a:ext cx="1673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Clash Grotesk" pitchFamily="50" charset="0"/>
              </a:rPr>
              <a:t>Übersetzung</a:t>
            </a:r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A8482FA6-2415-B924-9213-EC81B2559C9B}"/>
              </a:ext>
            </a:extLst>
          </p:cNvPr>
          <p:cNvSpPr/>
          <p:nvPr/>
        </p:nvSpPr>
        <p:spPr>
          <a:xfrm>
            <a:off x="2094349" y="2899368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96" name="Ellipse 95">
            <a:extLst>
              <a:ext uri="{FF2B5EF4-FFF2-40B4-BE49-F238E27FC236}">
                <a16:creationId xmlns:a16="http://schemas.microsoft.com/office/drawing/2014/main" id="{20ED3D14-9CCC-DE36-D854-F7C3CD47F0F3}"/>
              </a:ext>
            </a:extLst>
          </p:cNvPr>
          <p:cNvSpPr/>
          <p:nvPr/>
        </p:nvSpPr>
        <p:spPr>
          <a:xfrm>
            <a:off x="2627821" y="3347755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pic>
        <p:nvPicPr>
          <p:cNvPr id="97" name="Grafik 96" descr="Chat mit einfarbiger Füllung">
            <a:extLst>
              <a:ext uri="{FF2B5EF4-FFF2-40B4-BE49-F238E27FC236}">
                <a16:creationId xmlns:a16="http://schemas.microsoft.com/office/drawing/2014/main" id="{0081105B-F213-E553-2FF2-C867436DBF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674874" y="3406158"/>
            <a:ext cx="504000" cy="504000"/>
          </a:xfrm>
          <a:prstGeom prst="rect">
            <a:avLst/>
          </a:prstGeom>
        </p:spPr>
      </p:pic>
      <p:sp>
        <p:nvSpPr>
          <p:cNvPr id="98" name="Textfeld 97">
            <a:extLst>
              <a:ext uri="{FF2B5EF4-FFF2-40B4-BE49-F238E27FC236}">
                <a16:creationId xmlns:a16="http://schemas.microsoft.com/office/drawing/2014/main" id="{5711F748-0135-FFC8-C689-F8118F02D51C}"/>
              </a:ext>
            </a:extLst>
          </p:cNvPr>
          <p:cNvSpPr txBox="1"/>
          <p:nvPr/>
        </p:nvSpPr>
        <p:spPr>
          <a:xfrm>
            <a:off x="2176138" y="2899369"/>
            <a:ext cx="1673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Q&amp;A</a:t>
            </a: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8A6C5F8C-8A91-55B2-1948-C3D6C6BB0460}"/>
              </a:ext>
            </a:extLst>
          </p:cNvPr>
          <p:cNvSpPr/>
          <p:nvPr/>
        </p:nvSpPr>
        <p:spPr>
          <a:xfrm>
            <a:off x="2105235" y="4087037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496DA337-4210-0F38-F042-31D77C88EE78}"/>
              </a:ext>
            </a:extLst>
          </p:cNvPr>
          <p:cNvSpPr/>
          <p:nvPr/>
        </p:nvSpPr>
        <p:spPr>
          <a:xfrm>
            <a:off x="2584277" y="4563803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5D96C9DD-8661-3D33-D18A-AB67AB9B9F8A}"/>
              </a:ext>
            </a:extLst>
          </p:cNvPr>
          <p:cNvSpPr txBox="1"/>
          <p:nvPr/>
        </p:nvSpPr>
        <p:spPr>
          <a:xfrm>
            <a:off x="2078164" y="4087038"/>
            <a:ext cx="1673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Clash Grotesk" pitchFamily="50" charset="0"/>
              </a:rPr>
              <a:t>Strukturierte Datenextraktion </a:t>
            </a:r>
          </a:p>
        </p:txBody>
      </p:sp>
      <p:pic>
        <p:nvPicPr>
          <p:cNvPr id="43" name="Grafik 42" descr="Playbook mit einfarbiger Füllung">
            <a:extLst>
              <a:ext uri="{FF2B5EF4-FFF2-40B4-BE49-F238E27FC236}">
                <a16:creationId xmlns:a16="http://schemas.microsoft.com/office/drawing/2014/main" id="{9005648C-6CCE-F683-D3A0-3AF06723404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612458" y="4625931"/>
            <a:ext cx="454321" cy="454321"/>
          </a:xfrm>
          <a:prstGeom prst="rect">
            <a:avLst/>
          </a:prstGeom>
        </p:spPr>
      </p:pic>
      <p:sp>
        <p:nvSpPr>
          <p:cNvPr id="119" name="Rechteck 118">
            <a:extLst>
              <a:ext uri="{FF2B5EF4-FFF2-40B4-BE49-F238E27FC236}">
                <a16:creationId xmlns:a16="http://schemas.microsoft.com/office/drawing/2014/main" id="{9D6EB371-E07F-70E8-BA0E-B704A09F0D96}"/>
              </a:ext>
            </a:extLst>
          </p:cNvPr>
          <p:cNvSpPr/>
          <p:nvPr/>
        </p:nvSpPr>
        <p:spPr>
          <a:xfrm>
            <a:off x="5875053" y="5308169"/>
            <a:ext cx="1728000" cy="12724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20" name="Ellipse 119">
            <a:extLst>
              <a:ext uri="{FF2B5EF4-FFF2-40B4-BE49-F238E27FC236}">
                <a16:creationId xmlns:a16="http://schemas.microsoft.com/office/drawing/2014/main" id="{47DF6328-6BE3-4999-D10B-EFFCA01AD4DF}"/>
              </a:ext>
            </a:extLst>
          </p:cNvPr>
          <p:cNvSpPr/>
          <p:nvPr/>
        </p:nvSpPr>
        <p:spPr>
          <a:xfrm>
            <a:off x="6511067" y="5879781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7D0722A7-8D4B-B6F7-6A6E-71B09315E5C4}"/>
              </a:ext>
            </a:extLst>
          </p:cNvPr>
          <p:cNvSpPr txBox="1"/>
          <p:nvPr/>
        </p:nvSpPr>
        <p:spPr>
          <a:xfrm>
            <a:off x="5902412" y="5295473"/>
            <a:ext cx="1673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OCR</a:t>
            </a: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4636EBFE-660F-B47E-A931-2B15F50687CB}"/>
              </a:ext>
            </a:extLst>
          </p:cNvPr>
          <p:cNvSpPr/>
          <p:nvPr/>
        </p:nvSpPr>
        <p:spPr>
          <a:xfrm>
            <a:off x="3896900" y="2899368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29" name="Textfeld 128">
            <a:extLst>
              <a:ext uri="{FF2B5EF4-FFF2-40B4-BE49-F238E27FC236}">
                <a16:creationId xmlns:a16="http://schemas.microsoft.com/office/drawing/2014/main" id="{F47D0B87-AC9C-7E93-E2CF-C0656B0AFE24}"/>
              </a:ext>
            </a:extLst>
          </p:cNvPr>
          <p:cNvSpPr txBox="1"/>
          <p:nvPr/>
        </p:nvSpPr>
        <p:spPr>
          <a:xfrm>
            <a:off x="3907241" y="2899070"/>
            <a:ext cx="1673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Entitätenextraktion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E01573EB-C489-F713-62DF-9165D693EF7B}"/>
              </a:ext>
            </a:extLst>
          </p:cNvPr>
          <p:cNvSpPr/>
          <p:nvPr/>
        </p:nvSpPr>
        <p:spPr>
          <a:xfrm>
            <a:off x="5900459" y="1696455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32" name="Ellipse 131">
            <a:extLst>
              <a:ext uri="{FF2B5EF4-FFF2-40B4-BE49-F238E27FC236}">
                <a16:creationId xmlns:a16="http://schemas.microsoft.com/office/drawing/2014/main" id="{E024384B-0F62-044F-98A6-D0C9D2D581A0}"/>
              </a:ext>
            </a:extLst>
          </p:cNvPr>
          <p:cNvSpPr/>
          <p:nvPr/>
        </p:nvSpPr>
        <p:spPr>
          <a:xfrm>
            <a:off x="6531425" y="2173622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A89B49A7-6070-0B1F-77D2-103A4D9EF11E}"/>
              </a:ext>
            </a:extLst>
          </p:cNvPr>
          <p:cNvSpPr txBox="1"/>
          <p:nvPr/>
        </p:nvSpPr>
        <p:spPr>
          <a:xfrm>
            <a:off x="5861930" y="1696454"/>
            <a:ext cx="1805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Szenenbeschreibung</a:t>
            </a:r>
          </a:p>
        </p:txBody>
      </p:sp>
      <p:sp>
        <p:nvSpPr>
          <p:cNvPr id="135" name="Rechteck 134">
            <a:extLst>
              <a:ext uri="{FF2B5EF4-FFF2-40B4-BE49-F238E27FC236}">
                <a16:creationId xmlns:a16="http://schemas.microsoft.com/office/drawing/2014/main" id="{965F2DE7-C30C-92DF-AD96-9887EC526418}"/>
              </a:ext>
            </a:extLst>
          </p:cNvPr>
          <p:cNvSpPr/>
          <p:nvPr/>
        </p:nvSpPr>
        <p:spPr>
          <a:xfrm>
            <a:off x="5900459" y="2897944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E3FF00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36" name="Ellipse 135">
            <a:extLst>
              <a:ext uri="{FF2B5EF4-FFF2-40B4-BE49-F238E27FC236}">
                <a16:creationId xmlns:a16="http://schemas.microsoft.com/office/drawing/2014/main" id="{5BA2FA34-1EE0-D5F5-FB4C-454490C8ED17}"/>
              </a:ext>
            </a:extLst>
          </p:cNvPr>
          <p:cNvSpPr/>
          <p:nvPr/>
        </p:nvSpPr>
        <p:spPr>
          <a:xfrm>
            <a:off x="6531425" y="3375111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38" name="Textfeld 137">
            <a:extLst>
              <a:ext uri="{FF2B5EF4-FFF2-40B4-BE49-F238E27FC236}">
                <a16:creationId xmlns:a16="http://schemas.microsoft.com/office/drawing/2014/main" id="{C11251EF-0CBD-3D38-2983-37D1E061937D}"/>
              </a:ext>
            </a:extLst>
          </p:cNvPr>
          <p:cNvSpPr txBox="1"/>
          <p:nvPr/>
        </p:nvSpPr>
        <p:spPr>
          <a:xfrm>
            <a:off x="5927818" y="2897945"/>
            <a:ext cx="1673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Bildbeschreibung</a:t>
            </a:r>
          </a:p>
        </p:txBody>
      </p:sp>
      <p:sp>
        <p:nvSpPr>
          <p:cNvPr id="139" name="Rechteck 138">
            <a:extLst>
              <a:ext uri="{FF2B5EF4-FFF2-40B4-BE49-F238E27FC236}">
                <a16:creationId xmlns:a16="http://schemas.microsoft.com/office/drawing/2014/main" id="{3D8681FF-F319-B828-5EB3-6F516D6E1FEF}"/>
              </a:ext>
            </a:extLst>
          </p:cNvPr>
          <p:cNvSpPr/>
          <p:nvPr/>
        </p:nvSpPr>
        <p:spPr>
          <a:xfrm>
            <a:off x="5884995" y="4092977"/>
            <a:ext cx="1733321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E3FF00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40" name="Ellipse 139">
            <a:extLst>
              <a:ext uri="{FF2B5EF4-FFF2-40B4-BE49-F238E27FC236}">
                <a16:creationId xmlns:a16="http://schemas.microsoft.com/office/drawing/2014/main" id="{1BCEE422-846F-96E9-D9D9-392463A35D5F}"/>
              </a:ext>
            </a:extLst>
          </p:cNvPr>
          <p:cNvSpPr/>
          <p:nvPr/>
        </p:nvSpPr>
        <p:spPr>
          <a:xfrm>
            <a:off x="6531425" y="4562780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41" name="Textfeld 140">
            <a:extLst>
              <a:ext uri="{FF2B5EF4-FFF2-40B4-BE49-F238E27FC236}">
                <a16:creationId xmlns:a16="http://schemas.microsoft.com/office/drawing/2014/main" id="{8C975410-4BAD-96F2-BBA0-FF028200940B}"/>
              </a:ext>
            </a:extLst>
          </p:cNvPr>
          <p:cNvSpPr txBox="1"/>
          <p:nvPr/>
        </p:nvSpPr>
        <p:spPr>
          <a:xfrm>
            <a:off x="5927818" y="4085614"/>
            <a:ext cx="1673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Titelgenerierung</a:t>
            </a:r>
          </a:p>
        </p:txBody>
      </p:sp>
      <p:sp>
        <p:nvSpPr>
          <p:cNvPr id="143" name="Rechteck 142">
            <a:extLst>
              <a:ext uri="{FF2B5EF4-FFF2-40B4-BE49-F238E27FC236}">
                <a16:creationId xmlns:a16="http://schemas.microsoft.com/office/drawing/2014/main" id="{27532943-33E8-274B-EC22-A9430427427F}"/>
              </a:ext>
            </a:extLst>
          </p:cNvPr>
          <p:cNvSpPr/>
          <p:nvPr/>
        </p:nvSpPr>
        <p:spPr>
          <a:xfrm>
            <a:off x="5900458" y="1345285"/>
            <a:ext cx="1717857" cy="3268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lash Grotesk Medium"/>
                <a:ea typeface="+mn-ea"/>
                <a:cs typeface="+mn-cs"/>
              </a:rPr>
              <a:t>Bild</a:t>
            </a:r>
          </a:p>
        </p:txBody>
      </p:sp>
      <p:pic>
        <p:nvPicPr>
          <p:cNvPr id="144" name="Grafik 143" descr="Lupe mit einfarbiger Füllung">
            <a:extLst>
              <a:ext uri="{FF2B5EF4-FFF2-40B4-BE49-F238E27FC236}">
                <a16:creationId xmlns:a16="http://schemas.microsoft.com/office/drawing/2014/main" id="{8D4C84BD-796C-CFF4-FE3A-61F056735E3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619067" y="5973033"/>
            <a:ext cx="360000" cy="360000"/>
          </a:xfrm>
          <a:prstGeom prst="rect">
            <a:avLst/>
          </a:prstGeom>
        </p:spPr>
      </p:pic>
      <p:pic>
        <p:nvPicPr>
          <p:cNvPr id="18" name="Grafik 17" descr="Drama mit einfarbiger Füllung">
            <a:extLst>
              <a:ext uri="{FF2B5EF4-FFF2-40B4-BE49-F238E27FC236}">
                <a16:creationId xmlns:a16="http://schemas.microsoft.com/office/drawing/2014/main" id="{E5764D2D-B31D-8E7A-A5B2-3B591494B80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75077" y="4618782"/>
            <a:ext cx="443863" cy="443863"/>
          </a:xfrm>
          <a:prstGeom prst="rect">
            <a:avLst/>
          </a:prstGeom>
        </p:spPr>
      </p:pic>
      <p:pic>
        <p:nvPicPr>
          <p:cNvPr id="25" name="Grafik 24" descr="Rede mit einfarbiger Füllung">
            <a:extLst>
              <a:ext uri="{FF2B5EF4-FFF2-40B4-BE49-F238E27FC236}">
                <a16:creationId xmlns:a16="http://schemas.microsoft.com/office/drawing/2014/main" id="{F9A6B335-A734-652C-AADC-C0DC4502018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711043" y="2280815"/>
            <a:ext cx="396161" cy="396161"/>
          </a:xfrm>
          <a:prstGeom prst="rect">
            <a:avLst/>
          </a:prstGeom>
        </p:spPr>
      </p:pic>
      <p:pic>
        <p:nvPicPr>
          <p:cNvPr id="27" name="Grafik 26" descr="Theater mit einfarbiger Füllung">
            <a:extLst>
              <a:ext uri="{FF2B5EF4-FFF2-40B4-BE49-F238E27FC236}">
                <a16:creationId xmlns:a16="http://schemas.microsoft.com/office/drawing/2014/main" id="{D45AD760-435B-9C11-8F34-213C841CCD1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6593204" y="2272876"/>
            <a:ext cx="452441" cy="452441"/>
          </a:xfrm>
          <a:prstGeom prst="rect">
            <a:avLst/>
          </a:prstGeom>
        </p:spPr>
      </p:pic>
      <p:pic>
        <p:nvPicPr>
          <p:cNvPr id="145" name="Grafik 144" descr="Kamera mit einfarbiger Füllung">
            <a:extLst>
              <a:ext uri="{FF2B5EF4-FFF2-40B4-BE49-F238E27FC236}">
                <a16:creationId xmlns:a16="http://schemas.microsoft.com/office/drawing/2014/main" id="{0ADC2193-7A17-B738-E7E0-2F7B9166B20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619067" y="3429000"/>
            <a:ext cx="433778" cy="433778"/>
          </a:xfrm>
          <a:prstGeom prst="rect">
            <a:avLst/>
          </a:prstGeom>
        </p:spPr>
      </p:pic>
      <p:pic>
        <p:nvPicPr>
          <p:cNvPr id="147" name="Grafik 146" descr="Auge mit einfarbiger Füllung">
            <a:extLst>
              <a:ext uri="{FF2B5EF4-FFF2-40B4-BE49-F238E27FC236}">
                <a16:creationId xmlns:a16="http://schemas.microsoft.com/office/drawing/2014/main" id="{FDA8C0DC-6114-2B3C-08C6-E0BEFD144CA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4459954" y="2126269"/>
            <a:ext cx="552988" cy="552988"/>
          </a:xfrm>
          <a:prstGeom prst="rect">
            <a:avLst/>
          </a:prstGeom>
        </p:spPr>
      </p:pic>
      <p:sp>
        <p:nvSpPr>
          <p:cNvPr id="128" name="Ellipse 127">
            <a:extLst>
              <a:ext uri="{FF2B5EF4-FFF2-40B4-BE49-F238E27FC236}">
                <a16:creationId xmlns:a16="http://schemas.microsoft.com/office/drawing/2014/main" id="{20D54131-3B6E-778F-1087-9036DF16771F}"/>
              </a:ext>
            </a:extLst>
          </p:cNvPr>
          <p:cNvSpPr/>
          <p:nvPr/>
        </p:nvSpPr>
        <p:spPr>
          <a:xfrm>
            <a:off x="4510848" y="3376236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pic>
        <p:nvPicPr>
          <p:cNvPr id="149" name="Grafik 148" descr="Soziales Netzwerk mit einfarbiger Füllung">
            <a:extLst>
              <a:ext uri="{FF2B5EF4-FFF2-40B4-BE49-F238E27FC236}">
                <a16:creationId xmlns:a16="http://schemas.microsoft.com/office/drawing/2014/main" id="{181456EC-7A6C-1EAF-CCDA-EC35D87360A3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4550118" y="3387433"/>
            <a:ext cx="523220" cy="523220"/>
          </a:xfrm>
          <a:prstGeom prst="rect">
            <a:avLst/>
          </a:prstGeom>
        </p:spPr>
      </p:pic>
      <p:pic>
        <p:nvPicPr>
          <p:cNvPr id="151" name="Grafik 150" descr="Bleistift mit einfarbiger Füllung">
            <a:extLst>
              <a:ext uri="{FF2B5EF4-FFF2-40B4-BE49-F238E27FC236}">
                <a16:creationId xmlns:a16="http://schemas.microsoft.com/office/drawing/2014/main" id="{43188627-5535-AD7E-99DF-44072F4F519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6652353" y="4688894"/>
            <a:ext cx="334141" cy="334141"/>
          </a:xfrm>
          <a:prstGeom prst="rect">
            <a:avLst/>
          </a:prstGeom>
        </p:spPr>
      </p:pic>
      <p:sp>
        <p:nvSpPr>
          <p:cNvPr id="152" name="Content Placeholder 8">
            <a:extLst>
              <a:ext uri="{FF2B5EF4-FFF2-40B4-BE49-F238E27FC236}">
                <a16:creationId xmlns:a16="http://schemas.microsoft.com/office/drawing/2014/main" id="{539E8F88-1649-2E6D-F358-5561125BA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0327" y="1696455"/>
            <a:ext cx="4321782" cy="501186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DE" sz="1600" dirty="0"/>
              <a:t>Folgende Funktionalitäten können schnell und ohne großen Trainingsaufwand implementiert werden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600" dirty="0"/>
              <a:t>Aufbau eines digitalen Assistenten um komplexe Fragen zu beantworten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600" dirty="0"/>
              <a:t>Identifizierung von relevanten Dokumenten und Inhalten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600" dirty="0"/>
              <a:t>Unterstützung bei der Erstellung von umfangreichen Auswertungen und Berichten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600" dirty="0"/>
              <a:t>Identifizierung von semantischen Nähen der Inhalte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600" dirty="0"/>
              <a:t>Erklärung und Verifikation von Ausgaben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600" dirty="0"/>
          </a:p>
          <a:p>
            <a:pPr marL="0" indent="0">
              <a:buNone/>
            </a:pPr>
            <a:r>
              <a:rPr lang="de-DE" sz="1600" b="1" u="sng" dirty="0"/>
              <a:t>Erklärbarkeit</a:t>
            </a:r>
            <a:r>
              <a:rPr lang="de-DE" sz="1600" u="sng" dirty="0"/>
              <a:t> </a:t>
            </a:r>
            <a:r>
              <a:rPr lang="de-DE" sz="1600" dirty="0"/>
              <a:t>kann aufgrund einer eigens entwickelten Funktionalität in alle Aufgaben eingebunden werden.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600" dirty="0"/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12E17214-157B-73B6-A511-96B26DC69D27}"/>
              </a:ext>
            </a:extLst>
          </p:cNvPr>
          <p:cNvSpPr/>
          <p:nvPr/>
        </p:nvSpPr>
        <p:spPr>
          <a:xfrm>
            <a:off x="2094349" y="5284586"/>
            <a:ext cx="1728000" cy="129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54" name="Textfeld 153">
            <a:extLst>
              <a:ext uri="{FF2B5EF4-FFF2-40B4-BE49-F238E27FC236}">
                <a16:creationId xmlns:a16="http://schemas.microsoft.com/office/drawing/2014/main" id="{9EA7057C-A031-56BC-62AF-C64FB21E13B4}"/>
              </a:ext>
            </a:extLst>
          </p:cNvPr>
          <p:cNvSpPr txBox="1"/>
          <p:nvPr/>
        </p:nvSpPr>
        <p:spPr>
          <a:xfrm>
            <a:off x="2126471" y="5284587"/>
            <a:ext cx="1673282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de-DE" sz="1400" dirty="0">
                <a:latin typeface="Clash Grotesk" pitchFamily="50" charset="0"/>
              </a:rPr>
              <a:t>Erklärbarkeit von Antworten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55" name="Ellipse 154">
            <a:extLst>
              <a:ext uri="{FF2B5EF4-FFF2-40B4-BE49-F238E27FC236}">
                <a16:creationId xmlns:a16="http://schemas.microsoft.com/office/drawing/2014/main" id="{BE423713-FC8F-5BC3-345B-6B995931B9F8}"/>
              </a:ext>
            </a:extLst>
          </p:cNvPr>
          <p:cNvSpPr/>
          <p:nvPr/>
        </p:nvSpPr>
        <p:spPr>
          <a:xfrm>
            <a:off x="2621123" y="5853496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E3FF00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pic>
        <p:nvPicPr>
          <p:cNvPr id="160" name="Grafik 159" descr="Untertitel mit einfarbiger Füllung">
            <a:extLst>
              <a:ext uri="{FF2B5EF4-FFF2-40B4-BE49-F238E27FC236}">
                <a16:creationId xmlns:a16="http://schemas.microsoft.com/office/drawing/2014/main" id="{1CB0E392-D17E-51C1-CFB8-CEA0FC4DA9A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66930" y="3475499"/>
            <a:ext cx="466507" cy="466507"/>
          </a:xfrm>
          <a:prstGeom prst="rect">
            <a:avLst/>
          </a:prstGeom>
        </p:spPr>
      </p:pic>
      <p:pic>
        <p:nvPicPr>
          <p:cNvPr id="162" name="Grafik 161" descr="Prüfliste mit einfarbiger Füllung">
            <a:extLst>
              <a:ext uri="{FF2B5EF4-FFF2-40B4-BE49-F238E27FC236}">
                <a16:creationId xmlns:a16="http://schemas.microsoft.com/office/drawing/2014/main" id="{CE8AC4C0-1808-5826-44FC-F5CD7396D08F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718900" y="5941205"/>
            <a:ext cx="400581" cy="400581"/>
          </a:xfrm>
          <a:prstGeom prst="rect">
            <a:avLst/>
          </a:prstGeom>
        </p:spPr>
      </p:pic>
      <p:pic>
        <p:nvPicPr>
          <p:cNvPr id="4" name="Grafik 3" descr="Dokument mit einfarbiger Füllung">
            <a:extLst>
              <a:ext uri="{FF2B5EF4-FFF2-40B4-BE49-F238E27FC236}">
                <a16:creationId xmlns:a16="http://schemas.microsoft.com/office/drawing/2014/main" id="{6094BC00-F67B-EA28-CB96-8EE8F7491FCD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906592" y="2263713"/>
            <a:ext cx="408860" cy="408860"/>
          </a:xfrm>
          <a:prstGeom prst="rect">
            <a:avLst/>
          </a:prstGeom>
        </p:spPr>
      </p:pic>
      <p:sp>
        <p:nvSpPr>
          <p:cNvPr id="8" name="Textfeld 128">
            <a:extLst>
              <a:ext uri="{FF2B5EF4-FFF2-40B4-BE49-F238E27FC236}">
                <a16:creationId xmlns:a16="http://schemas.microsoft.com/office/drawing/2014/main" id="{87570624-25E6-D32F-046E-2281BAB83671}"/>
              </a:ext>
            </a:extLst>
          </p:cNvPr>
          <p:cNvSpPr txBox="1"/>
          <p:nvPr/>
        </p:nvSpPr>
        <p:spPr>
          <a:xfrm>
            <a:off x="3918127" y="1701642"/>
            <a:ext cx="16732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Suche</a:t>
            </a:r>
          </a:p>
        </p:txBody>
      </p:sp>
      <p:sp>
        <p:nvSpPr>
          <p:cNvPr id="12" name="Rechteck 152">
            <a:extLst>
              <a:ext uri="{FF2B5EF4-FFF2-40B4-BE49-F238E27FC236}">
                <a16:creationId xmlns:a16="http://schemas.microsoft.com/office/drawing/2014/main" id="{9A7DB20F-9A46-93C8-C203-719EEF2AB06F}"/>
              </a:ext>
            </a:extLst>
          </p:cNvPr>
          <p:cNvSpPr/>
          <p:nvPr/>
        </p:nvSpPr>
        <p:spPr>
          <a:xfrm>
            <a:off x="3908635" y="4092977"/>
            <a:ext cx="1728000" cy="115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4" name="Textfeld 153">
            <a:extLst>
              <a:ext uri="{FF2B5EF4-FFF2-40B4-BE49-F238E27FC236}">
                <a16:creationId xmlns:a16="http://schemas.microsoft.com/office/drawing/2014/main" id="{4CF20704-0E21-7EEF-09AB-54B7D581FA8F}"/>
              </a:ext>
            </a:extLst>
          </p:cNvPr>
          <p:cNvSpPr txBox="1"/>
          <p:nvPr/>
        </p:nvSpPr>
        <p:spPr>
          <a:xfrm>
            <a:off x="3922890" y="4092978"/>
            <a:ext cx="1673282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Auswertung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5" name="Ellipse 154">
            <a:extLst>
              <a:ext uri="{FF2B5EF4-FFF2-40B4-BE49-F238E27FC236}">
                <a16:creationId xmlns:a16="http://schemas.microsoft.com/office/drawing/2014/main" id="{D5C87954-3BFB-ABCF-CD75-25E3D2C7FC12}"/>
              </a:ext>
            </a:extLst>
          </p:cNvPr>
          <p:cNvSpPr/>
          <p:nvPr/>
        </p:nvSpPr>
        <p:spPr>
          <a:xfrm>
            <a:off x="4417542" y="4553028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E3FF00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pic>
        <p:nvPicPr>
          <p:cNvPr id="16" name="Grafik 161" descr="Bar chart">
            <a:extLst>
              <a:ext uri="{FF2B5EF4-FFF2-40B4-BE49-F238E27FC236}">
                <a16:creationId xmlns:a16="http://schemas.microsoft.com/office/drawing/2014/main" id="{DB9DD489-EF1A-04F8-17F5-FAFF68DFB036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>
          <a:xfrm>
            <a:off x="4515319" y="4640737"/>
            <a:ext cx="400581" cy="400581"/>
          </a:xfrm>
          <a:prstGeom prst="rect">
            <a:avLst/>
          </a:prstGeom>
        </p:spPr>
      </p:pic>
      <p:sp>
        <p:nvSpPr>
          <p:cNvPr id="17" name="Rechteck 152">
            <a:extLst>
              <a:ext uri="{FF2B5EF4-FFF2-40B4-BE49-F238E27FC236}">
                <a16:creationId xmlns:a16="http://schemas.microsoft.com/office/drawing/2014/main" id="{E537BDFD-2E79-B92A-2819-24BEC4FB736B}"/>
              </a:ext>
            </a:extLst>
          </p:cNvPr>
          <p:cNvSpPr/>
          <p:nvPr/>
        </p:nvSpPr>
        <p:spPr>
          <a:xfrm>
            <a:off x="3904599" y="5284586"/>
            <a:ext cx="1728000" cy="129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111218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19" name="Textfeld 153">
            <a:extLst>
              <a:ext uri="{FF2B5EF4-FFF2-40B4-BE49-F238E27FC236}">
                <a16:creationId xmlns:a16="http://schemas.microsoft.com/office/drawing/2014/main" id="{0CE3D991-1C60-8C60-8DD3-9969F0E75783}"/>
              </a:ext>
            </a:extLst>
          </p:cNvPr>
          <p:cNvSpPr txBox="1"/>
          <p:nvPr/>
        </p:nvSpPr>
        <p:spPr>
          <a:xfrm>
            <a:off x="3936721" y="5309946"/>
            <a:ext cx="1673282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Embedding 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(semantisch &amp; </a:t>
            </a:r>
            <a:r>
              <a:rPr kumimoji="0" lang="de-DE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standard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lash Grotesk" pitchFamily="50" charset="0"/>
                <a:ea typeface="+mn-ea"/>
                <a:cs typeface="+mn-cs"/>
              </a:rPr>
              <a:t>)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sp>
        <p:nvSpPr>
          <p:cNvPr id="20" name="Ellipse 154">
            <a:extLst>
              <a:ext uri="{FF2B5EF4-FFF2-40B4-BE49-F238E27FC236}">
                <a16:creationId xmlns:a16="http://schemas.microsoft.com/office/drawing/2014/main" id="{350357AF-9330-7305-6D39-87BD31435D55}"/>
              </a:ext>
            </a:extLst>
          </p:cNvPr>
          <p:cNvSpPr/>
          <p:nvPr/>
        </p:nvSpPr>
        <p:spPr>
          <a:xfrm>
            <a:off x="4431373" y="5857084"/>
            <a:ext cx="576000" cy="57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srgbClr val="E3FF00"/>
              </a:solidFill>
              <a:effectLst/>
              <a:uLnTx/>
              <a:uFillTx/>
              <a:latin typeface="Clash Grotesk" pitchFamily="50" charset="0"/>
              <a:ea typeface="+mn-ea"/>
              <a:cs typeface="+mn-cs"/>
            </a:endParaRPr>
          </a:p>
        </p:txBody>
      </p:sp>
      <p:pic>
        <p:nvPicPr>
          <p:cNvPr id="21" name="Grafik 161" descr="Playbook">
            <a:extLst>
              <a:ext uri="{FF2B5EF4-FFF2-40B4-BE49-F238E27FC236}">
                <a16:creationId xmlns:a16="http://schemas.microsoft.com/office/drawing/2014/main" id="{1DED9646-BC84-5398-CC7A-367BB32264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518264" y="5933907"/>
            <a:ext cx="400581" cy="40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2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E4A79-3D1A-CAC2-E681-E1ED777A9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Erklärbarkeit in großen Sprachmodellen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BE5CDC1-EDCE-C400-FFED-0C89C6D16B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187" y="1524748"/>
            <a:ext cx="5747983" cy="475773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E0185-A4CC-C996-901B-C8421FC06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2F03-4C06-45BC-BD8A-4E546498E2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564F1056-81FC-2530-E878-67409CD52877}"/>
              </a:ext>
            </a:extLst>
          </p:cNvPr>
          <p:cNvSpPr txBox="1">
            <a:spLocks/>
          </p:cNvSpPr>
          <p:nvPr/>
        </p:nvSpPr>
        <p:spPr>
          <a:xfrm>
            <a:off x="7522187" y="2987855"/>
            <a:ext cx="4346965" cy="199082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Clash Grotesk" pitchFamily="50" charset="0"/>
              <a:buChar char="&gt;"/>
              <a:defRPr sz="2800" kern="1200">
                <a:solidFill>
                  <a:schemeClr val="tx1"/>
                </a:solidFill>
                <a:latin typeface="Clash Grotesk" pitchFamily="50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lash Grotesk" pitchFamily="50" charset="0"/>
              <a:buChar char="&gt;"/>
              <a:defRPr sz="2400" kern="1200">
                <a:solidFill>
                  <a:schemeClr val="tx1"/>
                </a:solidFill>
                <a:latin typeface="Clash Grotesk" pitchFamily="50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lash Grotesk" pitchFamily="50" charset="0"/>
              <a:buChar char="&gt;"/>
              <a:defRPr sz="2000" kern="1200">
                <a:solidFill>
                  <a:schemeClr val="tx1"/>
                </a:solidFill>
                <a:latin typeface="Clash Grotesk" pitchFamily="50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lash Grotesk" pitchFamily="50" charset="0"/>
              <a:buChar char="&gt;"/>
              <a:defRPr sz="1800" kern="1200">
                <a:solidFill>
                  <a:schemeClr val="tx1"/>
                </a:solidFill>
                <a:latin typeface="Clash Grotesk" pitchFamily="50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lash Grotesk" pitchFamily="50" charset="0"/>
              <a:buChar char="&gt;"/>
              <a:defRPr sz="1800" kern="1200">
                <a:solidFill>
                  <a:schemeClr val="tx1"/>
                </a:solidFill>
                <a:latin typeface="Clash Grotesk" pitchFamily="50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lash Grotesk" pitchFamily="50" charset="0"/>
              <a:buNone/>
              <a:tabLst/>
              <a:defRPr/>
            </a:pPr>
            <a:r>
              <a:rPr lang="de-DE" sz="1600" dirty="0">
                <a:solidFill>
                  <a:srgbClr val="111218"/>
                </a:solidFill>
              </a:rPr>
              <a:t>Veröffentlichtes wissenschaftliches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</a:rPr>
              <a:t>Papier zur Erklärbarkeit bei großen KI-Sprachmodellen,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111218"/>
                </a:solidFill>
                <a:effectLst/>
                <a:uLnTx/>
                <a:uFillTx/>
              </a:rPr>
              <a:t>damit Nutzerinnen und Nutzer nachvollziehen können, aus welchen Quellen sich eine generierte Antwort ergibt.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lash Grotesk" pitchFamily="50" charset="0"/>
              <a:buNone/>
              <a:tabLst/>
              <a:defRPr/>
            </a:pPr>
            <a:endParaRPr lang="de-DE" sz="1600" b="1" dirty="0">
              <a:solidFill>
                <a:srgbClr val="111218"/>
              </a:solidFill>
            </a:endParaRPr>
          </a:p>
          <a:p>
            <a:pPr marL="0" indent="0">
              <a:buNone/>
              <a:defRPr/>
            </a:pPr>
            <a:r>
              <a:rPr lang="de-DE" sz="1600" dirty="0">
                <a:solidFill>
                  <a:srgbClr val="0070C0"/>
                </a:solidFill>
                <a:latin typeface="Clash Grotesk" pitchFamily="50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https://arxiv.org/pdf/2301.08110.pdf</a:t>
            </a:r>
            <a:r>
              <a:rPr lang="de-DE" sz="1600" dirty="0">
                <a:solidFill>
                  <a:srgbClr val="0070C0"/>
                </a:solidFill>
                <a:latin typeface="Clash Grotesk" pitchFamily="50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lash Grotesk" pitchFamily="50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111218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lash Grotesk" pitchFamily="50" charset="0"/>
              <a:buNone/>
              <a:tabLst/>
              <a:defRPr/>
            </a:pPr>
            <a:endParaRPr lang="de-DE" sz="1600" b="1" dirty="0">
              <a:solidFill>
                <a:srgbClr val="111218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Clash Grotesk" pitchFamily="50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rgbClr val="111218"/>
              </a:solidFill>
              <a:effectLst/>
              <a:uLnTx/>
              <a:uFillTx/>
            </a:endParaRPr>
          </a:p>
          <a:p>
            <a:pPr marL="0" indent="0">
              <a:buFont typeface="Clash Grotesk" pitchFamily="50" charset="0"/>
              <a:buNone/>
            </a:pPr>
            <a:endParaRPr lang="de-DE" sz="1600" dirty="0"/>
          </a:p>
          <a:p>
            <a:pPr marL="0" indent="0">
              <a:buFont typeface="Clash Grotesk" pitchFamily="50" charset="0"/>
              <a:buNone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25968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B2B4866-D2C5-F42D-C863-325DC48020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2051" y="575515"/>
            <a:ext cx="8767898" cy="606658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6EA47A-D30E-E06F-C953-EC1C1B196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2F03-4C06-45BC-BD8A-4E546498E2D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C0B698-B9FD-9F6A-E965-D9120EA5E783}"/>
              </a:ext>
            </a:extLst>
          </p:cNvPr>
          <p:cNvSpPr txBox="1"/>
          <p:nvPr/>
        </p:nvSpPr>
        <p:spPr>
          <a:xfrm>
            <a:off x="7012640" y="6487834"/>
            <a:ext cx="5179360" cy="370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de-DE" sz="1050" dirty="0">
                <a:latin typeface="Clash Grotesk Medium" pitchFamily="50" charset="0"/>
              </a:rPr>
              <a:t>https://www.din.de/de/forschung-und-innovation/themen/kuenstliche-intelligenz</a:t>
            </a:r>
          </a:p>
        </p:txBody>
      </p:sp>
    </p:spTree>
    <p:extLst>
      <p:ext uri="{BB962C8B-B14F-4D97-AF65-F5344CB8AC3E}">
        <p14:creationId xmlns:p14="http://schemas.microsoft.com/office/powerpoint/2010/main" val="3271695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F2F5CCB-62FF-4268-FA98-39F6A60316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0234" y="575515"/>
            <a:ext cx="11298918" cy="628248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303A6F-9066-A1D1-EE96-888295CC1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2F03-4C06-45BC-BD8A-4E546498E2D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7A21CB-3ADE-FFD3-D801-AE579D86195B}"/>
              </a:ext>
            </a:extLst>
          </p:cNvPr>
          <p:cNvSpPr/>
          <p:nvPr/>
        </p:nvSpPr>
        <p:spPr>
          <a:xfrm>
            <a:off x="4051003" y="2243470"/>
            <a:ext cx="372139" cy="542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l"/>
            <a:r>
              <a:rPr lang="de-DE" sz="2400" b="1" dirty="0">
                <a:solidFill>
                  <a:srgbClr val="FF0000"/>
                </a:solidFill>
                <a:latin typeface="Clash Grotesk" pitchFamily="50" charset="0"/>
              </a:rPr>
              <a:t>1</a:t>
            </a:r>
            <a:endParaRPr lang="de-DE" b="1" dirty="0">
              <a:solidFill>
                <a:srgbClr val="FF0000"/>
              </a:solidFill>
              <a:latin typeface="Clash Grotesk" pitchFamily="50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3BC5DD-36DD-93EB-FA74-B18E95D471A9}"/>
              </a:ext>
            </a:extLst>
          </p:cNvPr>
          <p:cNvSpPr/>
          <p:nvPr/>
        </p:nvSpPr>
        <p:spPr>
          <a:xfrm>
            <a:off x="4051004" y="3019646"/>
            <a:ext cx="372139" cy="5263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l"/>
            <a:r>
              <a:rPr lang="de-DE" sz="2400" b="1" dirty="0">
                <a:solidFill>
                  <a:srgbClr val="FF0000"/>
                </a:solidFill>
                <a:latin typeface="Clash Grotesk" pitchFamily="50" charset="0"/>
              </a:rPr>
              <a:t>2</a:t>
            </a:r>
            <a:endParaRPr lang="de-DE" b="1" dirty="0">
              <a:solidFill>
                <a:srgbClr val="FF0000"/>
              </a:solidFill>
              <a:latin typeface="Clash Grotesk" pitchFamily="50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065543-9715-8EAB-82D4-34CC9B1F3BF1}"/>
              </a:ext>
            </a:extLst>
          </p:cNvPr>
          <p:cNvSpPr/>
          <p:nvPr/>
        </p:nvSpPr>
        <p:spPr>
          <a:xfrm>
            <a:off x="4051005" y="6197009"/>
            <a:ext cx="372139" cy="542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l"/>
            <a:r>
              <a:rPr lang="de-DE" sz="2400" b="1" dirty="0">
                <a:solidFill>
                  <a:srgbClr val="FF0000"/>
                </a:solidFill>
                <a:latin typeface="Clash Grotesk" pitchFamily="50" charset="0"/>
              </a:rPr>
              <a:t>3</a:t>
            </a:r>
            <a:endParaRPr lang="de-DE" b="1" dirty="0">
              <a:solidFill>
                <a:srgbClr val="FF0000"/>
              </a:solidFill>
              <a:latin typeface="Clash Grotes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462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61C529-34E3-CDA5-0821-83F311811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52F03-4C06-45BC-BD8A-4E546498E2D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83C20AB-808F-FEF0-2253-7803845C57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46" y="610744"/>
            <a:ext cx="3797565" cy="6020723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0154EE-9214-202A-5D93-31058A062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140" y="650610"/>
            <a:ext cx="8009702" cy="55567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4D9987-68AE-7D5A-DF13-9A5AF42D741A}"/>
              </a:ext>
            </a:extLst>
          </p:cNvPr>
          <p:cNvSpPr txBox="1"/>
          <p:nvPr/>
        </p:nvSpPr>
        <p:spPr>
          <a:xfrm>
            <a:off x="6390167" y="6518020"/>
            <a:ext cx="614561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dirty="0">
                <a:latin typeface="Clash Grotesk" pitchFamily="50" charset="0"/>
              </a:rPr>
              <a:t>https://www.din.de/de/forschung-und-innovation/themen/kuenstliche-intelligenz/anwenden</a:t>
            </a:r>
          </a:p>
        </p:txBody>
      </p:sp>
    </p:spTree>
    <p:extLst>
      <p:ext uri="{BB962C8B-B14F-4D97-AF65-F5344CB8AC3E}">
        <p14:creationId xmlns:p14="http://schemas.microsoft.com/office/powerpoint/2010/main" val="83757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Benutzerdefiniert 2">
      <a:dk1>
        <a:sysClr val="windowText" lastClr="000000"/>
      </a:dk1>
      <a:lt1>
        <a:sysClr val="window" lastClr="FFFFFF"/>
      </a:lt1>
      <a:dk2>
        <a:srgbClr val="232528"/>
      </a:dk2>
      <a:lt2>
        <a:srgbClr val="F5F5F5"/>
      </a:lt2>
      <a:accent1>
        <a:srgbClr val="E3FF00"/>
      </a:accent1>
      <a:accent2>
        <a:srgbClr val="747B82"/>
      </a:accent2>
      <a:accent3>
        <a:srgbClr val="66697B"/>
      </a:accent3>
      <a:accent4>
        <a:srgbClr val="191B1D"/>
      </a:accent4>
      <a:accent5>
        <a:srgbClr val="111218"/>
      </a:accent5>
      <a:accent6>
        <a:srgbClr val="D0D0D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t"/>
      <a:lstStyle>
        <a:defPPr algn="l">
          <a:defRPr dirty="0" smtClean="0"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  <a:txDef>
      <a:spPr>
        <a:noFill/>
      </a:spPr>
      <a:bodyPr wrap="square" rtlCol="0">
        <a:spAutoFit/>
      </a:bodyPr>
      <a:lstStyle>
        <a:defPPr marL="514350" indent="-514350" algn="l">
          <a:lnSpc>
            <a:spcPct val="200000"/>
          </a:lnSpc>
          <a:buAutoNum type="romanUcPeriod"/>
          <a:defRPr sz="2400" dirty="0" smtClean="0">
            <a:latin typeface="Clash Grotesk Medium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Benutzerdefiniert 2">
      <a:dk1>
        <a:sysClr val="windowText" lastClr="000000"/>
      </a:dk1>
      <a:lt1>
        <a:sysClr val="window" lastClr="FFFFFF"/>
      </a:lt1>
      <a:dk2>
        <a:srgbClr val="232528"/>
      </a:dk2>
      <a:lt2>
        <a:srgbClr val="F5F5F5"/>
      </a:lt2>
      <a:accent1>
        <a:srgbClr val="E3FF00"/>
      </a:accent1>
      <a:accent2>
        <a:srgbClr val="747B82"/>
      </a:accent2>
      <a:accent3>
        <a:srgbClr val="66697B"/>
      </a:accent3>
      <a:accent4>
        <a:srgbClr val="191B1D"/>
      </a:accent4>
      <a:accent5>
        <a:srgbClr val="111218"/>
      </a:accent5>
      <a:accent6>
        <a:srgbClr val="D0D0D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bc494b2-32c2-4523-98ef-83140acb1816" xsi:nil="true"/>
    <lcf76f155ced4ddcb4097134ff3c332f xmlns="9913ad17-f679-4970-81ed-47d1465c214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FF8E465ADBE6C418AFF7A0A87B2DC24" ma:contentTypeVersion="16" ma:contentTypeDescription="Ein neues Dokument erstellen." ma:contentTypeScope="" ma:versionID="79efa9fbab780f70be25b6f554437ccb">
  <xsd:schema xmlns:xsd="http://www.w3.org/2001/XMLSchema" xmlns:xs="http://www.w3.org/2001/XMLSchema" xmlns:p="http://schemas.microsoft.com/office/2006/metadata/properties" xmlns:ns2="9913ad17-f679-4970-81ed-47d1465c214c" xmlns:ns3="ebc494b2-32c2-4523-98ef-83140acb1816" targetNamespace="http://schemas.microsoft.com/office/2006/metadata/properties" ma:root="true" ma:fieldsID="b4e57a769486f6e468b7be0b555554ad" ns2:_="" ns3:_="">
    <xsd:import namespace="9913ad17-f679-4970-81ed-47d1465c214c"/>
    <xsd:import namespace="ebc494b2-32c2-4523-98ef-83140acb18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3ad17-f679-4970-81ed-47d1465c21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e70ad9b7-a611-4ee1-8766-aac48a5def0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c494b2-32c2-4523-98ef-83140acb181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8152787-31c8-43d9-a067-3db73ee34293}" ma:internalName="TaxCatchAll" ma:showField="CatchAllData" ma:web="ebc494b2-32c2-4523-98ef-83140acb18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869B58-61B5-4843-8155-9F74A7C25B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FB546D-2C41-4665-9DE5-2294C172616F}">
  <ds:schemaRefs>
    <ds:schemaRef ds:uri="http://purl.org/dc/elements/1.1/"/>
    <ds:schemaRef ds:uri="http://purl.org/dc/dcmitype/"/>
    <ds:schemaRef ds:uri="http://schemas.microsoft.com/office/2006/metadata/properties"/>
    <ds:schemaRef ds:uri="9913ad17-f679-4970-81ed-47d1465c214c"/>
    <ds:schemaRef ds:uri="http://schemas.openxmlformats.org/package/2006/metadata/core-properties"/>
    <ds:schemaRef ds:uri="http://schemas.microsoft.com/office/2006/documentManagement/types"/>
    <ds:schemaRef ds:uri="ebc494b2-32c2-4523-98ef-83140acb1816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812657A-22B4-41FD-A7D3-CE52B4109E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13ad17-f679-4970-81ed-47d1465c214c"/>
    <ds:schemaRef ds:uri="ebc494b2-32c2-4523-98ef-83140acb18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468</Words>
  <Application>Microsoft Office PowerPoint</Application>
  <PresentationFormat>Breitbild</PresentationFormat>
  <Paragraphs>100</Paragraphs>
  <Slides>11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Clash Grotesk</vt:lpstr>
      <vt:lpstr>Clash Grotesk Semibold</vt:lpstr>
      <vt:lpstr>Wingdings</vt:lpstr>
      <vt:lpstr>Calibri</vt:lpstr>
      <vt:lpstr>Arial</vt:lpstr>
      <vt:lpstr>Clash Grotesk Medium</vt:lpstr>
      <vt:lpstr>Office Theme</vt:lpstr>
      <vt:lpstr>Custom Design</vt:lpstr>
      <vt:lpstr>Wertschöpfung mit großen Sprachmodellen</vt:lpstr>
      <vt:lpstr>Aleph Alpha</vt:lpstr>
      <vt:lpstr>Was ist Luminous?</vt:lpstr>
      <vt:lpstr>Warum Luminous?</vt:lpstr>
      <vt:lpstr>Funktionalitäten (Auswahl) </vt:lpstr>
      <vt:lpstr>Erklärbarkeit in großen Sprachmodellen</vt:lpstr>
      <vt:lpstr>PowerPoint-Präsentation</vt:lpstr>
      <vt:lpstr>PowerPoint-Präsentation</vt:lpstr>
      <vt:lpstr>PowerPoint-Präsentation</vt:lpstr>
      <vt:lpstr>Was ist alpha ONE?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Eine Präsentation</dc:title>
  <dc:creator>Jonas Andrulis</dc:creator>
  <cp:lastModifiedBy>Weber, Carolin</cp:lastModifiedBy>
  <cp:revision>12</cp:revision>
  <dcterms:created xsi:type="dcterms:W3CDTF">2022-02-22T12:27:47Z</dcterms:created>
  <dcterms:modified xsi:type="dcterms:W3CDTF">2023-06-19T07:03:51Z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0x0101006FF8E465ADBE6C418AFF7A0A87B2DC24</vt:lpwstr>
  </property>
  <property fmtid="{D5CDD505-2E9C-101B-9397-08002B2CF9AE}" pid="3" name="MediaServiceImageTags">
    <vt:lpwstr/>
  </property>
</Properties>
</file>