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1" r:id="rId4"/>
  </p:sldMasterIdLst>
  <p:notesMasterIdLst>
    <p:notesMasterId r:id="rId38"/>
  </p:notesMasterIdLst>
  <p:handoutMasterIdLst>
    <p:handoutMasterId r:id="rId39"/>
  </p:handoutMasterIdLst>
  <p:sldIdLst>
    <p:sldId id="366" r:id="rId5"/>
    <p:sldId id="376" r:id="rId6"/>
    <p:sldId id="2147375362" r:id="rId7"/>
    <p:sldId id="2147375363" r:id="rId8"/>
    <p:sldId id="361" r:id="rId9"/>
    <p:sldId id="2147375364" r:id="rId10"/>
    <p:sldId id="2147375386" r:id="rId11"/>
    <p:sldId id="2147375369" r:id="rId12"/>
    <p:sldId id="2147375388" r:id="rId13"/>
    <p:sldId id="2147375382" r:id="rId14"/>
    <p:sldId id="2147375383" r:id="rId15"/>
    <p:sldId id="2147375385" r:id="rId16"/>
    <p:sldId id="2147375384" r:id="rId17"/>
    <p:sldId id="2147375389" r:id="rId18"/>
    <p:sldId id="2147375387" r:id="rId19"/>
    <p:sldId id="2147375370" r:id="rId20"/>
    <p:sldId id="2147375390" r:id="rId21"/>
    <p:sldId id="2147375391" r:id="rId22"/>
    <p:sldId id="2147375373" r:id="rId23"/>
    <p:sldId id="2147375374" r:id="rId24"/>
    <p:sldId id="2147375392" r:id="rId25"/>
    <p:sldId id="2147375375" r:id="rId26"/>
    <p:sldId id="2147375360" r:id="rId27"/>
    <p:sldId id="2147375361" r:id="rId28"/>
    <p:sldId id="2147375398" r:id="rId29"/>
    <p:sldId id="2147375399" r:id="rId30"/>
    <p:sldId id="2147375400" r:id="rId31"/>
    <p:sldId id="2147375393" r:id="rId32"/>
    <p:sldId id="2147375381" r:id="rId33"/>
    <p:sldId id="2147375394" r:id="rId34"/>
    <p:sldId id="2147375395" r:id="rId35"/>
    <p:sldId id="2147375396" r:id="rId36"/>
    <p:sldId id="2147375397" r:id="rId3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pos="5583">
          <p15:clr>
            <a:srgbClr val="A4A3A4"/>
          </p15:clr>
        </p15:guide>
        <p15:guide id="7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äfer, Mireille" initials="MS" lastIdx="7" clrIdx="0">
    <p:extLst>
      <p:ext uri="{19B8F6BF-5375-455C-9EA6-DF929625EA0E}">
        <p15:presenceInfo xmlns:p15="http://schemas.microsoft.com/office/powerpoint/2012/main" userId="Schäfer, Mireill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9DC6"/>
    <a:srgbClr val="3B5A93"/>
    <a:srgbClr val="375086"/>
    <a:srgbClr val="3F89CB"/>
    <a:srgbClr val="004163"/>
    <a:srgbClr val="007DD7"/>
    <a:srgbClr val="0096FF"/>
    <a:srgbClr val="015093"/>
    <a:srgbClr val="636363"/>
    <a:srgbClr val="0064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81" autoAdjust="0"/>
    <p:restoredTop sz="94661" autoAdjust="0"/>
  </p:normalViewPr>
  <p:slideViewPr>
    <p:cSldViewPr snapToGrid="0" snapToObjects="1">
      <p:cViewPr varScale="1">
        <p:scale>
          <a:sx n="139" d="100"/>
          <a:sy n="139" d="100"/>
        </p:scale>
        <p:origin x="138" y="1032"/>
      </p:cViewPr>
      <p:guideLst>
        <p:guide pos="5583"/>
        <p:guide orient="horz" pos="16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117" d="100"/>
          <a:sy n="117" d="100"/>
        </p:scale>
        <p:origin x="5028" y="1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4B702-C789-4367-A5B3-B12149B3360D}" type="datetimeFigureOut">
              <a:rPr lang="de-DE" smtClean="0"/>
              <a:pPr/>
              <a:t>22.11.2021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41F8E-3ED5-4B6B-AB91-2870EF1D4C22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40982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81000" y="169759"/>
            <a:ext cx="2971800" cy="1846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505200" y="169759"/>
            <a:ext cx="2971800" cy="1846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algn="r">
              <a:defRPr sz="1200"/>
            </a:lvl1pPr>
          </a:lstStyle>
          <a:p>
            <a:fld id="{5B2D4003-5EFE-4A15-A565-87FD96ACE9F3}" type="datetimeFigureOut">
              <a:rPr lang="de-CH" smtClean="0"/>
              <a:pPr/>
              <a:t>22.11.2021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81000" y="8784000"/>
            <a:ext cx="2971800" cy="18466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505200" y="8784000"/>
            <a:ext cx="2971800" cy="18466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1200"/>
            </a:lvl1pPr>
          </a:lstStyle>
          <a:p>
            <a:fld id="{F24E7B5A-4229-49BB-BF45-38BAD0652391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47084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80000" indent="-180000" algn="l" defTabSz="914400" rtl="0" eaLnBrk="1" latinLnBrk="0" hangingPunct="1"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60000" indent="-180000" algn="l" defTabSz="914400" rtl="0" eaLnBrk="1" latinLnBrk="0" hangingPunct="1">
      <a:spcBef>
        <a:spcPts val="300"/>
      </a:spcBef>
      <a:buClr>
        <a:schemeClr val="accent1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0000" indent="-180000" algn="l" defTabSz="914400" rtl="0" eaLnBrk="1" latinLnBrk="0" hangingPunct="1">
      <a:spcBef>
        <a:spcPts val="300"/>
      </a:spcBef>
      <a:buClr>
        <a:schemeClr val="accent1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000" indent="-180000" algn="l" defTabSz="914400" rtl="0" eaLnBrk="1" latinLnBrk="0" hangingPunct="1">
      <a:spcBef>
        <a:spcPts val="300"/>
      </a:spcBef>
      <a:buClr>
        <a:schemeClr val="accent1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900000" indent="-180000" algn="l" defTabSz="914400" rtl="0" eaLnBrk="1" latinLnBrk="0" hangingPunct="1">
      <a:spcBef>
        <a:spcPts val="300"/>
      </a:spcBef>
      <a:buClr>
        <a:schemeClr val="accent1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4E7B5A-4229-49BB-BF45-38BAD0652391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102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" y="720725"/>
            <a:ext cx="7264400" cy="4087813"/>
          </a:xfrm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038" y="4993546"/>
            <a:ext cx="5843125" cy="4145809"/>
          </a:xfrm>
        </p:spPr>
        <p:txBody>
          <a:bodyPr lIns="94600" tIns="47298" rIns="94600" bIns="47298"/>
          <a:lstStyle/>
          <a:p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" y="720725"/>
            <a:ext cx="7264400" cy="4087813"/>
          </a:xfrm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038" y="4993546"/>
            <a:ext cx="5843125" cy="4145809"/>
          </a:xfrm>
        </p:spPr>
        <p:txBody>
          <a:bodyPr lIns="94600" tIns="47298" rIns="94600" bIns="47298"/>
          <a:lstStyle/>
          <a:p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" y="720725"/>
            <a:ext cx="7264400" cy="4087813"/>
          </a:xfrm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038" y="4993546"/>
            <a:ext cx="5843125" cy="4145809"/>
          </a:xfrm>
        </p:spPr>
        <p:txBody>
          <a:bodyPr lIns="94600" tIns="47298" rIns="94600" bIns="47298"/>
          <a:lstStyle/>
          <a:p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417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E7B5A-4229-49BB-BF45-38BAD0652391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6088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" y="720725"/>
            <a:ext cx="7264400" cy="4087813"/>
          </a:xfrm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038" y="4993546"/>
            <a:ext cx="5843125" cy="4145809"/>
          </a:xfrm>
        </p:spPr>
        <p:txBody>
          <a:bodyPr lIns="94600" tIns="47298" rIns="94600" bIns="47298"/>
          <a:lstStyle/>
          <a:p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" y="720725"/>
            <a:ext cx="7264400" cy="4087813"/>
          </a:xfrm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038" y="4993546"/>
            <a:ext cx="5843125" cy="4145809"/>
          </a:xfrm>
        </p:spPr>
        <p:txBody>
          <a:bodyPr lIns="94600" tIns="47298" rIns="94600" bIns="47298"/>
          <a:lstStyle/>
          <a:p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" y="720725"/>
            <a:ext cx="7264400" cy="4087813"/>
          </a:xfrm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038" y="4993546"/>
            <a:ext cx="5843125" cy="4145809"/>
          </a:xfrm>
        </p:spPr>
        <p:txBody>
          <a:bodyPr lIns="94600" tIns="47298" rIns="94600" bIns="47298"/>
          <a:lstStyle/>
          <a:p>
            <a:endParaRPr lang="en-US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54025" y="941388"/>
            <a:ext cx="6191250" cy="34829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A5C58-95B0-47FE-A224-91D2DA26BDB5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1409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" y="720725"/>
            <a:ext cx="7264400" cy="4087813"/>
          </a:xfrm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038" y="4993546"/>
            <a:ext cx="5843125" cy="4145809"/>
          </a:xfrm>
        </p:spPr>
        <p:txBody>
          <a:bodyPr lIns="94600" tIns="47298" rIns="94600" bIns="47298"/>
          <a:lstStyle/>
          <a:p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093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" y="720725"/>
            <a:ext cx="7264400" cy="4087813"/>
          </a:xfrm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038" y="4993546"/>
            <a:ext cx="5843125" cy="4145809"/>
          </a:xfrm>
        </p:spPr>
        <p:txBody>
          <a:bodyPr lIns="94600" tIns="47298" rIns="94600" bIns="47298"/>
          <a:lstStyle/>
          <a:p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175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" y="720725"/>
            <a:ext cx="7264400" cy="4087813"/>
          </a:xfrm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038" y="4993546"/>
            <a:ext cx="5843125" cy="4145809"/>
          </a:xfrm>
        </p:spPr>
        <p:txBody>
          <a:bodyPr lIns="94600" tIns="47298" rIns="94600" bIns="47298"/>
          <a:lstStyle/>
          <a:p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988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Varia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301626" y="2743200"/>
            <a:ext cx="6934200" cy="1843088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>
          <a:xfrm>
            <a:off x="301625" y="1635125"/>
            <a:ext cx="6934200" cy="936625"/>
          </a:xfrm>
        </p:spPr>
        <p:txBody>
          <a:bodyPr/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6048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mit Bild 2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0" y="842963"/>
            <a:ext cx="9144000" cy="3875087"/>
          </a:xfrm>
          <a:solidFill>
            <a:schemeClr val="bg1">
              <a:lumMod val="95000"/>
            </a:schemeClr>
          </a:solidFill>
          <a:ln w="9525">
            <a:noFill/>
          </a:ln>
        </p:spPr>
        <p:txBody>
          <a:bodyPr tIns="540000" anchor="t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baseline="0"/>
            </a:lvl1pPr>
          </a:lstStyle>
          <a:p>
            <a:r>
              <a:rPr lang="de-DE" noProof="0" dirty="0"/>
              <a:t>Bild oder Video auf Platzhalter ziehen</a:t>
            </a:r>
            <a:br>
              <a:rPr lang="de-DE" noProof="0" dirty="0"/>
            </a:br>
            <a:r>
              <a:rPr lang="de-DE" noProof="0" dirty="0"/>
              <a:t>oder durch Klicken auf Symbol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392854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mit Bild 1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9144000" cy="5144400"/>
          </a:xfrm>
          <a:solidFill>
            <a:schemeClr val="bg1">
              <a:lumMod val="95000"/>
            </a:schemeClr>
          </a:solidFill>
        </p:spPr>
        <p:txBody>
          <a:bodyPr tIns="720000" anchor="t" anchorCtr="0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de-DE" noProof="0" dirty="0"/>
              <a:t>Bild oder Video auf Platzhalter ziehen</a:t>
            </a:r>
            <a:br>
              <a:rPr lang="de-DE" noProof="0" dirty="0"/>
            </a:br>
            <a:r>
              <a:rPr lang="de-DE" noProof="0" dirty="0"/>
              <a:t>oder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301625" y="3973202"/>
            <a:ext cx="7838612" cy="637849"/>
          </a:xfrm>
          <a:noFill/>
        </p:spPr>
        <p:txBody>
          <a:bodyPr wrap="none" lIns="288000" tIns="72000" rIns="288000" bIns="72000" anchor="b" anchorCtr="0">
            <a:spAutoFit/>
          </a:bodyPr>
          <a:lstStyle>
            <a:lvl1pPr>
              <a:defRPr sz="3200" b="0"/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049915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mit Bild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9144000" cy="3474720"/>
          </a:xfrm>
          <a:solidFill>
            <a:schemeClr val="bg1">
              <a:lumMod val="95000"/>
            </a:schemeClr>
          </a:solidFill>
        </p:spPr>
        <p:txBody>
          <a:bodyPr tIns="720000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de-DE" noProof="0" dirty="0"/>
              <a:t>Bild oder Video auf Platzhalter ziehen</a:t>
            </a:r>
            <a:br>
              <a:rPr lang="de-DE" noProof="0" dirty="0"/>
            </a:br>
            <a:r>
              <a:rPr lang="de-DE" noProof="0" dirty="0"/>
              <a:t>oder durch Klicken auf Symbol hinzufügen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288000" y="3600000"/>
            <a:ext cx="7344000" cy="432000"/>
          </a:xfrm>
        </p:spPr>
        <p:txBody>
          <a:bodyPr wrap="none" lIns="288000" tIns="72000" rIns="288000" bIns="72000" anchor="ctr"/>
          <a:lstStyle/>
          <a:p>
            <a:r>
              <a:rPr lang="de-DE" noProof="0"/>
              <a:t>Titelmasterformat durch Klicken bearbeiten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487722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quarter" idx="14" hasCustomPrompt="1"/>
          </p:nvPr>
        </p:nvSpPr>
        <p:spPr>
          <a:xfrm>
            <a:off x="-1" y="1635125"/>
            <a:ext cx="4445001" cy="2951162"/>
          </a:xfrm>
          <a:solidFill>
            <a:schemeClr val="bg1">
              <a:lumMod val="95000"/>
            </a:schemeClr>
          </a:solidFill>
        </p:spPr>
        <p:txBody>
          <a:bodyPr tIns="720000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de-DE" noProof="0" dirty="0"/>
              <a:t>Bild oder Video auf Platzhalter ziehen</a:t>
            </a:r>
            <a:br>
              <a:rPr lang="de-DE" noProof="0" dirty="0"/>
            </a:br>
            <a:r>
              <a:rPr lang="de-DE" noProof="0" dirty="0"/>
              <a:t>oder durch Klicken auf Symbol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4710112" y="1635125"/>
            <a:ext cx="4144135" cy="2951162"/>
          </a:xfrm>
          <a:noFill/>
          <a:ln>
            <a:solidFill>
              <a:schemeClr val="bg1"/>
            </a:solidFill>
          </a:ln>
        </p:spPr>
        <p:txBody>
          <a:bodyPr lIns="180000" tIns="108000" rIns="180000" bIns="108000" anchor="t" anchorCtr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301624" y="700088"/>
            <a:ext cx="8482157" cy="827087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203240-6ACA-E64C-96E7-2648BD19F46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B0E8501-0205-DF4A-B487-2FE0533C871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</p:spTree>
    <p:extLst>
      <p:ext uri="{BB962C8B-B14F-4D97-AF65-F5344CB8AC3E}">
        <p14:creationId xmlns:p14="http://schemas.microsoft.com/office/powerpoint/2010/main" val="3860919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de-DE" dirty="0"/>
              <a:t>Titel durch Klicken bearbeiten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 dirty="0"/>
              <a:t>Name of speaker  |  Department  |  Place/dd.mm.yyyy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BCEE9B3D-5DF5-477A-AC02-603DE0722B4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 bwMode="gray">
          <a:xfrm>
            <a:off x="201600" y="1112400"/>
            <a:ext cx="8726400" cy="35119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Erste Ebene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429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A91C57D-0163-4143-8F9B-841FA758B9C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66008999"/>
              </p:ext>
            </p:extLst>
          </p:nvPr>
        </p:nvGraphicFramePr>
        <p:xfrm>
          <a:off x="1191" y="1191"/>
          <a:ext cx="1191" cy="1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think-cell Slide" r:id="rId4" imgW="408" imgH="408" progId="TCLayout.ActiveDocument.1">
                  <p:embed/>
                </p:oleObj>
              </mc:Choice>
              <mc:Fallback>
                <p:oleObj name="think-cell Slide" r:id="rId4" imgW="408" imgH="408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A91C57D-0163-4143-8F9B-841FA758B9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91" y="1191"/>
                        <a:ext cx="1191" cy="1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791BBA6-21FB-476D-917A-6AD66B6FA60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de-DE" noProof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6010CC23-23F4-43A4-B221-175BB62626C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252412" y="1058466"/>
            <a:ext cx="5723330" cy="3781426"/>
          </a:xfrm>
        </p:spPr>
        <p:txBody>
          <a:bodyPr rIns="14400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DE" noProof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671DDE5-237D-488D-8361-D82FE9E2FA41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fld id="{8CE7C704-0CF5-48D2-9F6E-1BFEAD408EDD}" type="datetime1">
              <a:rPr lang="de-DE" noProof="0" smtClean="0"/>
              <a:t>22.11.2021</a:t>
            </a:fld>
            <a:endParaRPr lang="de-DE" sz="600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3E06A32-B2D9-41C6-BFF1-11EC8ABCC24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pPr algn="ctr"/>
            <a:r>
              <a:rPr lang="de-DE" noProof="0"/>
              <a:t>Commerzbank AG, Max Mustermann, GM-C Brand Management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ECBDD58-EB8B-45A7-A68A-501642F5562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CAEFDB47-5D1C-45E7-8BD0-EF74349B00F7}" type="slidenum">
              <a:rPr lang="de-DE" noProof="0" smtClean="0"/>
              <a:pPr/>
              <a:t>‹#›</a:t>
            </a:fld>
            <a:endParaRPr lang="de-DE" b="1" noProof="0"/>
          </a:p>
        </p:txBody>
      </p:sp>
    </p:spTree>
    <p:extLst>
      <p:ext uri="{BB962C8B-B14F-4D97-AF65-F5344CB8AC3E}">
        <p14:creationId xmlns:p14="http://schemas.microsoft.com/office/powerpoint/2010/main" val="13522520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_Varia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C3459DE-7159-4888-A303-5AEB370963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6" t="10891" b="18460"/>
          <a:stretch/>
        </p:blipFill>
        <p:spPr>
          <a:xfrm>
            <a:off x="0" y="557211"/>
            <a:ext cx="9144000" cy="4586289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301626" y="3362240"/>
            <a:ext cx="1879178" cy="1224047"/>
          </a:xfrm>
          <a:solidFill>
            <a:schemeClr val="accent5"/>
          </a:solidFill>
        </p:spPr>
        <p:txBody>
          <a:bodyPr lIns="144000" tIns="108000" rIns="144000" bIns="144000"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Formatvorlage des Untertitelmasters durch Klicken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>
          <a:xfrm>
            <a:off x="301624" y="1635125"/>
            <a:ext cx="6048375" cy="1521919"/>
          </a:xfrm>
          <a:noFill/>
        </p:spPr>
        <p:txBody>
          <a:bodyPr wrap="square" lIns="144000" tIns="144000" rIns="144000" bIns="144000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7558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_Varia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DC37AF-D483-B644-AFBD-6401D0DF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D1CF03-02A3-5D41-9E12-3AB7011C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90EF8F-BD9D-5C41-9E9C-C2F5232D3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05253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_Varia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DC37AF-D483-B644-AFBD-6401D0DF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D1CF03-02A3-5D41-9E12-3AB7011C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90EF8F-BD9D-5C41-9E9C-C2F5232D3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44263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gray">
          <a:xfrm>
            <a:off x="301626" y="1635125"/>
            <a:ext cx="8553600" cy="2951162"/>
          </a:xfrm>
          <a:noFill/>
          <a:ln>
            <a:solidFill>
              <a:srgbClr val="FFFFFF"/>
            </a:solidFill>
          </a:ln>
        </p:spPr>
        <p:txBody>
          <a:bodyPr lIns="0" tIns="0" rIns="0" bIns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noProof="0"/>
              <a:t>Titelmasterformat durch Klicken bearbeiten</a:t>
            </a:r>
            <a:endParaRPr lang="de-DE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341120" y="4873035"/>
            <a:ext cx="4320000" cy="138499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368743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4535488" y="1635125"/>
            <a:ext cx="4327524" cy="2951162"/>
          </a:xfrm>
          <a:solidFill>
            <a:srgbClr val="EAEAEA"/>
          </a:solidFill>
          <a:ln>
            <a:solidFill>
              <a:srgbClr val="FFFFFF"/>
            </a:solidFill>
          </a:ln>
        </p:spPr>
        <p:txBody>
          <a:bodyPr lIns="180000" tIns="108000" rIns="180000" bIns="108000" anchor="ctr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301625" y="700088"/>
            <a:ext cx="6934200" cy="827088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‹#›</a:t>
            </a:fld>
            <a:endParaRPr lang="de-DE" noProof="0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301625" y="1635125"/>
            <a:ext cx="4143375" cy="2951162"/>
          </a:xfrm>
          <a:solidFill>
            <a:schemeClr val="bg1">
              <a:lumMod val="95000"/>
            </a:schemeClr>
          </a:solidFill>
          <a:ln>
            <a:solidFill>
              <a:srgbClr val="FFFFFF"/>
            </a:solidFill>
          </a:ln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dirty="0"/>
              <a:t>Bild auf Platzhalter ziehen</a:t>
            </a:r>
            <a:br>
              <a:rPr lang="de-DE" noProof="0" dirty="0"/>
            </a:br>
            <a:r>
              <a:rPr lang="de-DE" noProof="0" dirty="0"/>
              <a:t>oder durch Klicken</a:t>
            </a:r>
            <a:br>
              <a:rPr lang="de-DE" noProof="0" dirty="0"/>
            </a:br>
            <a:r>
              <a:rPr lang="de-DE" noProof="0" dirty="0"/>
              <a:t>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42316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Zwei Texte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301624" y="700088"/>
            <a:ext cx="8552623" cy="827087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01626" y="1635013"/>
            <a:ext cx="4143600" cy="342000"/>
          </a:xfrm>
          <a:solidFill>
            <a:schemeClr val="tx1"/>
          </a:solidFill>
          <a:ln>
            <a:noFill/>
          </a:ln>
        </p:spPr>
        <p:txBody>
          <a:bodyPr lIns="180000" rIns="180000" anchor="ctr" anchorCtr="0"/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noProof="0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gray">
          <a:xfrm>
            <a:off x="301624" y="1977014"/>
            <a:ext cx="4143600" cy="2609274"/>
          </a:xfrm>
          <a:solidFill>
            <a:schemeClr val="bg2"/>
          </a:solidFill>
          <a:ln>
            <a:solidFill>
              <a:srgbClr val="FFFFFF"/>
            </a:solidFill>
          </a:ln>
        </p:spPr>
        <p:txBody>
          <a:bodyPr lIns="180000" tIns="108000" rIns="180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4710648" y="1635124"/>
            <a:ext cx="4143600" cy="341889"/>
          </a:xfrm>
          <a:solidFill>
            <a:schemeClr val="tx1"/>
          </a:solidFill>
          <a:ln>
            <a:noFill/>
          </a:ln>
        </p:spPr>
        <p:txBody>
          <a:bodyPr lIns="180000" rIns="180000" anchor="ctr" anchorCtr="0"/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noProof="0" dirty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gray">
          <a:xfrm>
            <a:off x="4710648" y="1977013"/>
            <a:ext cx="4143600" cy="2609275"/>
          </a:xfrm>
          <a:solidFill>
            <a:schemeClr val="bg2"/>
          </a:solidFill>
          <a:ln>
            <a:solidFill>
              <a:srgbClr val="FFFFFF"/>
            </a:solidFill>
          </a:ln>
        </p:spPr>
        <p:txBody>
          <a:bodyPr lIns="180000" tIns="108000" rIns="180000" bIns="108000"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dirty="0"/>
              <a:t>22.11.2021</a:t>
            </a:r>
          </a:p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2AA1E7D3-1333-45EE-ABB9-51527D316BA3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006540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626" y="700088"/>
            <a:ext cx="6934199" cy="827087"/>
          </a:xfrm>
        </p:spPr>
        <p:txBody>
          <a:bodyPr/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931459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22.11.2021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1E7D3-1333-45EE-ABB9-51527D316BA3}" type="slidenum">
              <a:rPr lang="de-DE" noProof="0" smtClean="0"/>
              <a:pPr/>
              <a:t>‹#›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42093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1717560B-CA7E-4F26-8313-4D9000B378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6" t="37423" b="56023"/>
          <a:stretch/>
        </p:blipFill>
        <p:spPr>
          <a:xfrm>
            <a:off x="0" y="4718050"/>
            <a:ext cx="9144000" cy="42545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D31D538-BE14-4B8A-B11D-A3BCAFC4C790}"/>
              </a:ext>
            </a:extLst>
          </p:cNvPr>
          <p:cNvSpPr/>
          <p:nvPr userDrawn="1"/>
        </p:nvSpPr>
        <p:spPr bwMode="gray">
          <a:xfrm>
            <a:off x="0" y="4718700"/>
            <a:ext cx="9144000" cy="424800"/>
          </a:xfrm>
          <a:prstGeom prst="rect">
            <a:avLst/>
          </a:prstGeom>
          <a:gradFill>
            <a:gsLst>
              <a:gs pos="0">
                <a:srgbClr val="3B5A93">
                  <a:alpha val="62000"/>
                </a:srgbClr>
              </a:gs>
              <a:gs pos="70000">
                <a:schemeClr val="bg1">
                  <a:alpha val="0"/>
                </a:schemeClr>
              </a:gs>
            </a:gsLst>
            <a:lin ang="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de-DE" sz="1100" b="1" kern="0">
              <a:solidFill>
                <a:srgbClr val="FFFFFF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gray">
          <a:xfrm>
            <a:off x="0" y="0"/>
            <a:ext cx="9144000" cy="5631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bg1"/>
              </a:gs>
            </a:gsLst>
            <a:lin ang="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144000" tIns="36000" rIns="144000" bIns="36000" rtlCol="0" anchor="ctr"/>
          <a:lstStyle/>
          <a:p>
            <a:pPr algn="ctr"/>
            <a:endParaRPr lang="de-DE" sz="1100" b="1" kern="0">
              <a:solidFill>
                <a:srgbClr val="FFFFFF"/>
              </a:solidFill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01626" y="700088"/>
            <a:ext cx="8552622" cy="827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de-DE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01626" y="1635125"/>
            <a:ext cx="8552622" cy="29511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01626" y="4873035"/>
            <a:ext cx="900000" cy="1384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7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22.11.2021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341120" y="4873035"/>
            <a:ext cx="4320000" cy="1384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7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KI-Fachkonferenz </a:t>
            </a:r>
            <a:r>
              <a:rPr lang="en-US" noProof="0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8565986" y="4851313"/>
            <a:ext cx="288262" cy="1602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2AA1E7D3-1333-45EE-ABB9-51527D316BA3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D25EEFC-87D0-4AE9-AEB4-F1DDCFCB3E9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356" y="139112"/>
            <a:ext cx="3848657" cy="30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7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70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5" r:id="rId14"/>
    <p:sldLayoutId id="2147483708" r:id="rId1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600"/>
        </a:spcBef>
        <a:buClr>
          <a:schemeClr val="tx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583">
          <p15:clr>
            <a:srgbClr val="F26B43"/>
          </p15:clr>
        </p15:guide>
        <p15:guide id="2" orient="horz" pos="2972">
          <p15:clr>
            <a:srgbClr val="F26B43"/>
          </p15:clr>
        </p15:guide>
        <p15:guide id="3" orient="horz" pos="3166">
          <p15:clr>
            <a:srgbClr val="F26B43"/>
          </p15:clr>
        </p15:guide>
        <p15:guide id="4" pos="190">
          <p15:clr>
            <a:srgbClr val="F26B43"/>
          </p15:clr>
        </p15:guide>
        <p15:guide id="5" orient="horz" pos="169">
          <p15:clr>
            <a:srgbClr val="F26B43"/>
          </p15:clr>
        </p15:guide>
        <p15:guide id="6" pos="4728">
          <p15:clr>
            <a:srgbClr val="F26B43"/>
          </p15:clr>
        </p15:guide>
        <p15:guide id="7" pos="4646">
          <p15:clr>
            <a:srgbClr val="F26B43"/>
          </p15:clr>
        </p15:guide>
        <p15:guide id="8" pos="4558">
          <p15:clr>
            <a:srgbClr val="F26B43"/>
          </p15:clr>
        </p15:guide>
        <p15:guide id="9" orient="horz" pos="2889">
          <p15:clr>
            <a:srgbClr val="F26B43"/>
          </p15:clr>
        </p15:guide>
        <p15:guide id="10" orient="horz" pos="1030">
          <p15:clr>
            <a:srgbClr val="F26B43"/>
          </p15:clr>
        </p15:guide>
        <p15:guide id="11" orient="horz" pos="350" userDrawn="1">
          <p15:clr>
            <a:srgbClr val="F26B43"/>
          </p15:clr>
        </p15:guide>
        <p15:guide id="12" orient="horz" pos="441" userDrawn="1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pos="2800">
          <p15:clr>
            <a:srgbClr val="F26B43"/>
          </p15:clr>
        </p15:guide>
        <p15:guide id="15" pos="296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 bwMode="gray">
          <a:solidFill>
            <a:srgbClr val="8E9DC6"/>
          </a:solidFill>
        </p:spPr>
        <p:txBody>
          <a:bodyPr/>
          <a:lstStyle/>
          <a:p>
            <a:r>
              <a:rPr lang="de-DE" dirty="0"/>
              <a:t>Dr. Oliver Maspfuhl</a:t>
            </a:r>
          </a:p>
          <a:p>
            <a:r>
              <a:rPr lang="de-DE" dirty="0"/>
              <a:t>Frankfurt am Main, 22.11.2021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2CDB757-12F6-904A-AE8C-2D951283B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22" y="1635125"/>
            <a:ext cx="6315090" cy="1751418"/>
          </a:xfrm>
          <a:noFill/>
        </p:spPr>
        <p:txBody>
          <a:bodyPr wrap="none" tIns="0"/>
          <a:lstStyle/>
          <a:p>
            <a:r>
              <a:rPr lang="de-DE" sz="5400" b="1" dirty="0">
                <a:solidFill>
                  <a:schemeClr val="bg1"/>
                </a:solidFill>
              </a:rPr>
              <a:t>KI-FACHKONFERENZ</a:t>
            </a:r>
            <a:br>
              <a:rPr lang="de-DE" sz="2800" dirty="0">
                <a:solidFill>
                  <a:schemeClr val="bg1"/>
                </a:solidFill>
              </a:rPr>
            </a:br>
            <a:r>
              <a:rPr lang="de-DE" sz="4800" dirty="0" err="1">
                <a:solidFill>
                  <a:schemeClr val="bg1"/>
                </a:solidFill>
              </a:rPr>
              <a:t>Artificial</a:t>
            </a:r>
            <a:r>
              <a:rPr lang="de-DE" sz="4800" dirty="0">
                <a:solidFill>
                  <a:schemeClr val="bg1"/>
                </a:solidFill>
              </a:rPr>
              <a:t> </a:t>
            </a:r>
            <a:r>
              <a:rPr lang="de-DE" sz="4800" dirty="0" err="1">
                <a:solidFill>
                  <a:schemeClr val="bg1"/>
                </a:solidFill>
              </a:rPr>
              <a:t>Intelligence</a:t>
            </a:r>
            <a:r>
              <a:rPr lang="de-DE" sz="4800" dirty="0">
                <a:solidFill>
                  <a:schemeClr val="bg1"/>
                </a:solidFill>
              </a:rPr>
              <a:t> Act</a:t>
            </a: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14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 flipH="1">
            <a:off x="971590" y="1519562"/>
            <a:ext cx="2027740" cy="1494978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spcAft>
                <a:spcPts val="450"/>
              </a:spcAft>
              <a:buSzPct val="110000"/>
            </a:pPr>
            <a:r>
              <a:rPr lang="de-DE" sz="1200" b="1" dirty="0">
                <a:solidFill>
                  <a:schemeClr val="tx1"/>
                </a:solidFill>
              </a:rPr>
              <a:t>Mensch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3" name="Snip Diagonal Corner Rectangle 12"/>
          <p:cNvSpPr/>
          <p:nvPr/>
        </p:nvSpPr>
        <p:spPr>
          <a:xfrm>
            <a:off x="499586" y="105410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C6C925D-0EBA-4751-A358-F1637C1E9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788" y="569913"/>
            <a:ext cx="8434387" cy="842963"/>
          </a:xfrm>
        </p:spPr>
        <p:txBody>
          <a:bodyPr/>
          <a:lstStyle/>
          <a:p>
            <a:r>
              <a:rPr lang="de-DE" dirty="0"/>
              <a:t>Vertrauenswürdigkeit ist ein menschlicher Begriff und problematisch für KI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0D4CA9-585A-46FA-A9D2-909697A6579B}"/>
              </a:ext>
            </a:extLst>
          </p:cNvPr>
          <p:cNvSpPr/>
          <p:nvPr/>
        </p:nvSpPr>
        <p:spPr>
          <a:xfrm flipH="1">
            <a:off x="971590" y="3251200"/>
            <a:ext cx="2027740" cy="1440996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spcAft>
                <a:spcPts val="450"/>
              </a:spcAft>
              <a:buSzPct val="110000"/>
            </a:pPr>
            <a:r>
              <a:rPr lang="de-DE" sz="1200" b="1" dirty="0">
                <a:solidFill>
                  <a:schemeClr val="tx1"/>
                </a:solidFill>
              </a:rPr>
              <a:t>(Schwache) KI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200A06-7796-4493-A26B-D6B52B024D2C}"/>
              </a:ext>
            </a:extLst>
          </p:cNvPr>
          <p:cNvSpPr txBox="1"/>
          <p:nvPr/>
        </p:nvSpPr>
        <p:spPr bwMode="gray">
          <a:xfrm>
            <a:off x="3657600" y="1485901"/>
            <a:ext cx="4343400" cy="139664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Gute Erfahrungen aus der Vergangenheit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Zurückführung auf </a:t>
            </a:r>
            <a:r>
              <a:rPr lang="de-DE" sz="1200" b="1" dirty="0"/>
              <a:t>gute inhärente (charakterliche) Prinzipien bzw. allgemeine Intelligenz</a:t>
            </a:r>
            <a:endParaRPr lang="de-DE" sz="1200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Erwartung, dass Fehler durch Flüchtigkeit passieren können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b="1" dirty="0"/>
              <a:t>Anpassungsfähigkeit</a:t>
            </a:r>
            <a:r>
              <a:rPr lang="de-DE" sz="1200" dirty="0"/>
              <a:t> an besondere Umstände gemäß Prinzipien</a:t>
            </a:r>
            <a:endParaRPr lang="en-US" sz="900" dirty="0" err="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B819A2-C5D9-413A-AFAE-178F34B17C85}"/>
              </a:ext>
            </a:extLst>
          </p:cNvPr>
          <p:cNvSpPr txBox="1"/>
          <p:nvPr/>
        </p:nvSpPr>
        <p:spPr bwMode="gray">
          <a:xfrm>
            <a:off x="3641806" y="3301420"/>
            <a:ext cx="4407004" cy="139664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Gute Erfahrung aus historischen Daten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b="1" dirty="0"/>
              <a:t>Inhärente Prinzipien bzw. allgemeine Intelligenz unklar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Erwartung, dass keine Fehler aus Flüchtigkeit passieren, dafür nicht-erklärbare statistische Fehler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b="1" dirty="0"/>
              <a:t>Keine Anpassungsfähigkeit </a:t>
            </a:r>
            <a:r>
              <a:rPr lang="de-DE" sz="1200" dirty="0"/>
              <a:t>an besondere Umstände gemäß Prinzipien</a:t>
            </a:r>
            <a:endParaRPr lang="en-US" sz="900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endParaRPr lang="en-US" sz="900" dirty="0" err="1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81DBBAC-F6F7-47E6-B0E9-FD213CB0FEB3}"/>
              </a:ext>
            </a:extLst>
          </p:cNvPr>
          <p:cNvCxnSpPr>
            <a:cxnSpLocks/>
          </p:cNvCxnSpPr>
          <p:nvPr/>
        </p:nvCxnSpPr>
        <p:spPr>
          <a:xfrm>
            <a:off x="971590" y="3143250"/>
            <a:ext cx="6172160" cy="0"/>
          </a:xfrm>
          <a:prstGeom prst="line">
            <a:avLst/>
          </a:prstGeom>
          <a:ln w="952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9B61822-A8E1-4EF5-8BC9-442CC661F561}"/>
              </a:ext>
            </a:extLst>
          </p:cNvPr>
          <p:cNvSpPr txBox="1"/>
          <p:nvPr/>
        </p:nvSpPr>
        <p:spPr bwMode="gray">
          <a:xfrm>
            <a:off x="825315" y="1125666"/>
            <a:ext cx="2343150" cy="24784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b="1" dirty="0"/>
              <a:t>Gründe für Vertrauen</a:t>
            </a:r>
            <a:endParaRPr lang="en-US" sz="1200" b="1" dirty="0" err="1"/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F920E51D-83BC-43A6-B70C-52BCB6F964AF}"/>
              </a:ext>
            </a:extLst>
          </p:cNvPr>
          <p:cNvSpPr txBox="1">
            <a:spLocks/>
          </p:cNvSpPr>
          <p:nvPr/>
        </p:nvSpPr>
        <p:spPr bwMode="gray">
          <a:xfrm>
            <a:off x="84605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10</a:t>
            </a:fld>
            <a:endParaRPr lang="de-DE" sz="600" dirty="0"/>
          </a:p>
        </p:txBody>
      </p:sp>
      <p:sp>
        <p:nvSpPr>
          <p:cNvPr id="17" name="Datumsplatzhalter 6">
            <a:extLst>
              <a:ext uri="{FF2B5EF4-FFF2-40B4-BE49-F238E27FC236}">
                <a16:creationId xmlns:a16="http://schemas.microsoft.com/office/drawing/2014/main" id="{CFFEEE06-0B80-466A-BEBE-0F3DE3633127}"/>
              </a:ext>
            </a:extLst>
          </p:cNvPr>
          <p:cNvSpPr txBox="1">
            <a:spLocks/>
          </p:cNvSpPr>
          <p:nvPr/>
        </p:nvSpPr>
        <p:spPr bwMode="gray">
          <a:xfrm>
            <a:off x="301626" y="4873035"/>
            <a:ext cx="900000" cy="1384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7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22.11.2021</a:t>
            </a:r>
            <a:endParaRPr lang="de-DE" dirty="0"/>
          </a:p>
        </p:txBody>
      </p:sp>
      <p:sp>
        <p:nvSpPr>
          <p:cNvPr id="18" name="Fußzeilenplatzhalter 2">
            <a:extLst>
              <a:ext uri="{FF2B5EF4-FFF2-40B4-BE49-F238E27FC236}">
                <a16:creationId xmlns:a16="http://schemas.microsoft.com/office/drawing/2014/main" id="{03D02DC4-2DB0-421F-852A-185CDAE0A856}"/>
              </a:ext>
            </a:extLst>
          </p:cNvPr>
          <p:cNvSpPr txBox="1">
            <a:spLocks/>
          </p:cNvSpPr>
          <p:nvPr/>
        </p:nvSpPr>
        <p:spPr bwMode="gray">
          <a:xfrm>
            <a:off x="1341438" y="4873625"/>
            <a:ext cx="4319587" cy="1381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7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KI-Fachkonferenz </a:t>
            </a:r>
            <a:r>
              <a:rPr lang="en-US"/>
              <a:t>Artificial Intelligence </a:t>
            </a:r>
            <a:r>
              <a:rPr lang="de-DE"/>
              <a:t>Act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3276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Diagonal Corner Rectangle 12"/>
          <p:cNvSpPr/>
          <p:nvPr/>
        </p:nvSpPr>
        <p:spPr>
          <a:xfrm>
            <a:off x="499586" y="105410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C6C925D-0EBA-4751-A358-F1637C1E9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73740"/>
            <a:ext cx="8434387" cy="842963"/>
          </a:xfrm>
        </p:spPr>
        <p:txBody>
          <a:bodyPr/>
          <a:lstStyle/>
          <a:p>
            <a:r>
              <a:rPr lang="de-DE" altLang="en-US" kern="0" dirty="0"/>
              <a:t>(Schwache) KI ist nicht Denken</a:t>
            </a:r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830E2F-4957-4AA2-9AE6-0D6CB74B99B9}"/>
              </a:ext>
            </a:extLst>
          </p:cNvPr>
          <p:cNvSpPr txBox="1"/>
          <p:nvPr/>
        </p:nvSpPr>
        <p:spPr bwMode="gray">
          <a:xfrm>
            <a:off x="5274870" y="3388859"/>
            <a:ext cx="3314700" cy="88717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endParaRPr lang="en-US" sz="900" dirty="0" err="1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988F5D-2114-4AFB-BF3F-950204094BE2}"/>
              </a:ext>
            </a:extLst>
          </p:cNvPr>
          <p:cNvSpPr/>
          <p:nvPr/>
        </p:nvSpPr>
        <p:spPr>
          <a:xfrm>
            <a:off x="5254356" y="3295647"/>
            <a:ext cx="3708458" cy="13638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7A65518-1D8B-497C-9B01-F283457CBC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234" y="998795"/>
            <a:ext cx="1701303" cy="221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ADB5E2-A4C2-45ED-95C5-B28E196B3533}"/>
              </a:ext>
            </a:extLst>
          </p:cNvPr>
          <p:cNvSpPr/>
          <p:nvPr/>
        </p:nvSpPr>
        <p:spPr>
          <a:xfrm>
            <a:off x="5286778" y="3438000"/>
            <a:ext cx="36783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1200" dirty="0" err="1">
                <a:solidFill>
                  <a:schemeClr val="bg1"/>
                </a:solidFill>
              </a:rPr>
              <a:t>S.Lapuschkin</a:t>
            </a:r>
            <a:r>
              <a:rPr lang="en-US" sz="1200" dirty="0">
                <a:solidFill>
                  <a:schemeClr val="bg1"/>
                </a:solidFill>
              </a:rPr>
              <a:t> et al,  </a:t>
            </a:r>
          </a:p>
          <a:p>
            <a:pPr algn="l">
              <a:buNone/>
            </a:pPr>
            <a:r>
              <a:rPr lang="de-DE" sz="1200" i="1" dirty="0" err="1">
                <a:solidFill>
                  <a:schemeClr val="bg1"/>
                </a:solidFill>
              </a:rPr>
              <a:t>Unmasking</a:t>
            </a:r>
            <a:r>
              <a:rPr lang="de-DE" sz="1200" i="1" dirty="0">
                <a:solidFill>
                  <a:schemeClr val="bg1"/>
                </a:solidFill>
              </a:rPr>
              <a:t> Clever Hans </a:t>
            </a:r>
            <a:r>
              <a:rPr lang="de-DE" sz="1200" i="1" dirty="0" err="1">
                <a:solidFill>
                  <a:schemeClr val="bg1"/>
                </a:solidFill>
              </a:rPr>
              <a:t>predictors</a:t>
            </a:r>
            <a:r>
              <a:rPr lang="de-DE" sz="1200" i="1" dirty="0">
                <a:solidFill>
                  <a:schemeClr val="bg1"/>
                </a:solidFill>
              </a:rPr>
              <a:t> and </a:t>
            </a:r>
            <a:r>
              <a:rPr lang="de-DE" sz="1200" i="1" dirty="0" err="1">
                <a:solidFill>
                  <a:schemeClr val="bg1"/>
                </a:solidFill>
              </a:rPr>
              <a:t>assessing</a:t>
            </a:r>
            <a:r>
              <a:rPr lang="de-DE" sz="1200" i="1" dirty="0">
                <a:solidFill>
                  <a:schemeClr val="bg1"/>
                </a:solidFill>
              </a:rPr>
              <a:t> </a:t>
            </a:r>
            <a:r>
              <a:rPr lang="de-DE" sz="1200" i="1" dirty="0" err="1">
                <a:solidFill>
                  <a:schemeClr val="bg1"/>
                </a:solidFill>
              </a:rPr>
              <a:t>what</a:t>
            </a:r>
            <a:r>
              <a:rPr lang="de-DE" sz="1200" i="1" dirty="0">
                <a:solidFill>
                  <a:schemeClr val="bg1"/>
                </a:solidFill>
              </a:rPr>
              <a:t> </a:t>
            </a:r>
            <a:r>
              <a:rPr lang="de-DE" sz="1200" i="1" dirty="0" err="1">
                <a:solidFill>
                  <a:schemeClr val="bg1"/>
                </a:solidFill>
              </a:rPr>
              <a:t>machines</a:t>
            </a:r>
            <a:r>
              <a:rPr lang="de-DE" sz="1200" i="1" dirty="0">
                <a:solidFill>
                  <a:schemeClr val="bg1"/>
                </a:solidFill>
              </a:rPr>
              <a:t> </a:t>
            </a:r>
            <a:r>
              <a:rPr lang="de-DE" sz="1200" i="1" dirty="0" err="1">
                <a:solidFill>
                  <a:schemeClr val="bg1"/>
                </a:solidFill>
              </a:rPr>
              <a:t>really</a:t>
            </a:r>
            <a:r>
              <a:rPr lang="de-DE" sz="1200" i="1" dirty="0">
                <a:solidFill>
                  <a:schemeClr val="bg1"/>
                </a:solidFill>
              </a:rPr>
              <a:t> </a:t>
            </a:r>
            <a:r>
              <a:rPr lang="de-DE" sz="1200" i="1" dirty="0" err="1">
                <a:solidFill>
                  <a:schemeClr val="bg1"/>
                </a:solidFill>
              </a:rPr>
              <a:t>learn</a:t>
            </a:r>
            <a:r>
              <a:rPr lang="de-DE" sz="1200" i="1" dirty="0">
                <a:solidFill>
                  <a:schemeClr val="bg1"/>
                </a:solidFill>
              </a:rPr>
              <a:t> (Nature </a:t>
            </a:r>
            <a:r>
              <a:rPr lang="de-DE" sz="1200" i="1" dirty="0" err="1">
                <a:solidFill>
                  <a:schemeClr val="bg1"/>
                </a:solidFill>
              </a:rPr>
              <a:t>communications</a:t>
            </a:r>
            <a:r>
              <a:rPr lang="de-DE" sz="1200" i="1" dirty="0">
                <a:solidFill>
                  <a:schemeClr val="bg1"/>
                </a:solidFill>
              </a:rPr>
              <a:t>)</a:t>
            </a:r>
          </a:p>
          <a:p>
            <a:pPr algn="l">
              <a:buNone/>
            </a:pPr>
            <a:r>
              <a:rPr lang="en-US" sz="1200" i="1" dirty="0">
                <a:solidFill>
                  <a:schemeClr val="bg1"/>
                </a:solidFill>
              </a:rPr>
              <a:t>Layer-wise Relevance Propagation for Deep Neural Network Architectures</a:t>
            </a:r>
            <a:endParaRPr lang="de-DE" sz="1200" i="1" dirty="0">
              <a:solidFill>
                <a:schemeClr val="bg1"/>
              </a:solidFill>
            </a:endParaRP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BEE39B14-8F78-422B-9972-B0F964D66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393869" y="1661232"/>
            <a:ext cx="1967758" cy="75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D6369882-504D-49F5-A38F-27B55B00A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752" y="1043038"/>
            <a:ext cx="772057" cy="1997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BFCE2D6-91E9-41E6-B793-A17EA85991F2}"/>
              </a:ext>
            </a:extLst>
          </p:cNvPr>
          <p:cNvSpPr txBox="1"/>
          <p:nvPr/>
        </p:nvSpPr>
        <p:spPr bwMode="gray">
          <a:xfrm>
            <a:off x="762891" y="1149307"/>
            <a:ext cx="4118222" cy="365129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Neurale Netzwerke nutzen Architekturen nach dem Vorbild des Gehirns, aber niemand weiß heute genau wie das Gehirn Informationen verarbeitet!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Menschen lernen viel schneller und effizienter, offenbar wirken hier höhere </a:t>
            </a:r>
            <a:r>
              <a:rPr lang="de-DE" sz="1200" b="1" dirty="0"/>
              <a:t>Abstraktionsmechanismen</a:t>
            </a:r>
            <a:r>
              <a:rPr lang="de-DE" sz="1200" dirty="0"/>
              <a:t> und </a:t>
            </a:r>
            <a:r>
              <a:rPr lang="de-DE" sz="1200" b="1" dirty="0"/>
              <a:t>physisches Kontextverständnis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Visualisierung von Feature-</a:t>
            </a:r>
            <a:r>
              <a:rPr lang="de-DE" sz="1200" dirty="0" err="1"/>
              <a:t>Importances</a:t>
            </a:r>
            <a:r>
              <a:rPr lang="de-DE" sz="1200" dirty="0"/>
              <a:t> zeigt auf, dass die Mustererkennung oft auf sehr spezifischen Sub-Pattern oder gar </a:t>
            </a:r>
            <a:r>
              <a:rPr lang="de-DE" sz="1200" b="1" dirty="0"/>
              <a:t>irrelevanter virtueller Kontextinformation </a:t>
            </a:r>
            <a:r>
              <a:rPr lang="de-DE" sz="1200" dirty="0"/>
              <a:t>beruht</a:t>
            </a:r>
            <a:endParaRPr lang="de-DE" sz="1200" b="1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Studien zeigen, dass KI-Systeme durch beliebig kleine Manipulationen in den Eingangsdaten verwirrt werden können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Wir brauchen Methoden und theoretische Absicherungen gegen solche Angriffsszenarien und </a:t>
            </a:r>
            <a:r>
              <a:rPr lang="de-DE" sz="1200" b="1" dirty="0"/>
              <a:t>Robustheit gegen kleine Variationen</a:t>
            </a:r>
            <a:r>
              <a:rPr lang="de-DE" sz="1200" dirty="0"/>
              <a:t> in den Inputdaten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endParaRPr lang="de-DE" sz="1200" dirty="0"/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8B8F3122-3D3A-4CDB-98AE-B4EC42B574A0}"/>
              </a:ext>
            </a:extLst>
          </p:cNvPr>
          <p:cNvSpPr txBox="1">
            <a:spLocks/>
          </p:cNvSpPr>
          <p:nvPr/>
        </p:nvSpPr>
        <p:spPr bwMode="gray">
          <a:xfrm>
            <a:off x="84605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11</a:t>
            </a:fld>
            <a:endParaRPr lang="de-DE" sz="600" dirty="0"/>
          </a:p>
        </p:txBody>
      </p:sp>
      <p:sp>
        <p:nvSpPr>
          <p:cNvPr id="18" name="Datumsplatzhalter 6">
            <a:extLst>
              <a:ext uri="{FF2B5EF4-FFF2-40B4-BE49-F238E27FC236}">
                <a16:creationId xmlns:a16="http://schemas.microsoft.com/office/drawing/2014/main" id="{95E8613C-B5B9-4D37-98D0-5E627E209A86}"/>
              </a:ext>
            </a:extLst>
          </p:cNvPr>
          <p:cNvSpPr txBox="1">
            <a:spLocks/>
          </p:cNvSpPr>
          <p:nvPr/>
        </p:nvSpPr>
        <p:spPr bwMode="gray">
          <a:xfrm>
            <a:off x="301626" y="4873035"/>
            <a:ext cx="900000" cy="1384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7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22.11.2021</a:t>
            </a:r>
            <a:endParaRPr lang="de-DE" dirty="0"/>
          </a:p>
        </p:txBody>
      </p:sp>
      <p:sp>
        <p:nvSpPr>
          <p:cNvPr id="19" name="Fußzeilenplatzhalter 2">
            <a:extLst>
              <a:ext uri="{FF2B5EF4-FFF2-40B4-BE49-F238E27FC236}">
                <a16:creationId xmlns:a16="http://schemas.microsoft.com/office/drawing/2014/main" id="{B98F4F7D-47B0-4C49-B599-B1A4DF6B8B2C}"/>
              </a:ext>
            </a:extLst>
          </p:cNvPr>
          <p:cNvSpPr txBox="1">
            <a:spLocks/>
          </p:cNvSpPr>
          <p:nvPr/>
        </p:nvSpPr>
        <p:spPr bwMode="gray">
          <a:xfrm>
            <a:off x="1341438" y="4873625"/>
            <a:ext cx="4319587" cy="1381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7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KI-Fachkonferenz </a:t>
            </a:r>
            <a:r>
              <a:rPr lang="en-US"/>
              <a:t>Artificial Intelligence </a:t>
            </a:r>
            <a:r>
              <a:rPr lang="de-DE"/>
              <a:t>Act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0427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29150" y="1117685"/>
            <a:ext cx="52566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de-DE" sz="1200" b="1" dirty="0"/>
              <a:t>... und warum ist </a:t>
            </a:r>
            <a:r>
              <a:rPr lang="de-DE" sz="1200" b="1" dirty="0" err="1"/>
              <a:t>Machine</a:t>
            </a:r>
            <a:r>
              <a:rPr lang="de-DE" sz="1200" b="1" dirty="0"/>
              <a:t>/Deep Learning dabei nützlich?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8752" y="1514335"/>
            <a:ext cx="38623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200" dirty="0" err="1"/>
              <a:t>Machine</a:t>
            </a:r>
            <a:r>
              <a:rPr lang="de-DE" sz="1200" dirty="0"/>
              <a:t>/Deep Learning kann den Abstraktionsprozess beim Lernen formal nachvollziehen</a:t>
            </a:r>
          </a:p>
          <a:p>
            <a:pPr marL="557213" lvl="1" indent="-214313">
              <a:buFont typeface="Courier New" panose="02070309020205020404" pitchFamily="49" charset="0"/>
              <a:buChar char="o"/>
            </a:pPr>
            <a:r>
              <a:rPr lang="de-DE" sz="1200" dirty="0"/>
              <a:t>DNN etc. können nicht-semantische Daten zu bedeutungstragenden Mustern zusammensetzen (</a:t>
            </a:r>
            <a:r>
              <a:rPr lang="de-DE" sz="1200" b="1" dirty="0" err="1"/>
              <a:t>Representation</a:t>
            </a:r>
            <a:r>
              <a:rPr lang="de-DE" sz="1200" b="1" dirty="0"/>
              <a:t> Learning</a:t>
            </a:r>
            <a:r>
              <a:rPr lang="de-DE" sz="1200" dirty="0"/>
              <a:t>)</a:t>
            </a:r>
          </a:p>
          <a:p>
            <a:pPr marL="557213" lvl="1" indent="-214313">
              <a:buFont typeface="Courier New" panose="02070309020205020404" pitchFamily="49" charset="0"/>
              <a:buChar char="o"/>
            </a:pPr>
            <a:r>
              <a:rPr lang="de-DE" sz="1200" dirty="0"/>
              <a:t>Dies kann analysiert und visualisiert werden – aber nur für Probleme, die für Menschen intuitiv lösbar sind</a:t>
            </a:r>
          </a:p>
          <a:p>
            <a:pPr marL="557213" lvl="1" indent="-214313">
              <a:buFont typeface="Courier New" panose="02070309020205020404" pitchFamily="49" charset="0"/>
              <a:buChar char="o"/>
            </a:pPr>
            <a:endParaRPr lang="de-DE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200" dirty="0"/>
              <a:t>ML/DL Modelle sind </a:t>
            </a:r>
            <a:r>
              <a:rPr lang="de-DE" sz="1200" b="1" dirty="0"/>
              <a:t>keine Black Boxes </a:t>
            </a:r>
            <a:r>
              <a:rPr lang="de-DE" sz="1200" dirty="0"/>
              <a:t>(die Berechnungen sind vollkommen transparent)</a:t>
            </a:r>
            <a:endParaRPr lang="de-DE" sz="1200" b="1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200" dirty="0"/>
              <a:t>Aufgrund tiefer Feature-Hierarchien können sie sogar besser geeignet sein, Zusammenhänge zu erklären – </a:t>
            </a:r>
            <a:r>
              <a:rPr lang="de-DE" sz="1200" i="1" dirty="0"/>
              <a:t>wenn man sie entsprechend </a:t>
            </a:r>
            <a:r>
              <a:rPr lang="de-DE" sz="1200" i="1" dirty="0" err="1"/>
              <a:t>designed</a:t>
            </a:r>
            <a:endParaRPr lang="de-DE" sz="1200" i="1" dirty="0"/>
          </a:p>
        </p:txBody>
      </p:sp>
      <p:sp>
        <p:nvSpPr>
          <p:cNvPr id="11" name="Snip Diagonal Corner Rectangle 12">
            <a:extLst>
              <a:ext uri="{FF2B5EF4-FFF2-40B4-BE49-F238E27FC236}">
                <a16:creationId xmlns:a16="http://schemas.microsoft.com/office/drawing/2014/main" id="{9AD4D51C-D991-49E5-9894-394E4C96E9F9}"/>
              </a:ext>
            </a:extLst>
          </p:cNvPr>
          <p:cNvSpPr/>
          <p:nvPr/>
        </p:nvSpPr>
        <p:spPr>
          <a:xfrm>
            <a:off x="499586" y="1285660"/>
            <a:ext cx="234959" cy="334348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67C1A346-21D2-4B6C-8DED-79B549335CB7}"/>
              </a:ext>
            </a:extLst>
          </p:cNvPr>
          <p:cNvSpPr txBox="1">
            <a:spLocks/>
          </p:cNvSpPr>
          <p:nvPr/>
        </p:nvSpPr>
        <p:spPr>
          <a:xfrm>
            <a:off x="457200" y="499312"/>
            <a:ext cx="8629651" cy="8429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altLang="en-US" sz="2400" kern="0" dirty="0"/>
              <a:t>Wie kommt man zu Vertrauenswürdigkeit? - </a:t>
            </a:r>
          </a:p>
          <a:p>
            <a:pPr marL="214313" indent="-214313"/>
            <a:r>
              <a:rPr lang="de-DE" altLang="en-US" sz="2400" kern="0" dirty="0"/>
              <a:t>Deep Learning als Chance verstehen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60AD1F-F70D-4916-8EE2-8C483A60A152}"/>
              </a:ext>
            </a:extLst>
          </p:cNvPr>
          <p:cNvSpPr txBox="1"/>
          <p:nvPr/>
        </p:nvSpPr>
        <p:spPr>
          <a:xfrm>
            <a:off x="857251" y="1121614"/>
            <a:ext cx="36761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200" dirty="0"/>
              <a:t>Vertrauenswürdigkeit von KI muss anders bewertet werden als die von Menschen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200" dirty="0"/>
              <a:t>Fokus muss vom „was?“ zum „wie?“ gehen - und damit zur </a:t>
            </a:r>
            <a:r>
              <a:rPr lang="de-DE" sz="1200" b="1" dirty="0"/>
              <a:t>statistischen Modellvalidierung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200" dirty="0"/>
              <a:t>Dabei sollte man so jedoch so weit wie möglich die menschliche </a:t>
            </a:r>
            <a:r>
              <a:rPr lang="de-DE" sz="1200" b="1" dirty="0"/>
              <a:t>Verallgemeinerungsfähigkeit</a:t>
            </a:r>
            <a:r>
              <a:rPr lang="de-DE" sz="1200" dirty="0"/>
              <a:t> in den Mittelpunkt stellen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200" dirty="0"/>
              <a:t>D.h. die Fähigkeit des Modells, </a:t>
            </a:r>
            <a:r>
              <a:rPr lang="de-DE" sz="1200" b="1" dirty="0"/>
              <a:t>tiefergehende Muster</a:t>
            </a:r>
            <a:r>
              <a:rPr lang="de-DE" sz="1200" dirty="0"/>
              <a:t> abzubilden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200" dirty="0"/>
              <a:t>Das ermöglicht es auch, als menschlicher Nutzer neue Erkenntnisse zu gewinnen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200" dirty="0"/>
              <a:t>Zusätzlich </a:t>
            </a:r>
            <a:r>
              <a:rPr lang="de-DE" sz="1200" b="1" dirty="0"/>
              <a:t>umfassende Beurteilung </a:t>
            </a:r>
            <a:r>
              <a:rPr lang="de-DE" sz="1200" dirty="0"/>
              <a:t>weiterer Aspekte – s. Richtlinien der HLEG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E1E6059-670E-4BB1-AEF4-96D863CD75B5}"/>
              </a:ext>
            </a:extLst>
          </p:cNvPr>
          <p:cNvCxnSpPr>
            <a:cxnSpLocks/>
          </p:cNvCxnSpPr>
          <p:nvPr/>
        </p:nvCxnSpPr>
        <p:spPr>
          <a:xfrm>
            <a:off x="4572000" y="1285660"/>
            <a:ext cx="0" cy="328634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AE23F24E-3F1F-47EB-8932-2D993537839C}"/>
              </a:ext>
            </a:extLst>
          </p:cNvPr>
          <p:cNvSpPr txBox="1">
            <a:spLocks/>
          </p:cNvSpPr>
          <p:nvPr/>
        </p:nvSpPr>
        <p:spPr bwMode="gray">
          <a:xfrm>
            <a:off x="84605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12</a:t>
            </a:fld>
            <a:endParaRPr lang="de-DE" sz="600" dirty="0"/>
          </a:p>
        </p:txBody>
      </p:sp>
      <p:sp>
        <p:nvSpPr>
          <p:cNvPr id="18" name="Datumsplatzhalter 6">
            <a:extLst>
              <a:ext uri="{FF2B5EF4-FFF2-40B4-BE49-F238E27FC236}">
                <a16:creationId xmlns:a16="http://schemas.microsoft.com/office/drawing/2014/main" id="{389BD1FB-2B74-45EF-AB52-A528323518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19" name="Fußzeilenplatzhalter 2">
            <a:extLst>
              <a:ext uri="{FF2B5EF4-FFF2-40B4-BE49-F238E27FC236}">
                <a16:creationId xmlns:a16="http://schemas.microsoft.com/office/drawing/2014/main" id="{61B8519D-DA1A-4F0F-B07D-119AD2E0C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</p:spTree>
    <p:extLst>
      <p:ext uri="{BB962C8B-B14F-4D97-AF65-F5344CB8AC3E}">
        <p14:creationId xmlns:p14="http://schemas.microsoft.com/office/powerpoint/2010/main" val="2907368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E930BEC-E79E-464A-A05D-26560505DE2B}"/>
              </a:ext>
            </a:extLst>
          </p:cNvPr>
          <p:cNvSpPr/>
          <p:nvPr/>
        </p:nvSpPr>
        <p:spPr>
          <a:xfrm>
            <a:off x="3617595" y="3859295"/>
            <a:ext cx="4572000" cy="674360"/>
          </a:xfrm>
          <a:prstGeom prst="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3" name="Snip Diagonal Corner Rectangle 12"/>
          <p:cNvSpPr/>
          <p:nvPr/>
        </p:nvSpPr>
        <p:spPr>
          <a:xfrm>
            <a:off x="499586" y="105410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C6C925D-0EBA-4751-A358-F1637C1E9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63764"/>
            <a:ext cx="8434387" cy="842963"/>
          </a:xfrm>
        </p:spPr>
        <p:txBody>
          <a:bodyPr/>
          <a:lstStyle/>
          <a:p>
            <a:r>
              <a:rPr lang="de-DE" altLang="en-US" kern="0" dirty="0"/>
              <a:t>KI-Systeme unterscheiden sich in der Effizienz von menschlicher Intelligenz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B819A2-C5D9-413A-AFAE-178F34B17C85}"/>
              </a:ext>
            </a:extLst>
          </p:cNvPr>
          <p:cNvSpPr txBox="1"/>
          <p:nvPr/>
        </p:nvSpPr>
        <p:spPr bwMode="gray">
          <a:xfrm>
            <a:off x="1242786" y="3415706"/>
            <a:ext cx="3314700" cy="88717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endParaRPr lang="en-US" sz="900" dirty="0" err="1"/>
          </a:p>
        </p:txBody>
      </p:sp>
      <p:pic>
        <p:nvPicPr>
          <p:cNvPr id="15" name="Picture 2" descr="C:\Users\cb2masp\Desktop\AI_CarbonEmission.PNG">
            <a:extLst>
              <a:ext uri="{FF2B5EF4-FFF2-40B4-BE49-F238E27FC236}">
                <a16:creationId xmlns:a16="http://schemas.microsoft.com/office/drawing/2014/main" id="{B2093D5F-C4EC-45B0-BE04-9522ADA22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89438"/>
            <a:ext cx="5086350" cy="2123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1A8A953-DC18-488A-9063-7D5668A3B82E}"/>
              </a:ext>
            </a:extLst>
          </p:cNvPr>
          <p:cNvSpPr/>
          <p:nvPr/>
        </p:nvSpPr>
        <p:spPr>
          <a:xfrm>
            <a:off x="3771900" y="397718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200" dirty="0" err="1">
                <a:solidFill>
                  <a:schemeClr val="bg1"/>
                </a:solidFill>
              </a:rPr>
              <a:t>Energieeffizienz</a:t>
            </a:r>
            <a:r>
              <a:rPr lang="en-US" sz="1200" dirty="0">
                <a:solidFill>
                  <a:schemeClr val="bg1"/>
                </a:solidFill>
              </a:rPr>
              <a:t> von </a:t>
            </a:r>
            <a:r>
              <a:rPr lang="en-US" sz="1200" dirty="0" err="1">
                <a:solidFill>
                  <a:schemeClr val="bg1"/>
                </a:solidFill>
              </a:rPr>
              <a:t>Lernmethoden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daher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heute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ein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wichtiges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Forschungsgebiet</a:t>
            </a:r>
            <a:r>
              <a:rPr lang="en-US" sz="12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8B14E4-BA66-4BE7-BD60-F8EC0D371ECF}"/>
              </a:ext>
            </a:extLst>
          </p:cNvPr>
          <p:cNvSpPr/>
          <p:nvPr/>
        </p:nvSpPr>
        <p:spPr>
          <a:xfrm>
            <a:off x="1028700" y="112172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/>
              <a:t>…und auch das gehört zur Vertrauenswürdigkeit</a:t>
            </a:r>
            <a:endParaRPr lang="en-US" sz="1200" dirty="0"/>
          </a:p>
        </p:txBody>
      </p:sp>
      <p:sp>
        <p:nvSpPr>
          <p:cNvPr id="14" name="Foliennummernplatzhalter 4">
            <a:extLst>
              <a:ext uri="{FF2B5EF4-FFF2-40B4-BE49-F238E27FC236}">
                <a16:creationId xmlns:a16="http://schemas.microsoft.com/office/drawing/2014/main" id="{F314FD99-2EF5-49E8-987A-97C09A57CE84}"/>
              </a:ext>
            </a:extLst>
          </p:cNvPr>
          <p:cNvSpPr txBox="1">
            <a:spLocks/>
          </p:cNvSpPr>
          <p:nvPr/>
        </p:nvSpPr>
        <p:spPr bwMode="gray">
          <a:xfrm>
            <a:off x="84605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13</a:t>
            </a:fld>
            <a:endParaRPr lang="de-DE" sz="600" dirty="0"/>
          </a:p>
        </p:txBody>
      </p:sp>
      <p:sp>
        <p:nvSpPr>
          <p:cNvPr id="16" name="Datumsplatzhalter 6">
            <a:extLst>
              <a:ext uri="{FF2B5EF4-FFF2-40B4-BE49-F238E27FC236}">
                <a16:creationId xmlns:a16="http://schemas.microsoft.com/office/drawing/2014/main" id="{713EA384-A641-4100-A743-34788265F706}"/>
              </a:ext>
            </a:extLst>
          </p:cNvPr>
          <p:cNvSpPr txBox="1">
            <a:spLocks/>
          </p:cNvSpPr>
          <p:nvPr/>
        </p:nvSpPr>
        <p:spPr bwMode="gray">
          <a:xfrm>
            <a:off x="301626" y="4873035"/>
            <a:ext cx="900000" cy="1384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7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22.11.2021</a:t>
            </a:r>
            <a:endParaRPr lang="de-DE" dirty="0"/>
          </a:p>
        </p:txBody>
      </p:sp>
      <p:sp>
        <p:nvSpPr>
          <p:cNvPr id="21" name="Fußzeilenplatzhalter 2">
            <a:extLst>
              <a:ext uri="{FF2B5EF4-FFF2-40B4-BE49-F238E27FC236}">
                <a16:creationId xmlns:a16="http://schemas.microsoft.com/office/drawing/2014/main" id="{DEA3D800-E703-4A26-A8F0-09B1BF5E7E57}"/>
              </a:ext>
            </a:extLst>
          </p:cNvPr>
          <p:cNvSpPr txBox="1">
            <a:spLocks/>
          </p:cNvSpPr>
          <p:nvPr/>
        </p:nvSpPr>
        <p:spPr bwMode="gray">
          <a:xfrm>
            <a:off x="1341438" y="4873625"/>
            <a:ext cx="4319587" cy="1381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7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KI-Fachkonferenz </a:t>
            </a:r>
            <a:r>
              <a:rPr lang="en-US"/>
              <a:t>Artificial Intelligence </a:t>
            </a:r>
            <a:r>
              <a:rPr lang="de-DE"/>
              <a:t>Act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5346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ichtungspfeil 12"/>
          <p:cNvSpPr/>
          <p:nvPr/>
        </p:nvSpPr>
        <p:spPr>
          <a:xfrm>
            <a:off x="5626675" y="1049481"/>
            <a:ext cx="2260025" cy="3093025"/>
          </a:xfrm>
          <a:prstGeom prst="homePlate">
            <a:avLst>
              <a:gd name="adj" fmla="val 0"/>
            </a:avLst>
          </a:prstGeom>
          <a:solidFill>
            <a:schemeClr val="tx2"/>
          </a:solidFill>
          <a:ln>
            <a:solidFill>
              <a:schemeClr val="bg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ichtungspfeil 9"/>
          <p:cNvSpPr/>
          <p:nvPr/>
        </p:nvSpPr>
        <p:spPr>
          <a:xfrm>
            <a:off x="3429000" y="1049481"/>
            <a:ext cx="2408958" cy="3093025"/>
          </a:xfrm>
          <a:prstGeom prst="homePlate">
            <a:avLst>
              <a:gd name="adj" fmla="val 15552"/>
            </a:avLst>
          </a:prstGeom>
          <a:solidFill>
            <a:schemeClr val="accent2"/>
          </a:solidFill>
          <a:ln>
            <a:solidFill>
              <a:schemeClr val="bg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hteck 1"/>
          <p:cNvSpPr/>
          <p:nvPr/>
        </p:nvSpPr>
        <p:spPr>
          <a:xfrm>
            <a:off x="1097588" y="4312312"/>
            <a:ext cx="6789112" cy="44572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24463" y="4415139"/>
            <a:ext cx="639078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0038" indent="-300038">
              <a:buFont typeface="Wingdings" panose="05000000000000000000" pitchFamily="2" charset="2"/>
              <a:buChar char="Ø"/>
            </a:pPr>
            <a:r>
              <a:rPr lang="de-DE" sz="1200" dirty="0"/>
              <a:t>Dies ist nur möglich durch den teilweisen Perspektivwechsel vom „Was“ zum „Wie“</a:t>
            </a:r>
          </a:p>
        </p:txBody>
      </p:sp>
      <p:sp>
        <p:nvSpPr>
          <p:cNvPr id="3" name="Richtungspfeil 2"/>
          <p:cNvSpPr/>
          <p:nvPr/>
        </p:nvSpPr>
        <p:spPr>
          <a:xfrm>
            <a:off x="1085850" y="1028701"/>
            <a:ext cx="2549233" cy="3114986"/>
          </a:xfrm>
          <a:prstGeom prst="homePlate">
            <a:avLst>
              <a:gd name="adj" fmla="val 15552"/>
            </a:avLst>
          </a:prstGeom>
          <a:solidFill>
            <a:schemeClr val="bg1"/>
          </a:solidFill>
          <a:ln>
            <a:solidFill>
              <a:schemeClr val="bg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feld 3"/>
          <p:cNvSpPr txBox="1"/>
          <p:nvPr/>
        </p:nvSpPr>
        <p:spPr bwMode="auto">
          <a:xfrm>
            <a:off x="1386755" y="1200645"/>
            <a:ext cx="1546517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buAutoNum type="arabicPeriod"/>
              <a:tabLst>
                <a:tab pos="45244" algn="l"/>
              </a:tabLst>
            </a:pPr>
            <a:r>
              <a:rPr lang="de-DE" sz="1200" kern="0" dirty="0"/>
              <a:t>Nicht-technische Interpretation der Bedrohung</a:t>
            </a:r>
            <a:endParaRPr lang="en-US" sz="1200" kern="0" dirty="0"/>
          </a:p>
        </p:txBody>
      </p:sp>
      <p:sp>
        <p:nvSpPr>
          <p:cNvPr id="12" name="Textfeld 11"/>
          <p:cNvSpPr txBox="1"/>
          <p:nvPr/>
        </p:nvSpPr>
        <p:spPr bwMode="auto">
          <a:xfrm>
            <a:off x="3754582" y="1160116"/>
            <a:ext cx="1503218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kern="0" dirty="0">
                <a:solidFill>
                  <a:schemeClr val="bg1"/>
                </a:solidFill>
              </a:rPr>
              <a:t>2. Technische Definition einer Messgröße für die Bedrohung</a:t>
            </a:r>
            <a:endParaRPr lang="en-US" sz="1200" kern="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 bwMode="auto">
          <a:xfrm>
            <a:off x="6057901" y="1159098"/>
            <a:ext cx="1539992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kern="0" dirty="0">
                <a:solidFill>
                  <a:schemeClr val="bg1"/>
                </a:solidFill>
              </a:rPr>
              <a:t>3. Richtlinie für die Implementierung Vertrauenswürdige Systeme</a:t>
            </a:r>
            <a:endParaRPr lang="en-US" sz="1200" kern="0" dirty="0">
              <a:solidFill>
                <a:schemeClr val="bg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 bwMode="auto">
          <a:xfrm>
            <a:off x="1428750" y="2240973"/>
            <a:ext cx="1281547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b="1" kern="0" dirty="0"/>
              <a:t>Beispiel:</a:t>
            </a:r>
            <a:r>
              <a:rPr lang="de-DE" sz="1200" kern="0" dirty="0"/>
              <a:t> Verzerrungen in Trainingsdaten</a:t>
            </a:r>
            <a:endParaRPr lang="en-US" sz="1200" kern="0" dirty="0"/>
          </a:p>
        </p:txBody>
      </p:sp>
      <p:sp>
        <p:nvSpPr>
          <p:cNvPr id="16" name="Textfeld 15"/>
          <p:cNvSpPr txBox="1"/>
          <p:nvPr/>
        </p:nvSpPr>
        <p:spPr bwMode="auto">
          <a:xfrm>
            <a:off x="3829050" y="2228851"/>
            <a:ext cx="1535767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kern="0" dirty="0">
                <a:solidFill>
                  <a:schemeClr val="tx2"/>
                </a:solidFill>
              </a:rPr>
              <a:t>Beispiel:</a:t>
            </a:r>
          </a:p>
          <a:p>
            <a:r>
              <a:rPr lang="de-DE" sz="1200" kern="0" dirty="0">
                <a:solidFill>
                  <a:schemeClr val="bg1"/>
                </a:solidFill>
              </a:rPr>
              <a:t>Statistisches Maß für gleiche bedingte Verteilungen</a:t>
            </a:r>
            <a:endParaRPr lang="en-US" sz="1200" kern="0" dirty="0">
              <a:solidFill>
                <a:schemeClr val="bg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 bwMode="auto">
          <a:xfrm>
            <a:off x="6057901" y="2171701"/>
            <a:ext cx="1539992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b="1" kern="0" dirty="0">
                <a:solidFill>
                  <a:schemeClr val="bg1"/>
                </a:solidFill>
              </a:rPr>
              <a:t>Beispiel:</a:t>
            </a:r>
          </a:p>
          <a:p>
            <a:r>
              <a:rPr lang="de-DE" sz="1200" kern="0" dirty="0">
                <a:solidFill>
                  <a:schemeClr val="bg1"/>
                </a:solidFill>
              </a:rPr>
              <a:t>Monitoring eines Fairness-Bias-Maßes auf den Modellergebnissen für </a:t>
            </a:r>
            <a:r>
              <a:rPr lang="de-DE" sz="1200" kern="0" dirty="0" err="1">
                <a:solidFill>
                  <a:schemeClr val="bg1"/>
                </a:solidFill>
              </a:rPr>
              <a:t>verschiedende</a:t>
            </a:r>
            <a:r>
              <a:rPr lang="de-DE" sz="1200" kern="0" dirty="0">
                <a:solidFill>
                  <a:schemeClr val="bg1"/>
                </a:solidFill>
              </a:rPr>
              <a:t> Gruppe</a:t>
            </a:r>
            <a:endParaRPr lang="en-US" sz="1200" kern="0" dirty="0">
              <a:solidFill>
                <a:schemeClr val="bg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108" y="3119194"/>
            <a:ext cx="1219200" cy="76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Snip Diagonal Corner Rectangle 12">
            <a:extLst>
              <a:ext uri="{FF2B5EF4-FFF2-40B4-BE49-F238E27FC236}">
                <a16:creationId xmlns:a16="http://schemas.microsoft.com/office/drawing/2014/main" id="{184A6A55-A19D-408A-9931-68DD2CB26B7B}"/>
              </a:ext>
            </a:extLst>
          </p:cNvPr>
          <p:cNvSpPr/>
          <p:nvPr/>
        </p:nvSpPr>
        <p:spPr>
          <a:xfrm>
            <a:off x="499586" y="97155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617A5A5A-F4BA-4A38-A964-6FC5BE54236E}"/>
              </a:ext>
            </a:extLst>
          </p:cNvPr>
          <p:cNvSpPr txBox="1">
            <a:spLocks/>
          </p:cNvSpPr>
          <p:nvPr/>
        </p:nvSpPr>
        <p:spPr>
          <a:xfrm>
            <a:off x="443450" y="265550"/>
            <a:ext cx="8629651" cy="8429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4313" indent="-214313"/>
            <a:endParaRPr lang="de-DE" altLang="en-US" sz="2000" kern="0" dirty="0"/>
          </a:p>
          <a:p>
            <a:pPr marL="214313" indent="-214313"/>
            <a:r>
              <a:rPr lang="de-DE" altLang="en-US" sz="2000" kern="0" dirty="0"/>
              <a:t>Umsetzung einer Policy: Implementierbare Definitionen </a:t>
            </a:r>
          </a:p>
        </p:txBody>
      </p:sp>
      <p:sp>
        <p:nvSpPr>
          <p:cNvPr id="25" name="Foliennummernplatzhalter 4">
            <a:extLst>
              <a:ext uri="{FF2B5EF4-FFF2-40B4-BE49-F238E27FC236}">
                <a16:creationId xmlns:a16="http://schemas.microsoft.com/office/drawing/2014/main" id="{E455E047-02F2-4E46-97C1-D6CB9B14B3BC}"/>
              </a:ext>
            </a:extLst>
          </p:cNvPr>
          <p:cNvSpPr txBox="1">
            <a:spLocks/>
          </p:cNvSpPr>
          <p:nvPr/>
        </p:nvSpPr>
        <p:spPr bwMode="gray">
          <a:xfrm>
            <a:off x="84605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14</a:t>
            </a:fld>
            <a:endParaRPr lang="de-DE" sz="600" dirty="0"/>
          </a:p>
        </p:txBody>
      </p:sp>
      <p:sp>
        <p:nvSpPr>
          <p:cNvPr id="26" name="Datumsplatzhalter 6">
            <a:extLst>
              <a:ext uri="{FF2B5EF4-FFF2-40B4-BE49-F238E27FC236}">
                <a16:creationId xmlns:a16="http://schemas.microsoft.com/office/drawing/2014/main" id="{F8C9B971-8C7A-42E9-92D9-E93B076148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27" name="Fußzeilenplatzhalter 2">
            <a:extLst>
              <a:ext uri="{FF2B5EF4-FFF2-40B4-BE49-F238E27FC236}">
                <a16:creationId xmlns:a16="http://schemas.microsoft.com/office/drawing/2014/main" id="{8119B2DF-EB08-4836-A2B2-B387361D9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</p:spTree>
    <p:extLst>
      <p:ext uri="{BB962C8B-B14F-4D97-AF65-F5344CB8AC3E}">
        <p14:creationId xmlns:p14="http://schemas.microsoft.com/office/powerpoint/2010/main" val="3355947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Diskussionspunkt 2 – Sollte man und kann man eine enge oder weite Normierung der Vertrauenswürdigkeit anstreben?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66160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15</a:t>
            </a:fld>
            <a:endParaRPr lang="de-DE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ED6BD1-D5C7-4D40-84A1-5370225345C2}"/>
              </a:ext>
            </a:extLst>
          </p:cNvPr>
          <p:cNvSpPr txBox="1"/>
          <p:nvPr/>
        </p:nvSpPr>
        <p:spPr>
          <a:xfrm>
            <a:off x="1256869" y="1870930"/>
            <a:ext cx="6119906" cy="16414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Eng und technisch präzise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Umfassend und prozessbasiert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Ich habe noch keine Meinung dazu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599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6">
            <a:extLst>
              <a:ext uri="{FF2B5EF4-FFF2-40B4-BE49-F238E27FC236}">
                <a16:creationId xmlns:a16="http://schemas.microsoft.com/office/drawing/2014/main" id="{9B5F6423-A149-4D9A-974B-77F33426E2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5" t="29022" r="25384" b="18663"/>
          <a:stretch/>
        </p:blipFill>
        <p:spPr bwMode="gray">
          <a:xfrm>
            <a:off x="0" y="-42333"/>
            <a:ext cx="9152467" cy="5185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1624" y="4065535"/>
            <a:ext cx="8048115" cy="637849"/>
          </a:xfrm>
          <a:noFill/>
        </p:spPr>
        <p:txBody>
          <a:bodyPr wrap="square" anchor="b" anchorCtr="0">
            <a:spAutoFit/>
          </a:bodyPr>
          <a:lstStyle/>
          <a:p>
            <a:r>
              <a:rPr lang="de-DE" kern="0" dirty="0">
                <a:solidFill>
                  <a:schemeClr val="bg1"/>
                </a:solidFill>
              </a:rPr>
              <a:t>III. Wie </a:t>
            </a:r>
            <a:r>
              <a:rPr lang="de-DE" kern="0" dirty="0" err="1">
                <a:solidFill>
                  <a:schemeClr val="bg1"/>
                </a:solidFill>
              </a:rPr>
              <a:t>normierbar</a:t>
            </a:r>
            <a:r>
              <a:rPr lang="de-DE" kern="0" dirty="0">
                <a:solidFill>
                  <a:schemeClr val="bg1"/>
                </a:solidFill>
              </a:rPr>
              <a:t> ist </a:t>
            </a:r>
            <a:r>
              <a:rPr lang="de-DE" kern="0" dirty="0" err="1">
                <a:solidFill>
                  <a:schemeClr val="bg1"/>
                </a:solidFill>
              </a:rPr>
              <a:t>Credit</a:t>
            </a:r>
            <a:r>
              <a:rPr lang="de-DE" kern="0" dirty="0">
                <a:solidFill>
                  <a:schemeClr val="bg1"/>
                </a:solidFill>
              </a:rPr>
              <a:t> Scoring?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 bwMode="gray">
          <a:xfrm rot="5400000">
            <a:off x="6482250" y="2481750"/>
            <a:ext cx="5143500" cy="180000"/>
          </a:xfrm>
          <a:prstGeom prst="rect">
            <a:avLst/>
          </a:prstGeom>
        </p:spPr>
        <p:txBody>
          <a:bodyPr vert="horz" wrap="none" lIns="144000" tIns="0" rIns="144000" bIns="0" rtlCol="0" anchor="ctr">
            <a:noAutofit/>
          </a:bodyPr>
          <a:lstStyle>
            <a:lvl1pPr indent="0" algn="r">
              <a:spcBef>
                <a:spcPts val="600"/>
              </a:spcBef>
              <a:buClr>
                <a:schemeClr val="accent1"/>
              </a:buClr>
              <a:buFontTx/>
              <a:buNone/>
              <a:defRPr sz="800">
                <a:solidFill>
                  <a:schemeClr val="accent1"/>
                </a:solidFill>
              </a:defRPr>
            </a:lvl1pPr>
            <a:lvl2pPr marL="36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2pPr>
            <a:lvl3pPr marL="54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3pPr>
            <a:lvl4pPr marL="72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4pPr>
            <a:lvl5pPr marL="90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de-DE" dirty="0"/>
              <a:t>Quelle: ...</a:t>
            </a:r>
          </a:p>
        </p:txBody>
      </p:sp>
    </p:spTree>
    <p:extLst>
      <p:ext uri="{BB962C8B-B14F-4D97-AF65-F5344CB8AC3E}">
        <p14:creationId xmlns:p14="http://schemas.microsoft.com/office/powerpoint/2010/main" val="3467076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215AFE77-DBC5-49BE-BEB1-3C385F8201AC}"/>
              </a:ext>
            </a:extLst>
          </p:cNvPr>
          <p:cNvSpPr/>
          <p:nvPr/>
        </p:nvSpPr>
        <p:spPr>
          <a:xfrm>
            <a:off x="2286001" y="1248603"/>
            <a:ext cx="5314950" cy="738103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1B615E2F-876A-4400-927D-4AC67DD848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52413" y="570641"/>
            <a:ext cx="8964103" cy="842963"/>
          </a:xfrm>
        </p:spPr>
        <p:txBody>
          <a:bodyPr>
            <a:normAutofit fontScale="90000"/>
          </a:bodyPr>
          <a:lstStyle/>
          <a:p>
            <a:r>
              <a:rPr lang="en-US" sz="2100" dirty="0" err="1">
                <a:ea typeface="Times New Roman" panose="02020603050405020304" pitchFamily="18" charset="0"/>
              </a:rPr>
              <a:t>Kommende</a:t>
            </a:r>
            <a:r>
              <a:rPr lang="en-US" sz="2100" dirty="0">
                <a:ea typeface="Times New Roman" panose="02020603050405020304" pitchFamily="18" charset="0"/>
              </a:rPr>
              <a:t> </a:t>
            </a:r>
            <a:r>
              <a:rPr lang="en-US" sz="2200" dirty="0" err="1">
                <a:ea typeface="Times New Roman" panose="02020603050405020304" pitchFamily="18" charset="0"/>
              </a:rPr>
              <a:t>Regulierung</a:t>
            </a:r>
            <a:r>
              <a:rPr lang="en-US" sz="2100" dirty="0">
                <a:ea typeface="Times New Roman" panose="02020603050405020304" pitchFamily="18" charset="0"/>
              </a:rPr>
              <a:t> </a:t>
            </a:r>
            <a:r>
              <a:rPr lang="en-US" sz="2100" dirty="0" err="1">
                <a:ea typeface="Times New Roman" panose="02020603050405020304" pitchFamily="18" charset="0"/>
              </a:rPr>
              <a:t>antizipieren</a:t>
            </a:r>
            <a:br>
              <a:rPr lang="en-US" sz="2100" dirty="0">
                <a:ea typeface="Times New Roman" panose="02020603050405020304" pitchFamily="18" charset="0"/>
              </a:rPr>
            </a:br>
            <a:br>
              <a:rPr lang="de-DE" sz="2100" dirty="0">
                <a:ea typeface="DengXian" panose="02010600030101010101" pitchFamily="2" charset="-122"/>
              </a:rPr>
            </a:br>
            <a:br>
              <a:rPr lang="de-DE" sz="2100" dirty="0"/>
            </a:br>
            <a:endParaRPr lang="de-DE" sz="2100" dirty="0"/>
          </a:p>
        </p:txBody>
      </p:sp>
      <p:sp>
        <p:nvSpPr>
          <p:cNvPr id="172" name="Textplatzhalter 7">
            <a:extLst>
              <a:ext uri="{FF2B5EF4-FFF2-40B4-BE49-F238E27FC236}">
                <a16:creationId xmlns:a16="http://schemas.microsoft.com/office/drawing/2014/main" id="{F183B387-1F38-4588-A057-00E106F580D2}"/>
              </a:ext>
            </a:extLst>
          </p:cNvPr>
          <p:cNvSpPr txBox="1">
            <a:spLocks/>
          </p:cNvSpPr>
          <p:nvPr/>
        </p:nvSpPr>
        <p:spPr bwMode="gray">
          <a:xfrm>
            <a:off x="252413" y="585908"/>
            <a:ext cx="3433130" cy="6491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●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60000" indent="-179388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●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0000" indent="-180975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●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79388" indent="-179388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360363" indent="-180975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/>
            <a:endParaRPr lang="de-DE" sz="900" b="1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13B57BDE-6540-485E-B489-C1A534029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4400" y="952872"/>
            <a:ext cx="547824" cy="76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20720B72-B77D-429C-BB46-4C1858C78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436" y="1131369"/>
            <a:ext cx="543638" cy="76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DD91B3-4E76-40CE-8B11-289A4E78CB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9507" y="1320390"/>
            <a:ext cx="541645" cy="7653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9151EA-846C-4776-9319-38A99C8A2AEE}"/>
              </a:ext>
            </a:extLst>
          </p:cNvPr>
          <p:cNvSpPr txBox="1"/>
          <p:nvPr/>
        </p:nvSpPr>
        <p:spPr bwMode="gray">
          <a:xfrm>
            <a:off x="2000250" y="1314450"/>
            <a:ext cx="5694108" cy="63880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lvl="1"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en-GB" sz="900" b="1" dirty="0"/>
              <a:t>2019</a:t>
            </a:r>
            <a:r>
              <a:rPr lang="en-GB" sz="900" dirty="0"/>
              <a:t> Ethical Guidelines for Trustworthy AI of the High-Level Expert group of the European Commission</a:t>
            </a:r>
          </a:p>
          <a:p>
            <a:pPr lvl="1"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en-GB" sz="900" b="1" dirty="0"/>
              <a:t>2020 </a:t>
            </a:r>
            <a:r>
              <a:rPr lang="en-GB" sz="900" dirty="0"/>
              <a:t>Whitepaper in AI of the European Commission</a:t>
            </a:r>
          </a:p>
          <a:p>
            <a:pPr lvl="1"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en-GB" sz="900" b="1" dirty="0"/>
              <a:t>2021</a:t>
            </a:r>
            <a:r>
              <a:rPr lang="en-GB" sz="900" dirty="0"/>
              <a:t> Proposal for a Regulation of the European Parliament and of the Council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7BA4AF-ACF7-4EBF-B965-AA13C279811A}"/>
              </a:ext>
            </a:extLst>
          </p:cNvPr>
          <p:cNvSpPr txBox="1"/>
          <p:nvPr/>
        </p:nvSpPr>
        <p:spPr bwMode="gray">
          <a:xfrm>
            <a:off x="2311648" y="1005576"/>
            <a:ext cx="3285015" cy="46266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en-GB" sz="900" b="1" dirty="0" err="1"/>
              <a:t>Seit</a:t>
            </a:r>
            <a:r>
              <a:rPr lang="en-GB" sz="900" b="1" dirty="0"/>
              <a:t> 2019 </a:t>
            </a:r>
            <a:r>
              <a:rPr lang="en-GB" sz="900" b="1" dirty="0" err="1"/>
              <a:t>veröffentlichte</a:t>
            </a:r>
            <a:r>
              <a:rPr lang="en-GB" sz="900" b="1" dirty="0"/>
              <a:t> </a:t>
            </a:r>
            <a:r>
              <a:rPr lang="en-GB" sz="900" b="1" dirty="0" err="1"/>
              <a:t>Vorschläge</a:t>
            </a:r>
            <a:r>
              <a:rPr lang="en-GB" sz="900" b="1" dirty="0"/>
              <a:t> </a:t>
            </a:r>
            <a:r>
              <a:rPr lang="en-GB" sz="900" b="1" dirty="0" err="1"/>
              <a:t>zur</a:t>
            </a:r>
            <a:r>
              <a:rPr lang="en-GB" sz="900" b="1" dirty="0"/>
              <a:t> KI-</a:t>
            </a:r>
            <a:r>
              <a:rPr lang="en-GB" sz="900" b="1" dirty="0" err="1"/>
              <a:t>Regulierung</a:t>
            </a:r>
            <a:endParaRPr lang="en-GB" sz="900" dirty="0"/>
          </a:p>
        </p:txBody>
      </p:sp>
      <p:sp>
        <p:nvSpPr>
          <p:cNvPr id="29" name="Foliennummernplatzhalter 4">
            <a:extLst>
              <a:ext uri="{FF2B5EF4-FFF2-40B4-BE49-F238E27FC236}">
                <a16:creationId xmlns:a16="http://schemas.microsoft.com/office/drawing/2014/main" id="{DA996C94-9F0D-4803-835B-0BE17A2002E8}"/>
              </a:ext>
            </a:extLst>
          </p:cNvPr>
          <p:cNvSpPr txBox="1">
            <a:spLocks/>
          </p:cNvSpPr>
          <p:nvPr/>
        </p:nvSpPr>
        <p:spPr bwMode="gray">
          <a:xfrm>
            <a:off x="8352569" y="4839891"/>
            <a:ext cx="431006" cy="303609"/>
          </a:xfrm>
          <a:prstGeom prst="rect">
            <a:avLst/>
          </a:prstGeom>
        </p:spPr>
        <p:txBody>
          <a:bodyPr vert="horz" wrap="none" lIns="0" tIns="108000" rIns="0" bIns="0" rtlCol="0" anchor="t"/>
          <a:lstStyle>
            <a:defPPr>
              <a:defRPr lang="de-DE"/>
            </a:defPPr>
            <a:lvl1pPr marL="0" algn="r" defTabSz="914400" rtl="0" eaLnBrk="1" latinLnBrk="0" hangingPunct="1"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dirty="0"/>
              <a:t>26</a:t>
            </a:r>
          </a:p>
        </p:txBody>
      </p:sp>
      <p:sp>
        <p:nvSpPr>
          <p:cNvPr id="28" name="Snip Diagonal Corner Rectangle 12">
            <a:extLst>
              <a:ext uri="{FF2B5EF4-FFF2-40B4-BE49-F238E27FC236}">
                <a16:creationId xmlns:a16="http://schemas.microsoft.com/office/drawing/2014/main" id="{0B4A5E6E-09E8-4927-9ABD-CED13188452D}"/>
              </a:ext>
            </a:extLst>
          </p:cNvPr>
          <p:cNvSpPr/>
          <p:nvPr/>
        </p:nvSpPr>
        <p:spPr>
          <a:xfrm>
            <a:off x="499586" y="97155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CCB16A7-4564-4095-9475-7E66125EFB28}"/>
              </a:ext>
            </a:extLst>
          </p:cNvPr>
          <p:cNvSpPr/>
          <p:nvPr/>
        </p:nvSpPr>
        <p:spPr bwMode="gray">
          <a:xfrm>
            <a:off x="914401" y="2664941"/>
            <a:ext cx="1972049" cy="191409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C7ABB6F-E340-4DF6-9B06-52D26DC67B7B}"/>
              </a:ext>
            </a:extLst>
          </p:cNvPr>
          <p:cNvSpPr/>
          <p:nvPr/>
        </p:nvSpPr>
        <p:spPr bwMode="gray">
          <a:xfrm>
            <a:off x="1114800" y="2964731"/>
            <a:ext cx="1563593" cy="159257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77CA79C-F7F6-4797-8670-9CA8C5D24ABE}"/>
              </a:ext>
            </a:extLst>
          </p:cNvPr>
          <p:cNvSpPr/>
          <p:nvPr/>
        </p:nvSpPr>
        <p:spPr bwMode="gray">
          <a:xfrm>
            <a:off x="1363943" y="3339817"/>
            <a:ext cx="1052332" cy="105760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ED844CE-0B2F-4C4F-AF4B-295F3D9D866F}"/>
              </a:ext>
            </a:extLst>
          </p:cNvPr>
          <p:cNvSpPr/>
          <p:nvPr/>
        </p:nvSpPr>
        <p:spPr bwMode="gray">
          <a:xfrm>
            <a:off x="1576576" y="3714419"/>
            <a:ext cx="650942" cy="6016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DA38E52-4303-4354-93DF-1A698FE7BF40}"/>
              </a:ext>
            </a:extLst>
          </p:cNvPr>
          <p:cNvSpPr txBox="1"/>
          <p:nvPr/>
        </p:nvSpPr>
        <p:spPr bwMode="gray">
          <a:xfrm>
            <a:off x="1636807" y="3065910"/>
            <a:ext cx="877374" cy="21982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dirty="0">
                <a:solidFill>
                  <a:schemeClr val="bg1"/>
                </a:solidFill>
              </a:rPr>
              <a:t>Limited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8C0F4A5-7EF4-4A21-8C78-CD8727F9D53F}"/>
              </a:ext>
            </a:extLst>
          </p:cNvPr>
          <p:cNvSpPr txBox="1"/>
          <p:nvPr/>
        </p:nvSpPr>
        <p:spPr bwMode="gray">
          <a:xfrm>
            <a:off x="1714500" y="3497485"/>
            <a:ext cx="758918" cy="21693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dirty="0">
                <a:solidFill>
                  <a:schemeClr val="bg1"/>
                </a:solidFill>
              </a:rPr>
              <a:t>High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21016CA-F879-4B3A-9B0B-A4AEC94011EF}"/>
              </a:ext>
            </a:extLst>
          </p:cNvPr>
          <p:cNvSpPr txBox="1"/>
          <p:nvPr/>
        </p:nvSpPr>
        <p:spPr bwMode="gray">
          <a:xfrm>
            <a:off x="1522588" y="3849524"/>
            <a:ext cx="758918" cy="21693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dirty="0" err="1">
                <a:solidFill>
                  <a:schemeClr val="bg1"/>
                </a:solidFill>
              </a:rPr>
              <a:t>Unaccep-table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479840-1016-4233-9511-1763F0F08E78}"/>
              </a:ext>
            </a:extLst>
          </p:cNvPr>
          <p:cNvSpPr txBox="1"/>
          <p:nvPr/>
        </p:nvSpPr>
        <p:spPr bwMode="gray">
          <a:xfrm>
            <a:off x="1636807" y="2722873"/>
            <a:ext cx="1097603" cy="17571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dirty="0">
                <a:solidFill>
                  <a:schemeClr val="bg1"/>
                </a:solidFill>
              </a:rPr>
              <a:t>Minimal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62B3961-A68C-40B8-8F49-EE96CE709545}"/>
              </a:ext>
            </a:extLst>
          </p:cNvPr>
          <p:cNvSpPr/>
          <p:nvPr/>
        </p:nvSpPr>
        <p:spPr>
          <a:xfrm>
            <a:off x="3029094" y="2818612"/>
            <a:ext cx="37352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0038" indent="-300038">
              <a:buFont typeface="Arial" panose="020B0604020202020204" pitchFamily="34" charset="0"/>
              <a:buChar char="•"/>
            </a:pPr>
            <a:r>
              <a:rPr lang="de-DE" sz="1200" dirty="0"/>
              <a:t>Keine zusätzlichen Verpflichtungen</a:t>
            </a:r>
          </a:p>
          <a:p>
            <a:pPr marL="300038" indent="-300038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300038" indent="-300038">
              <a:buFont typeface="Arial" panose="020B0604020202020204" pitchFamily="34" charset="0"/>
              <a:buChar char="•"/>
            </a:pPr>
            <a:r>
              <a:rPr lang="de-DE" sz="1200" dirty="0"/>
              <a:t>Transparenzvorschriften gemäß Artikel 52</a:t>
            </a:r>
          </a:p>
          <a:p>
            <a:pPr marL="300038" indent="-300038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300038" indent="-300038">
              <a:buFont typeface="Arial" panose="020B0604020202020204" pitchFamily="34" charset="0"/>
              <a:buChar char="•"/>
            </a:pPr>
            <a:r>
              <a:rPr lang="de-DE" sz="1200" dirty="0"/>
              <a:t>Anwendungen müssen </a:t>
            </a:r>
            <a:r>
              <a:rPr lang="de-DE" sz="1200" dirty="0" err="1"/>
              <a:t>Anfordungen</a:t>
            </a:r>
            <a:r>
              <a:rPr lang="de-DE" sz="1200" dirty="0"/>
              <a:t> nach Artikel 6/7 erfüllen, „</a:t>
            </a:r>
            <a:r>
              <a:rPr lang="de-DE" sz="1200" dirty="0" err="1"/>
              <a:t>Conformity</a:t>
            </a:r>
            <a:r>
              <a:rPr lang="de-DE" sz="1200" dirty="0"/>
              <a:t>“ muss  mittels „</a:t>
            </a:r>
            <a:r>
              <a:rPr lang="de-DE" sz="1200" dirty="0" err="1"/>
              <a:t>Conformity</a:t>
            </a:r>
            <a:r>
              <a:rPr lang="de-DE" sz="1200" dirty="0"/>
              <a:t> Assessment“ nachgewiesen werden </a:t>
            </a:r>
          </a:p>
          <a:p>
            <a:pPr marL="300038" indent="-300038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300038" indent="-300038">
              <a:buFont typeface="Arial" panose="020B0604020202020204" pitchFamily="34" charset="0"/>
              <a:buChar char="•"/>
            </a:pPr>
            <a:r>
              <a:rPr lang="de-DE" sz="1200" dirty="0"/>
              <a:t>Definition in Artikel 5, Einsatz nicht erlaubt</a:t>
            </a:r>
          </a:p>
          <a:p>
            <a:pPr marL="300038" indent="-300038">
              <a:buFont typeface="Arial" panose="020B0604020202020204" pitchFamily="34" charset="0"/>
              <a:buChar char="•"/>
            </a:pPr>
            <a:endParaRPr lang="de-DE" sz="1200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17D416A-F009-4FE9-8792-22C2049745C7}"/>
              </a:ext>
            </a:extLst>
          </p:cNvPr>
          <p:cNvCxnSpPr>
            <a:cxnSpLocks/>
          </p:cNvCxnSpPr>
          <p:nvPr/>
        </p:nvCxnSpPr>
        <p:spPr>
          <a:xfrm flipV="1">
            <a:off x="2572919" y="2964731"/>
            <a:ext cx="493386" cy="120068"/>
          </a:xfrm>
          <a:prstGeom prst="line">
            <a:avLst/>
          </a:prstGeom>
          <a:ln w="952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89F7107-1586-4F18-A76F-5D8453266CCB}"/>
              </a:ext>
            </a:extLst>
          </p:cNvPr>
          <p:cNvCxnSpPr>
            <a:cxnSpLocks/>
          </p:cNvCxnSpPr>
          <p:nvPr/>
        </p:nvCxnSpPr>
        <p:spPr>
          <a:xfrm flipV="1">
            <a:off x="2416275" y="3323337"/>
            <a:ext cx="634136" cy="55550"/>
          </a:xfrm>
          <a:prstGeom prst="line">
            <a:avLst/>
          </a:prstGeom>
          <a:ln w="952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BDC6E97-9CB6-4179-B95B-41151A6D46E0}"/>
              </a:ext>
            </a:extLst>
          </p:cNvPr>
          <p:cNvCxnSpPr>
            <a:cxnSpLocks/>
          </p:cNvCxnSpPr>
          <p:nvPr/>
        </p:nvCxnSpPr>
        <p:spPr>
          <a:xfrm flipV="1">
            <a:off x="2227518" y="3688025"/>
            <a:ext cx="838787" cy="65174"/>
          </a:xfrm>
          <a:prstGeom prst="line">
            <a:avLst/>
          </a:prstGeom>
          <a:ln w="952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3D46BBC-347C-49D4-BDDE-CFF41E96242B}"/>
              </a:ext>
            </a:extLst>
          </p:cNvPr>
          <p:cNvCxnSpPr>
            <a:cxnSpLocks/>
          </p:cNvCxnSpPr>
          <p:nvPr/>
        </p:nvCxnSpPr>
        <p:spPr>
          <a:xfrm>
            <a:off x="2144898" y="4081246"/>
            <a:ext cx="905513" cy="275179"/>
          </a:xfrm>
          <a:prstGeom prst="line">
            <a:avLst/>
          </a:prstGeom>
          <a:ln w="952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14DCF4D-BD55-4EF7-B3E3-20BCFDC21DC6}"/>
              </a:ext>
            </a:extLst>
          </p:cNvPr>
          <p:cNvSpPr txBox="1"/>
          <p:nvPr/>
        </p:nvSpPr>
        <p:spPr bwMode="gray">
          <a:xfrm>
            <a:off x="1090845" y="2273039"/>
            <a:ext cx="2006228" cy="2943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b="1" dirty="0"/>
              <a:t>Risikobasierter Ansatz</a:t>
            </a:r>
            <a:endParaRPr lang="en-US" sz="1200" b="1" dirty="0" err="1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DDDA366-6BAB-4934-BA94-D0600C7F51A9}"/>
              </a:ext>
            </a:extLst>
          </p:cNvPr>
          <p:cNvSpPr txBox="1"/>
          <p:nvPr/>
        </p:nvSpPr>
        <p:spPr bwMode="gray">
          <a:xfrm>
            <a:off x="7106701" y="2800351"/>
            <a:ext cx="460904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0038" indent="-300038">
              <a:buFont typeface="Arial" panose="020B0604020202020204" pitchFamily="34" charset="0"/>
              <a:buChar char="•"/>
            </a:pPr>
            <a:r>
              <a:rPr lang="en-US" sz="1200" dirty="0"/>
              <a:t>Healthcare</a:t>
            </a:r>
          </a:p>
          <a:p>
            <a:pPr marL="300038" indent="-300038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300038" indent="-300038">
              <a:buFont typeface="Arial" panose="020B0604020202020204" pitchFamily="34" charset="0"/>
              <a:buChar char="•"/>
            </a:pPr>
            <a:r>
              <a:rPr lang="en-US" sz="1200" dirty="0"/>
              <a:t>Transport</a:t>
            </a:r>
          </a:p>
          <a:p>
            <a:pPr marL="300038" indent="-300038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300038" indent="-300038">
              <a:buFont typeface="Arial" panose="020B0604020202020204" pitchFamily="34" charset="0"/>
              <a:buChar char="•"/>
            </a:pPr>
            <a:r>
              <a:rPr lang="en-US" sz="1200" dirty="0"/>
              <a:t>Energy</a:t>
            </a:r>
          </a:p>
          <a:p>
            <a:pPr marL="300038" indent="-300038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300038" indent="-300038">
              <a:buFont typeface="Arial" panose="020B0604020202020204" pitchFamily="34" charset="0"/>
              <a:buChar char="•"/>
            </a:pPr>
            <a:r>
              <a:rPr lang="en-US" sz="1200" dirty="0"/>
              <a:t>Public sector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084311D-620D-4EA5-B738-4E2BF295C1EE}"/>
              </a:ext>
            </a:extLst>
          </p:cNvPr>
          <p:cNvSpPr txBox="1"/>
          <p:nvPr/>
        </p:nvSpPr>
        <p:spPr bwMode="gray">
          <a:xfrm>
            <a:off x="7086601" y="2220204"/>
            <a:ext cx="2006228" cy="29439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b="1" dirty="0"/>
              <a:t>(Hochrisiko-) </a:t>
            </a:r>
            <a:r>
              <a:rPr lang="de-DE" sz="1200" b="1" dirty="0" err="1"/>
              <a:t>Sektorbasierter</a:t>
            </a:r>
            <a:r>
              <a:rPr lang="de-DE" sz="1200" b="1" dirty="0"/>
              <a:t> Ansatz</a:t>
            </a:r>
            <a:endParaRPr lang="en-US" sz="1200" b="1" dirty="0" err="1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3B7A11A-AAD7-4D62-A940-954E835B858B}"/>
              </a:ext>
            </a:extLst>
          </p:cNvPr>
          <p:cNvCxnSpPr/>
          <p:nvPr/>
        </p:nvCxnSpPr>
        <p:spPr>
          <a:xfrm>
            <a:off x="6915150" y="2368557"/>
            <a:ext cx="0" cy="2203444"/>
          </a:xfrm>
          <a:prstGeom prst="line">
            <a:avLst/>
          </a:prstGeom>
          <a:ln w="952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1ADD959-4867-4B22-A4E7-CBDC5C368CC4}"/>
              </a:ext>
            </a:extLst>
          </p:cNvPr>
          <p:cNvSpPr txBox="1"/>
          <p:nvPr/>
        </p:nvSpPr>
        <p:spPr bwMode="gray">
          <a:xfrm>
            <a:off x="7429500" y="1317875"/>
            <a:ext cx="5694108" cy="63880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lvl="1"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en-GB" sz="900" b="1" dirty="0" err="1"/>
              <a:t>Ethik</a:t>
            </a:r>
            <a:r>
              <a:rPr lang="en-GB" sz="900" b="1" dirty="0"/>
              <a:t> </a:t>
            </a:r>
            <a:r>
              <a:rPr lang="en-GB" sz="900" dirty="0"/>
              <a:t>(“Was?”)</a:t>
            </a:r>
          </a:p>
          <a:p>
            <a:pPr lvl="1"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en-GB" sz="900" b="1" dirty="0" err="1"/>
              <a:t>Hochrisikosektoren</a:t>
            </a:r>
            <a:endParaRPr lang="en-GB" sz="900" dirty="0"/>
          </a:p>
          <a:p>
            <a:pPr lvl="1"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en-GB" sz="900" b="1" dirty="0" err="1"/>
              <a:t>Risikoklassen</a:t>
            </a:r>
            <a:r>
              <a:rPr lang="en-GB" sz="900" b="1" dirty="0"/>
              <a:t> </a:t>
            </a:r>
            <a:r>
              <a:rPr lang="en-GB" sz="900" dirty="0"/>
              <a:t>(“Wie?)</a:t>
            </a:r>
          </a:p>
        </p:txBody>
      </p: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854C77E5-0CD8-4AD8-ABA4-6DDD389D30B8}"/>
              </a:ext>
            </a:extLst>
          </p:cNvPr>
          <p:cNvSpPr/>
          <p:nvPr/>
        </p:nvSpPr>
        <p:spPr bwMode="gray">
          <a:xfrm>
            <a:off x="7639045" y="1349374"/>
            <a:ext cx="114300" cy="9141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63635DFC-4AAE-4F10-895B-4F2ED8B7ED66}"/>
              </a:ext>
            </a:extLst>
          </p:cNvPr>
          <p:cNvSpPr/>
          <p:nvPr/>
        </p:nvSpPr>
        <p:spPr bwMode="gray">
          <a:xfrm>
            <a:off x="7643802" y="1563484"/>
            <a:ext cx="114300" cy="9141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8F4C7B2F-946E-4BFC-AC42-F075E61BEDF3}"/>
              </a:ext>
            </a:extLst>
          </p:cNvPr>
          <p:cNvSpPr/>
          <p:nvPr/>
        </p:nvSpPr>
        <p:spPr bwMode="gray">
          <a:xfrm>
            <a:off x="7639045" y="1771208"/>
            <a:ext cx="114300" cy="9141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900" b="1" dirty="0" err="1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51898C-8467-45F6-8497-2A09C3494D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479" y="4863481"/>
            <a:ext cx="5419814" cy="20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88377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93FCFED6-6E51-44DF-B062-401AE4C95142}"/>
              </a:ext>
            </a:extLst>
          </p:cNvPr>
          <p:cNvSpPr/>
          <p:nvPr/>
        </p:nvSpPr>
        <p:spPr bwMode="gray">
          <a:xfrm>
            <a:off x="6327732" y="3633112"/>
            <a:ext cx="350502" cy="90985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900" b="1" dirty="0">
                <a:solidFill>
                  <a:schemeClr val="bg1"/>
                </a:solidFill>
              </a:rPr>
              <a:t>A2</a:t>
            </a: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7574DA93-2591-48C3-9E03-EF7121352C72}"/>
              </a:ext>
            </a:extLst>
          </p:cNvPr>
          <p:cNvSpPr txBox="1">
            <a:spLocks/>
          </p:cNvSpPr>
          <p:nvPr/>
        </p:nvSpPr>
        <p:spPr>
          <a:xfrm>
            <a:off x="230171" y="543189"/>
            <a:ext cx="8629651" cy="4715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4313" indent="-214313"/>
            <a:r>
              <a:rPr lang="de-DE" altLang="en-US" sz="2000" kern="0" dirty="0"/>
              <a:t>2021 Regulierung Act 3:  Scoringmodelle sind high-</a:t>
            </a:r>
            <a:r>
              <a:rPr lang="de-DE" altLang="en-US" sz="2000" kern="0" dirty="0" err="1"/>
              <a:t>risk</a:t>
            </a:r>
            <a:r>
              <a:rPr lang="de-DE" altLang="en-US" sz="2000" kern="0" dirty="0"/>
              <a:t>? </a:t>
            </a:r>
          </a:p>
          <a:p>
            <a:pPr marL="214313" indent="-214313"/>
            <a:r>
              <a:rPr lang="de-DE" altLang="en-US" sz="2000" kern="0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C37AFB-F3F9-425B-8885-18DA8E670B4A}"/>
              </a:ext>
            </a:extLst>
          </p:cNvPr>
          <p:cNvSpPr txBox="1"/>
          <p:nvPr/>
        </p:nvSpPr>
        <p:spPr bwMode="gray">
          <a:xfrm>
            <a:off x="1142619" y="1044572"/>
            <a:ext cx="7086600" cy="171450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Scoringmodelle sind Risikomodelle und sollen die Bank vor Verlusten schützen (nur indirekt auch den Kunden)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Scoringmodelle ermitteln </a:t>
            </a:r>
            <a:r>
              <a:rPr lang="de-DE" sz="1200" b="1" dirty="0"/>
              <a:t>Ausfallwahrscheinlichkeiten </a:t>
            </a:r>
            <a:r>
              <a:rPr lang="de-DE" sz="1200" dirty="0"/>
              <a:t>für eine Ratingklassifikation, aber </a:t>
            </a:r>
            <a:r>
              <a:rPr lang="de-DE" sz="1200" b="1" dirty="0"/>
              <a:t>keine binäre </a:t>
            </a:r>
            <a:r>
              <a:rPr lang="de-DE" sz="1200" dirty="0"/>
              <a:t>Kreditentscheidung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Innerhalb einer Ratingklasse zahlen alle Kunden eine </a:t>
            </a:r>
            <a:r>
              <a:rPr lang="de-DE" sz="1200" dirty="0" err="1"/>
              <a:t>Risikprämie</a:t>
            </a:r>
            <a:r>
              <a:rPr lang="de-DE" sz="1200" dirty="0"/>
              <a:t> (</a:t>
            </a:r>
            <a:r>
              <a:rPr lang="de-DE" sz="1200" b="1" dirty="0"/>
              <a:t>Versicherungsprinzip</a:t>
            </a:r>
            <a:r>
              <a:rPr lang="de-DE" sz="1200" dirty="0"/>
              <a:t>)</a:t>
            </a:r>
            <a:endParaRPr lang="en-US" sz="1200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1200" dirty="0" err="1"/>
              <a:t>Keine</a:t>
            </a:r>
            <a:r>
              <a:rPr lang="en-US" sz="1200" dirty="0"/>
              <a:t> </a:t>
            </a:r>
            <a:r>
              <a:rPr lang="en-US" sz="1200" dirty="0" err="1"/>
              <a:t>Aussage</a:t>
            </a:r>
            <a:r>
              <a:rPr lang="en-US" sz="1200" dirty="0"/>
              <a:t> </a:t>
            </a:r>
            <a:r>
              <a:rPr lang="en-US" sz="1200" dirty="0" err="1"/>
              <a:t>über</a:t>
            </a:r>
            <a:r>
              <a:rPr lang="en-US" sz="1200" dirty="0"/>
              <a:t> </a:t>
            </a:r>
            <a:r>
              <a:rPr lang="en-US" sz="1200" dirty="0" err="1"/>
              <a:t>individuelles</a:t>
            </a:r>
            <a:r>
              <a:rPr lang="en-US" sz="1200" dirty="0"/>
              <a:t> </a:t>
            </a:r>
            <a:r>
              <a:rPr lang="en-US" sz="1200" dirty="0" err="1"/>
              <a:t>Ausfallverhalten</a:t>
            </a:r>
            <a:r>
              <a:rPr lang="en-US" sz="1200" dirty="0"/>
              <a:t> 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1200" dirty="0" err="1"/>
              <a:t>Konservativitätspuffer</a:t>
            </a:r>
            <a:r>
              <a:rPr lang="en-US" sz="1200" dirty="0"/>
              <a:t> </a:t>
            </a:r>
            <a:r>
              <a:rPr lang="en-US" sz="1200" dirty="0" err="1"/>
              <a:t>sind</a:t>
            </a:r>
            <a:r>
              <a:rPr lang="en-US" sz="1200" dirty="0"/>
              <a:t> </a:t>
            </a:r>
            <a:r>
              <a:rPr lang="en-US" sz="1200" dirty="0" err="1"/>
              <a:t>nicht</a:t>
            </a:r>
            <a:r>
              <a:rPr lang="en-US" sz="1200" dirty="0"/>
              <a:t> </a:t>
            </a:r>
            <a:r>
              <a:rPr lang="en-US" sz="1200" dirty="0" err="1"/>
              <a:t>nicht</a:t>
            </a:r>
            <a:r>
              <a:rPr lang="en-US" sz="1200" dirty="0"/>
              <a:t> “fair” </a:t>
            </a:r>
            <a:r>
              <a:rPr lang="en-US" sz="1200" dirty="0" err="1"/>
              <a:t>aus</a:t>
            </a:r>
            <a:r>
              <a:rPr lang="en-US" sz="1200" dirty="0"/>
              <a:t> Sicht des </a:t>
            </a:r>
            <a:r>
              <a:rPr lang="en-US" sz="1200" dirty="0" err="1"/>
              <a:t>Kunden</a:t>
            </a:r>
            <a:r>
              <a:rPr lang="en-US" sz="1200" dirty="0"/>
              <a:t>, </a:t>
            </a:r>
            <a:r>
              <a:rPr lang="en-US" sz="1200" dirty="0" err="1"/>
              <a:t>aber</a:t>
            </a:r>
            <a:r>
              <a:rPr lang="en-US" sz="1200" dirty="0"/>
              <a:t> </a:t>
            </a:r>
            <a:r>
              <a:rPr lang="en-US" sz="1200" b="1" dirty="0" err="1"/>
              <a:t>notwendig</a:t>
            </a:r>
            <a:endParaRPr lang="en-US" sz="1200" b="1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1200" dirty="0" err="1"/>
              <a:t>Beispiel</a:t>
            </a:r>
            <a:r>
              <a:rPr lang="en-US" sz="1200" dirty="0"/>
              <a:t>: </a:t>
            </a:r>
            <a:r>
              <a:rPr lang="en-US" sz="1200" dirty="0" err="1"/>
              <a:t>Kredite</a:t>
            </a:r>
            <a:r>
              <a:rPr lang="en-US" sz="1200" dirty="0"/>
              <a:t> warden </a:t>
            </a:r>
            <a:r>
              <a:rPr lang="en-US" sz="1200" dirty="0" err="1"/>
              <a:t>bei</a:t>
            </a:r>
            <a:r>
              <a:rPr lang="en-US" sz="1200" dirty="0"/>
              <a:t> </a:t>
            </a:r>
            <a:r>
              <a:rPr lang="en-US" sz="1200" dirty="0" err="1"/>
              <a:t>einer</a:t>
            </a:r>
            <a:r>
              <a:rPr lang="en-US" sz="1200" dirty="0"/>
              <a:t> </a:t>
            </a:r>
            <a:r>
              <a:rPr lang="en-US" sz="1200" dirty="0" err="1"/>
              <a:t>Rückzahlwahrscheinlichkeit</a:t>
            </a:r>
            <a:r>
              <a:rPr lang="en-US" sz="1200" dirty="0"/>
              <a:t> von 90% in der Regel </a:t>
            </a:r>
            <a:r>
              <a:rPr lang="en-US" sz="1200" dirty="0" err="1"/>
              <a:t>abgelehnt</a:t>
            </a:r>
            <a:r>
              <a:rPr lang="en-US" sz="1200" dirty="0"/>
              <a:t>!</a:t>
            </a:r>
          </a:p>
          <a:p>
            <a:pPr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</a:pPr>
            <a:endParaRPr lang="de-DE" sz="1200" dirty="0"/>
          </a:p>
        </p:txBody>
      </p:sp>
      <p:sp>
        <p:nvSpPr>
          <p:cNvPr id="5" name="Snip Diagonal Corner Rectangle 12">
            <a:extLst>
              <a:ext uri="{FF2B5EF4-FFF2-40B4-BE49-F238E27FC236}">
                <a16:creationId xmlns:a16="http://schemas.microsoft.com/office/drawing/2014/main" id="{0ACFE119-D9F5-4B60-9C13-186E719C4E98}"/>
              </a:ext>
            </a:extLst>
          </p:cNvPr>
          <p:cNvSpPr/>
          <p:nvPr/>
        </p:nvSpPr>
        <p:spPr>
          <a:xfrm>
            <a:off x="499586" y="97155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202F377-D85A-4C58-98E3-D9295A2A3FD4}"/>
              </a:ext>
            </a:extLst>
          </p:cNvPr>
          <p:cNvCxnSpPr>
            <a:cxnSpLocks/>
          </p:cNvCxnSpPr>
          <p:nvPr/>
        </p:nvCxnSpPr>
        <p:spPr>
          <a:xfrm>
            <a:off x="1142619" y="4546594"/>
            <a:ext cx="2754306" cy="0"/>
          </a:xfrm>
          <a:prstGeom prst="line">
            <a:avLst/>
          </a:prstGeom>
          <a:ln w="952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2897A1E-928E-4638-8656-99F089410148}"/>
              </a:ext>
            </a:extLst>
          </p:cNvPr>
          <p:cNvSpPr/>
          <p:nvPr/>
        </p:nvSpPr>
        <p:spPr bwMode="gray">
          <a:xfrm>
            <a:off x="1763688" y="3366640"/>
            <a:ext cx="1838712" cy="1191719"/>
          </a:xfrm>
          <a:prstGeom prst="rect">
            <a:avLst/>
          </a:prstGeom>
          <a:solidFill>
            <a:srgbClr val="00B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900" b="1" dirty="0">
                <a:solidFill>
                  <a:schemeClr val="bg1"/>
                </a:solidFill>
              </a:rPr>
              <a:t>YES</a:t>
            </a: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326E7C-B4A4-4740-AFDD-5CFDFDAEEF1A}"/>
              </a:ext>
            </a:extLst>
          </p:cNvPr>
          <p:cNvSpPr/>
          <p:nvPr/>
        </p:nvSpPr>
        <p:spPr bwMode="gray">
          <a:xfrm>
            <a:off x="1435353" y="4083918"/>
            <a:ext cx="328335" cy="462637"/>
          </a:xfrm>
          <a:prstGeom prst="rect">
            <a:avLst/>
          </a:prstGeom>
          <a:solidFill>
            <a:srgbClr val="EF3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900" b="1" dirty="0">
                <a:solidFill>
                  <a:schemeClr val="bg1"/>
                </a:solidFill>
              </a:rPr>
              <a:t>NO</a:t>
            </a: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8FDE30A1-6F54-45E6-A429-97AD22C0FB11}"/>
              </a:ext>
            </a:extLst>
          </p:cNvPr>
          <p:cNvSpPr/>
          <p:nvPr/>
        </p:nvSpPr>
        <p:spPr>
          <a:xfrm rot="16200000">
            <a:off x="2253494" y="2548498"/>
            <a:ext cx="2310457" cy="3946739"/>
          </a:xfrm>
          <a:prstGeom prst="arc">
            <a:avLst>
              <a:gd name="adj1" fmla="val 16173709"/>
              <a:gd name="adj2" fmla="val 104624"/>
            </a:avLst>
          </a:prstGeom>
          <a:ln w="952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F42411-B138-47BE-8930-356ADA17464E}"/>
              </a:ext>
            </a:extLst>
          </p:cNvPr>
          <p:cNvCxnSpPr>
            <a:cxnSpLocks/>
          </p:cNvCxnSpPr>
          <p:nvPr/>
        </p:nvCxnSpPr>
        <p:spPr>
          <a:xfrm>
            <a:off x="1267384" y="3894897"/>
            <a:ext cx="2575535" cy="0"/>
          </a:xfrm>
          <a:prstGeom prst="line">
            <a:avLst/>
          </a:prstGeom>
          <a:ln w="9525">
            <a:solidFill>
              <a:srgbClr val="EF334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B7C3E07-7B4F-4900-A3CC-98140FACAF2C}"/>
              </a:ext>
            </a:extLst>
          </p:cNvPr>
          <p:cNvCxnSpPr>
            <a:cxnSpLocks/>
          </p:cNvCxnSpPr>
          <p:nvPr/>
        </p:nvCxnSpPr>
        <p:spPr>
          <a:xfrm>
            <a:off x="4544997" y="4531205"/>
            <a:ext cx="2754306" cy="0"/>
          </a:xfrm>
          <a:prstGeom prst="line">
            <a:avLst/>
          </a:prstGeom>
          <a:ln w="952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7173E45-D014-46BD-AA02-09E8917686CB}"/>
              </a:ext>
            </a:extLst>
          </p:cNvPr>
          <p:cNvSpPr/>
          <p:nvPr/>
        </p:nvSpPr>
        <p:spPr bwMode="gray">
          <a:xfrm>
            <a:off x="6678234" y="3990499"/>
            <a:ext cx="326544" cy="552470"/>
          </a:xfrm>
          <a:prstGeom prst="rect">
            <a:avLst/>
          </a:prstGeom>
          <a:solidFill>
            <a:srgbClr val="00B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900" b="1" dirty="0">
                <a:solidFill>
                  <a:schemeClr val="bg1"/>
                </a:solidFill>
              </a:rPr>
              <a:t>A1</a:t>
            </a: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81CE2AF-13B8-468D-A6CB-F92782FD7748}"/>
              </a:ext>
            </a:extLst>
          </p:cNvPr>
          <p:cNvSpPr/>
          <p:nvPr/>
        </p:nvSpPr>
        <p:spPr bwMode="gray">
          <a:xfrm>
            <a:off x="4837731" y="4080333"/>
            <a:ext cx="244820" cy="462637"/>
          </a:xfrm>
          <a:prstGeom prst="rect">
            <a:avLst/>
          </a:prstGeom>
          <a:solidFill>
            <a:srgbClr val="EF3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900" b="1" dirty="0">
                <a:solidFill>
                  <a:schemeClr val="bg1"/>
                </a:solidFill>
              </a:rPr>
              <a:t>D</a:t>
            </a:r>
            <a:endParaRPr lang="en-US" sz="900" b="1" dirty="0" err="1">
              <a:solidFill>
                <a:schemeClr val="bg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21A92B-A18C-421D-B143-CBE5ACE512B9}"/>
              </a:ext>
            </a:extLst>
          </p:cNvPr>
          <p:cNvCxnSpPr>
            <a:cxnSpLocks/>
          </p:cNvCxnSpPr>
          <p:nvPr/>
        </p:nvCxnSpPr>
        <p:spPr>
          <a:xfrm>
            <a:off x="4669762" y="3879508"/>
            <a:ext cx="2575535" cy="0"/>
          </a:xfrm>
          <a:prstGeom prst="line">
            <a:avLst/>
          </a:prstGeom>
          <a:ln w="9525">
            <a:solidFill>
              <a:srgbClr val="EF334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>
            <a:extLst>
              <a:ext uri="{FF2B5EF4-FFF2-40B4-BE49-F238E27FC236}">
                <a16:creationId xmlns:a16="http://schemas.microsoft.com/office/drawing/2014/main" id="{EE2B5B25-48D0-4265-9543-86A889546C5B}"/>
              </a:ext>
            </a:extLst>
          </p:cNvPr>
          <p:cNvSpPr/>
          <p:nvPr/>
        </p:nvSpPr>
        <p:spPr>
          <a:xfrm rot="16200000">
            <a:off x="5655873" y="2548390"/>
            <a:ext cx="2310457" cy="3946739"/>
          </a:xfrm>
          <a:prstGeom prst="arc">
            <a:avLst>
              <a:gd name="adj1" fmla="val 16173709"/>
              <a:gd name="adj2" fmla="val 104624"/>
            </a:avLst>
          </a:prstGeom>
          <a:ln w="952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DB4D58F-30E7-47A4-A794-17224C91EDC3}"/>
              </a:ext>
            </a:extLst>
          </p:cNvPr>
          <p:cNvSpPr/>
          <p:nvPr/>
        </p:nvSpPr>
        <p:spPr bwMode="gray">
          <a:xfrm>
            <a:off x="5074731" y="3984226"/>
            <a:ext cx="261173" cy="55874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900" b="1" dirty="0">
                <a:solidFill>
                  <a:schemeClr val="bg1"/>
                </a:solidFill>
              </a:rPr>
              <a:t>C3</a:t>
            </a: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1102D4E-C0BE-4B8B-A738-301F7ECDF32F}"/>
              </a:ext>
            </a:extLst>
          </p:cNvPr>
          <p:cNvSpPr/>
          <p:nvPr/>
        </p:nvSpPr>
        <p:spPr bwMode="gray">
          <a:xfrm>
            <a:off x="5328084" y="3761068"/>
            <a:ext cx="270030" cy="78190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900" b="1" dirty="0">
                <a:solidFill>
                  <a:schemeClr val="bg1"/>
                </a:solidFill>
              </a:rPr>
              <a:t>C2</a:t>
            </a: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15A6812-DB1B-4538-8F17-49C956730A28}"/>
              </a:ext>
            </a:extLst>
          </p:cNvPr>
          <p:cNvSpPr/>
          <p:nvPr/>
        </p:nvSpPr>
        <p:spPr bwMode="gray">
          <a:xfrm>
            <a:off x="5571111" y="3330423"/>
            <a:ext cx="319737" cy="12125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900" b="1" dirty="0">
                <a:solidFill>
                  <a:schemeClr val="bg1"/>
                </a:solidFill>
              </a:rPr>
              <a:t>C1</a:t>
            </a: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5EDA0F9-AFC4-419E-BB93-8AB312945DFC}"/>
              </a:ext>
            </a:extLst>
          </p:cNvPr>
          <p:cNvSpPr/>
          <p:nvPr/>
        </p:nvSpPr>
        <p:spPr bwMode="gray">
          <a:xfrm>
            <a:off x="6082912" y="3330018"/>
            <a:ext cx="300797" cy="12129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900" b="1" dirty="0">
                <a:solidFill>
                  <a:schemeClr val="bg1"/>
                </a:solidFill>
              </a:rPr>
              <a:t>B1</a:t>
            </a: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88FF4DF-8749-48BC-82F4-5ADC2E5A5662}"/>
              </a:ext>
            </a:extLst>
          </p:cNvPr>
          <p:cNvSpPr/>
          <p:nvPr/>
        </p:nvSpPr>
        <p:spPr bwMode="gray">
          <a:xfrm>
            <a:off x="5851468" y="3275676"/>
            <a:ext cx="270029" cy="12672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900" b="1" dirty="0">
                <a:solidFill>
                  <a:schemeClr val="bg1"/>
                </a:solidFill>
              </a:rPr>
              <a:t>B2</a:t>
            </a:r>
            <a:endParaRPr lang="en-US" sz="900" b="1" dirty="0" err="1">
              <a:solidFill>
                <a:schemeClr val="bg1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AD5A976-679A-4C5F-A099-1D03A416E8E6}"/>
              </a:ext>
            </a:extLst>
          </p:cNvPr>
          <p:cNvCxnSpPr>
            <a:cxnSpLocks/>
          </p:cNvCxnSpPr>
          <p:nvPr/>
        </p:nvCxnSpPr>
        <p:spPr>
          <a:xfrm flipV="1">
            <a:off x="6172347" y="3260520"/>
            <a:ext cx="1446693" cy="325254"/>
          </a:xfrm>
          <a:prstGeom prst="line">
            <a:avLst/>
          </a:prstGeom>
          <a:ln w="952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1B14B2C-4601-42A7-92E6-F6F11F4EC83B}"/>
              </a:ext>
            </a:extLst>
          </p:cNvPr>
          <p:cNvSpPr txBox="1"/>
          <p:nvPr/>
        </p:nvSpPr>
        <p:spPr bwMode="gray">
          <a:xfrm>
            <a:off x="7709707" y="3078631"/>
            <a:ext cx="959195" cy="81626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dirty="0"/>
              <a:t>Keine individuelle Prognose für den Kreditausfall in der Klasse </a:t>
            </a:r>
            <a:endParaRPr lang="en-US" sz="1200" dirty="0" err="1"/>
          </a:p>
        </p:txBody>
      </p:sp>
      <p:sp>
        <p:nvSpPr>
          <p:cNvPr id="31" name="Datumsplatzhalter 2">
            <a:extLst>
              <a:ext uri="{FF2B5EF4-FFF2-40B4-BE49-F238E27FC236}">
                <a16:creationId xmlns:a16="http://schemas.microsoft.com/office/drawing/2014/main" id="{B6283FDA-C2B9-49BA-A747-B42F2BE5BB38}"/>
              </a:ext>
            </a:extLst>
          </p:cNvPr>
          <p:cNvSpPr txBox="1">
            <a:spLocks/>
          </p:cNvSpPr>
          <p:nvPr/>
        </p:nvSpPr>
        <p:spPr bwMode="gray">
          <a:xfrm>
            <a:off x="366712" y="4954191"/>
            <a:ext cx="647588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600" dirty="0"/>
          </a:p>
        </p:txBody>
      </p:sp>
      <p:sp>
        <p:nvSpPr>
          <p:cNvPr id="33" name="Foliennummernplatzhalter 4">
            <a:extLst>
              <a:ext uri="{FF2B5EF4-FFF2-40B4-BE49-F238E27FC236}">
                <a16:creationId xmlns:a16="http://schemas.microsoft.com/office/drawing/2014/main" id="{AA409CD3-F060-47AE-9620-8CBB908D544F}"/>
              </a:ext>
            </a:extLst>
          </p:cNvPr>
          <p:cNvSpPr txBox="1">
            <a:spLocks/>
          </p:cNvSpPr>
          <p:nvPr/>
        </p:nvSpPr>
        <p:spPr bwMode="gray">
          <a:xfrm>
            <a:off x="84605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18</a:t>
            </a:fld>
            <a:endParaRPr lang="de-DE" sz="600" dirty="0"/>
          </a:p>
        </p:txBody>
      </p:sp>
      <p:sp>
        <p:nvSpPr>
          <p:cNvPr id="34" name="Datumsplatzhalter 6">
            <a:extLst>
              <a:ext uri="{FF2B5EF4-FFF2-40B4-BE49-F238E27FC236}">
                <a16:creationId xmlns:a16="http://schemas.microsoft.com/office/drawing/2014/main" id="{838BB0B4-0B8E-4375-AB4C-9A29752D0B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5" name="Fußzeilenplatzhalter 2">
            <a:extLst>
              <a:ext uri="{FF2B5EF4-FFF2-40B4-BE49-F238E27FC236}">
                <a16:creationId xmlns:a16="http://schemas.microsoft.com/office/drawing/2014/main" id="{CB461B48-EE07-4256-A4D4-4C0E54A62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</p:spTree>
    <p:extLst>
      <p:ext uri="{BB962C8B-B14F-4D97-AF65-F5344CB8AC3E}">
        <p14:creationId xmlns:p14="http://schemas.microsoft.com/office/powerpoint/2010/main" val="3148640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FC37AFB-F3F9-425B-8885-18DA8E670B4A}"/>
              </a:ext>
            </a:extLst>
          </p:cNvPr>
          <p:cNvSpPr txBox="1"/>
          <p:nvPr/>
        </p:nvSpPr>
        <p:spPr bwMode="gray">
          <a:xfrm>
            <a:off x="1085850" y="3086100"/>
            <a:ext cx="4036165" cy="151421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1100" dirty="0" err="1"/>
              <a:t>Zuornung</a:t>
            </a:r>
            <a:r>
              <a:rPr lang="en-US" sz="1100" dirty="0"/>
              <a:t> </a:t>
            </a:r>
            <a:r>
              <a:rPr lang="en-US" sz="1100" dirty="0" err="1"/>
              <a:t>zu</a:t>
            </a:r>
            <a:r>
              <a:rPr lang="en-US" sz="1100" dirty="0"/>
              <a:t> </a:t>
            </a:r>
            <a:r>
              <a:rPr lang="en-US" sz="1100" dirty="0" err="1"/>
              <a:t>einer</a:t>
            </a:r>
            <a:r>
              <a:rPr lang="en-US" sz="1100" dirty="0"/>
              <a:t> </a:t>
            </a:r>
            <a:r>
              <a:rPr lang="en-US" sz="1100" dirty="0" err="1"/>
              <a:t>Klasse</a:t>
            </a:r>
            <a:r>
              <a:rPr lang="en-US" sz="1100" dirty="0"/>
              <a:t> </a:t>
            </a:r>
            <a:r>
              <a:rPr lang="en-US" sz="1100" dirty="0" err="1"/>
              <a:t>kann</a:t>
            </a:r>
            <a:r>
              <a:rPr lang="en-US" sz="1100" dirty="0"/>
              <a:t> </a:t>
            </a:r>
            <a:r>
              <a:rPr lang="en-US" sz="1100" dirty="0" err="1"/>
              <a:t>aus</a:t>
            </a:r>
            <a:r>
              <a:rPr lang="en-US" sz="1100" dirty="0"/>
              <a:t> </a:t>
            </a:r>
            <a:r>
              <a:rPr lang="en-US" sz="1100" dirty="0" err="1"/>
              <a:t>unterschiedlichsten</a:t>
            </a:r>
            <a:r>
              <a:rPr lang="en-US" sz="1100" dirty="0"/>
              <a:t> </a:t>
            </a:r>
            <a:r>
              <a:rPr lang="en-US" sz="1100" dirty="0" err="1"/>
              <a:t>Gründen</a:t>
            </a:r>
            <a:r>
              <a:rPr lang="en-US" sz="1100" dirty="0"/>
              <a:t> </a:t>
            </a:r>
            <a:r>
              <a:rPr lang="en-US" sz="1100" dirty="0" err="1"/>
              <a:t>erfolgen</a:t>
            </a:r>
            <a:endParaRPr lang="en-US" sz="1100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1100" dirty="0" err="1"/>
              <a:t>Zuordnug</a:t>
            </a:r>
            <a:r>
              <a:rPr lang="en-US" sz="1100" dirty="0"/>
              <a:t> </a:t>
            </a:r>
            <a:r>
              <a:rPr lang="en-US" sz="1100" dirty="0" err="1"/>
              <a:t>zur</a:t>
            </a:r>
            <a:r>
              <a:rPr lang="en-US" sz="1100" dirty="0"/>
              <a:t> </a:t>
            </a:r>
            <a:r>
              <a:rPr lang="en-US" sz="1100" dirty="0" err="1"/>
              <a:t>einem</a:t>
            </a:r>
            <a:r>
              <a:rPr lang="en-US" sz="1100" dirty="0"/>
              <a:t> </a:t>
            </a:r>
            <a:r>
              <a:rPr lang="en-US" sz="1100" dirty="0" err="1"/>
              <a:t>Ratingsystem</a:t>
            </a:r>
            <a:r>
              <a:rPr lang="en-US" sz="1100" dirty="0"/>
              <a:t> </a:t>
            </a:r>
            <a:r>
              <a:rPr lang="en-US" sz="1100" dirty="0" err="1"/>
              <a:t>aus</a:t>
            </a:r>
            <a:r>
              <a:rPr lang="en-US" sz="1100" dirty="0"/>
              <a:t> </a:t>
            </a:r>
            <a:r>
              <a:rPr lang="en-US" sz="1100" dirty="0" err="1"/>
              <a:t>sehr</a:t>
            </a:r>
            <a:r>
              <a:rPr lang="en-US" sz="1100" dirty="0"/>
              <a:t> formalin </a:t>
            </a:r>
            <a:r>
              <a:rPr lang="en-US" sz="1100" dirty="0" err="1"/>
              <a:t>Gründen</a:t>
            </a:r>
            <a:endParaRPr lang="en-US" sz="1100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1100" dirty="0"/>
              <a:t>Ground truth </a:t>
            </a:r>
            <a:r>
              <a:rPr lang="en-US" sz="1100" dirty="0" err="1"/>
              <a:t>ist</a:t>
            </a:r>
            <a:r>
              <a:rPr lang="en-US" sz="1100" dirty="0"/>
              <a:t> </a:t>
            </a:r>
            <a:r>
              <a:rPr lang="en-US" sz="1100" dirty="0" err="1"/>
              <a:t>unbekannt</a:t>
            </a:r>
            <a:endParaRPr lang="en-US" sz="1100" dirty="0"/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1100" dirty="0"/>
              <a:t>Selection Bias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1100" i="1" dirty="0"/>
              <a:t>“When we leave out attributes, can the price estimation become unfair?” / “We do a risk prediction…”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endParaRPr lang="en-US" sz="1100" dirty="0"/>
          </a:p>
          <a:p>
            <a:pPr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</a:pPr>
            <a:endParaRPr lang="de-DE" sz="1100" dirty="0"/>
          </a:p>
        </p:txBody>
      </p:sp>
      <p:sp>
        <p:nvSpPr>
          <p:cNvPr id="5" name="Snip Diagonal Corner Rectangle 12">
            <a:extLst>
              <a:ext uri="{FF2B5EF4-FFF2-40B4-BE49-F238E27FC236}">
                <a16:creationId xmlns:a16="http://schemas.microsoft.com/office/drawing/2014/main" id="{0ACFE119-D9F5-4B60-9C13-186E719C4E98}"/>
              </a:ext>
            </a:extLst>
          </p:cNvPr>
          <p:cNvSpPr/>
          <p:nvPr/>
        </p:nvSpPr>
        <p:spPr>
          <a:xfrm>
            <a:off x="499586" y="97155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33" name="Foliennummernplatzhalter 4">
            <a:extLst>
              <a:ext uri="{FF2B5EF4-FFF2-40B4-BE49-F238E27FC236}">
                <a16:creationId xmlns:a16="http://schemas.microsoft.com/office/drawing/2014/main" id="{AA409CD3-F060-47AE-9620-8CBB908D544F}"/>
              </a:ext>
            </a:extLst>
          </p:cNvPr>
          <p:cNvSpPr txBox="1">
            <a:spLocks/>
          </p:cNvSpPr>
          <p:nvPr/>
        </p:nvSpPr>
        <p:spPr bwMode="gray">
          <a:xfrm>
            <a:off x="84605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19</a:t>
            </a:fld>
            <a:endParaRPr lang="de-DE" sz="6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0D2FD99-3BAD-48B0-97FE-C9562DC14C1B}"/>
              </a:ext>
            </a:extLst>
          </p:cNvPr>
          <p:cNvSpPr txBox="1"/>
          <p:nvPr/>
        </p:nvSpPr>
        <p:spPr bwMode="gray">
          <a:xfrm>
            <a:off x="964485" y="2764336"/>
            <a:ext cx="1330582" cy="24496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</a:pPr>
            <a:r>
              <a:rPr lang="de-DE" sz="1200" b="1" dirty="0"/>
              <a:t>Fairnessaspekte</a:t>
            </a:r>
          </a:p>
          <a:p>
            <a:pPr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</a:pPr>
            <a:endParaRPr lang="de-DE" sz="1200" b="1" dirty="0"/>
          </a:p>
          <a:p>
            <a:pPr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</a:pPr>
            <a:endParaRPr lang="en-US" sz="1200" b="1" dirty="0" err="1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8D12A8B9-CCF0-4876-A2AF-C545F918C035}"/>
              </a:ext>
            </a:extLst>
          </p:cNvPr>
          <p:cNvSpPr/>
          <p:nvPr/>
        </p:nvSpPr>
        <p:spPr bwMode="gray">
          <a:xfrm>
            <a:off x="1019937" y="1385280"/>
            <a:ext cx="1275130" cy="108172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100" dirty="0">
                <a:solidFill>
                  <a:schemeClr val="bg1"/>
                </a:solidFill>
              </a:rPr>
              <a:t>Risk </a:t>
            </a:r>
            <a:r>
              <a:rPr lang="de-DE" sz="1100" dirty="0" err="1">
                <a:solidFill>
                  <a:schemeClr val="bg1"/>
                </a:solidFill>
              </a:rPr>
              <a:t>factors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53F4D4A6-E420-4BC6-97DB-ECF107259280}"/>
              </a:ext>
            </a:extLst>
          </p:cNvPr>
          <p:cNvSpPr/>
          <p:nvPr/>
        </p:nvSpPr>
        <p:spPr bwMode="gray">
          <a:xfrm>
            <a:off x="2555466" y="1385280"/>
            <a:ext cx="1275130" cy="108172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100" b="1" dirty="0">
                <a:solidFill>
                  <a:schemeClr val="bg1"/>
                </a:solidFill>
              </a:rPr>
              <a:t>(Rough) </a:t>
            </a:r>
            <a:r>
              <a:rPr lang="de-DE" sz="1100" dirty="0">
                <a:solidFill>
                  <a:schemeClr val="bg1"/>
                </a:solidFill>
              </a:rPr>
              <a:t>Individual (</a:t>
            </a:r>
            <a:r>
              <a:rPr lang="de-DE" sz="1100" dirty="0" err="1">
                <a:solidFill>
                  <a:schemeClr val="bg1"/>
                </a:solidFill>
              </a:rPr>
              <a:t>historic</a:t>
            </a:r>
            <a:r>
              <a:rPr lang="de-DE" sz="1100" dirty="0">
                <a:solidFill>
                  <a:schemeClr val="bg1"/>
                </a:solidFill>
              </a:rPr>
              <a:t>) </a:t>
            </a:r>
            <a:r>
              <a:rPr lang="de-DE" sz="1100" dirty="0" err="1">
                <a:solidFill>
                  <a:schemeClr val="bg1"/>
                </a:solidFill>
              </a:rPr>
              <a:t>default</a:t>
            </a:r>
            <a:r>
              <a:rPr lang="de-DE" sz="1100" dirty="0">
                <a:solidFill>
                  <a:schemeClr val="bg1"/>
                </a:solidFill>
              </a:rPr>
              <a:t> </a:t>
            </a:r>
            <a:r>
              <a:rPr lang="de-DE" sz="1100" dirty="0" err="1">
                <a:solidFill>
                  <a:schemeClr val="bg1"/>
                </a:solidFill>
              </a:rPr>
              <a:t>prediction</a:t>
            </a:r>
            <a:r>
              <a:rPr lang="de-DE" sz="1100" dirty="0">
                <a:solidFill>
                  <a:schemeClr val="bg1"/>
                </a:solidFill>
              </a:rPr>
              <a:t> (Bernoulli </a:t>
            </a:r>
            <a:r>
              <a:rPr lang="de-DE" sz="1100" dirty="0" err="1">
                <a:solidFill>
                  <a:schemeClr val="bg1"/>
                </a:solidFill>
              </a:rPr>
              <a:t>model</a:t>
            </a:r>
            <a:r>
              <a:rPr lang="de-DE" sz="1100" dirty="0">
                <a:solidFill>
                  <a:schemeClr val="bg1"/>
                </a:solidFill>
              </a:rPr>
              <a:t>)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67449C21-77D8-4CF1-B892-C9F0A82C7D2C}"/>
              </a:ext>
            </a:extLst>
          </p:cNvPr>
          <p:cNvSpPr/>
          <p:nvPr/>
        </p:nvSpPr>
        <p:spPr bwMode="gray">
          <a:xfrm>
            <a:off x="4090996" y="1385280"/>
            <a:ext cx="1275130" cy="108172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100" b="1" dirty="0">
                <a:solidFill>
                  <a:schemeClr val="bg1"/>
                </a:solidFill>
              </a:rPr>
              <a:t>(</a:t>
            </a:r>
            <a:r>
              <a:rPr lang="de-DE" sz="1100" b="1" dirty="0" err="1">
                <a:solidFill>
                  <a:schemeClr val="bg1"/>
                </a:solidFill>
              </a:rPr>
              <a:t>Precise</a:t>
            </a:r>
            <a:r>
              <a:rPr lang="de-DE" sz="1100" b="1" dirty="0">
                <a:solidFill>
                  <a:schemeClr val="bg1"/>
                </a:solidFill>
              </a:rPr>
              <a:t>) </a:t>
            </a:r>
            <a:r>
              <a:rPr lang="de-DE" sz="1100" dirty="0">
                <a:solidFill>
                  <a:schemeClr val="bg1"/>
                </a:solidFill>
              </a:rPr>
              <a:t>Rating </a:t>
            </a:r>
            <a:r>
              <a:rPr lang="de-DE" sz="1100" dirty="0" err="1">
                <a:solidFill>
                  <a:schemeClr val="bg1"/>
                </a:solidFill>
              </a:rPr>
              <a:t>class</a:t>
            </a:r>
            <a:r>
              <a:rPr lang="de-DE" sz="1100" dirty="0">
                <a:solidFill>
                  <a:schemeClr val="bg1"/>
                </a:solidFill>
              </a:rPr>
              <a:t> </a:t>
            </a:r>
            <a:r>
              <a:rPr lang="de-DE" sz="1100" dirty="0" err="1">
                <a:solidFill>
                  <a:schemeClr val="bg1"/>
                </a:solidFill>
              </a:rPr>
              <a:t>default</a:t>
            </a:r>
            <a:r>
              <a:rPr lang="de-DE" sz="1100" dirty="0">
                <a:solidFill>
                  <a:schemeClr val="bg1"/>
                </a:solidFill>
              </a:rPr>
              <a:t> rate </a:t>
            </a:r>
            <a:r>
              <a:rPr lang="de-DE" sz="1100" dirty="0" err="1">
                <a:solidFill>
                  <a:schemeClr val="bg1"/>
                </a:solidFill>
              </a:rPr>
              <a:t>prediction</a:t>
            </a:r>
            <a:r>
              <a:rPr lang="de-DE" sz="1100" dirty="0">
                <a:solidFill>
                  <a:schemeClr val="bg1"/>
                </a:solidFill>
              </a:rPr>
              <a:t> (</a:t>
            </a:r>
            <a:r>
              <a:rPr lang="de-DE" sz="1100" dirty="0" err="1">
                <a:solidFill>
                  <a:schemeClr val="bg1"/>
                </a:solidFill>
              </a:rPr>
              <a:t>Binomial</a:t>
            </a:r>
            <a:r>
              <a:rPr lang="de-DE" sz="1100" dirty="0">
                <a:solidFill>
                  <a:schemeClr val="bg1"/>
                </a:solidFill>
              </a:rPr>
              <a:t> </a:t>
            </a:r>
            <a:r>
              <a:rPr lang="de-DE" sz="1100" dirty="0" err="1">
                <a:solidFill>
                  <a:schemeClr val="bg1"/>
                </a:solidFill>
              </a:rPr>
              <a:t>model</a:t>
            </a:r>
            <a:r>
              <a:rPr lang="de-DE" sz="1100" dirty="0">
                <a:solidFill>
                  <a:schemeClr val="bg1"/>
                </a:solidFill>
              </a:rPr>
              <a:t>) 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F6F6DBD5-CB5D-4AEF-88AE-254FB4331A33}"/>
              </a:ext>
            </a:extLst>
          </p:cNvPr>
          <p:cNvSpPr/>
          <p:nvPr/>
        </p:nvSpPr>
        <p:spPr bwMode="gray">
          <a:xfrm>
            <a:off x="5626526" y="1385280"/>
            <a:ext cx="1275130" cy="108172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100" dirty="0">
                <a:solidFill>
                  <a:schemeClr val="bg1"/>
                </a:solidFill>
              </a:rPr>
              <a:t>Portfolio </a:t>
            </a:r>
            <a:r>
              <a:rPr lang="de-DE" sz="1100" dirty="0" err="1">
                <a:solidFill>
                  <a:schemeClr val="bg1"/>
                </a:solidFill>
              </a:rPr>
              <a:t>loss</a:t>
            </a:r>
            <a:r>
              <a:rPr lang="de-DE" sz="1100" dirty="0">
                <a:solidFill>
                  <a:schemeClr val="bg1"/>
                </a:solidFill>
              </a:rPr>
              <a:t> </a:t>
            </a:r>
            <a:r>
              <a:rPr lang="de-DE" sz="1100" dirty="0" err="1">
                <a:solidFill>
                  <a:schemeClr val="bg1"/>
                </a:solidFill>
              </a:rPr>
              <a:t>distribution</a:t>
            </a:r>
            <a:r>
              <a:rPr lang="de-DE" sz="1100" dirty="0">
                <a:solidFill>
                  <a:schemeClr val="bg1"/>
                </a:solidFill>
              </a:rPr>
              <a:t> („</a:t>
            </a:r>
            <a:r>
              <a:rPr lang="de-DE" sz="1100" dirty="0" err="1">
                <a:solidFill>
                  <a:schemeClr val="bg1"/>
                </a:solidFill>
              </a:rPr>
              <a:t>Vasicek</a:t>
            </a:r>
            <a:r>
              <a:rPr lang="de-DE" sz="1100" dirty="0">
                <a:solidFill>
                  <a:schemeClr val="bg1"/>
                </a:solidFill>
              </a:rPr>
              <a:t>“ </a:t>
            </a:r>
            <a:r>
              <a:rPr lang="de-DE" sz="1100" dirty="0" err="1">
                <a:solidFill>
                  <a:schemeClr val="bg1"/>
                </a:solidFill>
              </a:rPr>
              <a:t>model</a:t>
            </a:r>
            <a:r>
              <a:rPr lang="de-DE" sz="1100" dirty="0">
                <a:solidFill>
                  <a:schemeClr val="bg1"/>
                </a:solidFill>
              </a:rPr>
              <a:t>)</a:t>
            </a:r>
            <a:endParaRPr lang="en-US" sz="1100" dirty="0" err="1">
              <a:solidFill>
                <a:schemeClr val="bg1"/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AB971F9-576A-4E01-B483-D4362E89F516}"/>
              </a:ext>
            </a:extLst>
          </p:cNvPr>
          <p:cNvSpPr/>
          <p:nvPr/>
        </p:nvSpPr>
        <p:spPr bwMode="gray">
          <a:xfrm>
            <a:off x="7162055" y="1385280"/>
            <a:ext cx="1275130" cy="108172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100" dirty="0">
                <a:solidFill>
                  <a:schemeClr val="bg1"/>
                </a:solidFill>
              </a:rPr>
              <a:t>Risk </a:t>
            </a:r>
            <a:r>
              <a:rPr lang="de-DE" sz="1100" dirty="0" err="1">
                <a:solidFill>
                  <a:schemeClr val="bg1"/>
                </a:solidFill>
              </a:rPr>
              <a:t>contribution</a:t>
            </a:r>
            <a:r>
              <a:rPr lang="de-DE" sz="1100" dirty="0">
                <a:solidFill>
                  <a:schemeClr val="bg1"/>
                </a:solidFill>
              </a:rPr>
              <a:t> </a:t>
            </a:r>
            <a:r>
              <a:rPr lang="de-DE" sz="1100" dirty="0" err="1">
                <a:solidFill>
                  <a:schemeClr val="bg1"/>
                </a:solidFill>
              </a:rPr>
              <a:t>assessment</a:t>
            </a:r>
            <a:r>
              <a:rPr lang="de-DE" sz="1100" dirty="0">
                <a:solidFill>
                  <a:schemeClr val="bg1"/>
                </a:solidFill>
              </a:rPr>
              <a:t> </a:t>
            </a:r>
            <a:r>
              <a:rPr lang="de-DE" sz="1100" b="1" dirty="0">
                <a:solidFill>
                  <a:schemeClr val="bg1"/>
                </a:solidFill>
              </a:rPr>
              <a:t>(Euler </a:t>
            </a:r>
            <a:r>
              <a:rPr lang="de-DE" sz="1100" b="1" dirty="0" err="1">
                <a:solidFill>
                  <a:schemeClr val="bg1"/>
                </a:solidFill>
              </a:rPr>
              <a:t>allocation</a:t>
            </a:r>
            <a:r>
              <a:rPr lang="de-DE" sz="1100" b="1" dirty="0">
                <a:solidFill>
                  <a:schemeClr val="bg1"/>
                </a:solidFill>
              </a:rPr>
              <a:t>)</a:t>
            </a: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130" name="Isosceles Triangle 129">
            <a:extLst>
              <a:ext uri="{FF2B5EF4-FFF2-40B4-BE49-F238E27FC236}">
                <a16:creationId xmlns:a16="http://schemas.microsoft.com/office/drawing/2014/main" id="{069150A5-6DC0-4DF3-AF90-BBE8C3734922}"/>
              </a:ext>
            </a:extLst>
          </p:cNvPr>
          <p:cNvSpPr/>
          <p:nvPr/>
        </p:nvSpPr>
        <p:spPr bwMode="gray">
          <a:xfrm rot="5400000">
            <a:off x="1912108" y="1843535"/>
            <a:ext cx="1047361" cy="157623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131" name="Isosceles Triangle 130">
            <a:extLst>
              <a:ext uri="{FF2B5EF4-FFF2-40B4-BE49-F238E27FC236}">
                <a16:creationId xmlns:a16="http://schemas.microsoft.com/office/drawing/2014/main" id="{A3B1C450-515D-44F6-863F-6B7013830FE9}"/>
              </a:ext>
            </a:extLst>
          </p:cNvPr>
          <p:cNvSpPr/>
          <p:nvPr/>
        </p:nvSpPr>
        <p:spPr bwMode="gray">
          <a:xfrm rot="5400000">
            <a:off x="3455158" y="1835504"/>
            <a:ext cx="1047361" cy="157623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132" name="Isosceles Triangle 131">
            <a:extLst>
              <a:ext uri="{FF2B5EF4-FFF2-40B4-BE49-F238E27FC236}">
                <a16:creationId xmlns:a16="http://schemas.microsoft.com/office/drawing/2014/main" id="{106F9ACD-9965-418C-9FD9-5A408DCE73D7}"/>
              </a:ext>
            </a:extLst>
          </p:cNvPr>
          <p:cNvSpPr/>
          <p:nvPr/>
        </p:nvSpPr>
        <p:spPr bwMode="gray">
          <a:xfrm rot="5400000">
            <a:off x="4984382" y="1843535"/>
            <a:ext cx="1047361" cy="157623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133" name="Isosceles Triangle 132">
            <a:extLst>
              <a:ext uri="{FF2B5EF4-FFF2-40B4-BE49-F238E27FC236}">
                <a16:creationId xmlns:a16="http://schemas.microsoft.com/office/drawing/2014/main" id="{CD597F17-DD86-4E17-B69E-C5CD5587C2F8}"/>
              </a:ext>
            </a:extLst>
          </p:cNvPr>
          <p:cNvSpPr/>
          <p:nvPr/>
        </p:nvSpPr>
        <p:spPr bwMode="gray">
          <a:xfrm rot="5400000">
            <a:off x="6527432" y="1854958"/>
            <a:ext cx="1047361" cy="157623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1100" b="1" dirty="0" err="1">
              <a:solidFill>
                <a:schemeClr val="bg1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93BD5C1-68A6-4B1D-B5D8-8A7B5A8A2F0B}"/>
              </a:ext>
            </a:extLst>
          </p:cNvPr>
          <p:cNvSpPr txBox="1"/>
          <p:nvPr/>
        </p:nvSpPr>
        <p:spPr bwMode="gray">
          <a:xfrm>
            <a:off x="902116" y="1028700"/>
            <a:ext cx="6352682" cy="283591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</a:pPr>
            <a:r>
              <a:rPr lang="de-DE" sz="1100" b="1" dirty="0"/>
              <a:t>Was ist der Risikopreis?</a:t>
            </a:r>
            <a:endParaRPr lang="en-US" sz="1100" b="1" dirty="0" err="1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04C63796-16B9-40E6-9C1E-AD733BC43CE6}"/>
              </a:ext>
            </a:extLst>
          </p:cNvPr>
          <p:cNvSpPr txBox="1">
            <a:spLocks/>
          </p:cNvSpPr>
          <p:nvPr/>
        </p:nvSpPr>
        <p:spPr>
          <a:xfrm>
            <a:off x="230171" y="543189"/>
            <a:ext cx="8629651" cy="4715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4313" indent="-214313"/>
            <a:r>
              <a:rPr lang="de-DE" altLang="en-US" sz="2000" kern="0" dirty="0"/>
              <a:t>2021 Regulierung Act 3:  Scoringmodelle sind high-</a:t>
            </a:r>
            <a:r>
              <a:rPr lang="de-DE" altLang="en-US" sz="2000" kern="0" dirty="0" err="1"/>
              <a:t>risk</a:t>
            </a:r>
            <a:r>
              <a:rPr lang="de-DE" altLang="en-US" sz="2000" kern="0" dirty="0"/>
              <a:t>? </a:t>
            </a:r>
          </a:p>
          <a:p>
            <a:pPr marL="214313" indent="-214313"/>
            <a:r>
              <a:rPr lang="de-DE" altLang="en-US" sz="2000" kern="0" dirty="0"/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778C85-9E8A-4BFC-AF1F-C9866481C334}"/>
              </a:ext>
            </a:extLst>
          </p:cNvPr>
          <p:cNvSpPr txBox="1"/>
          <p:nvPr/>
        </p:nvSpPr>
        <p:spPr bwMode="gray">
          <a:xfrm>
            <a:off x="5262623" y="2728662"/>
            <a:ext cx="2403211" cy="244962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</a:pPr>
            <a:r>
              <a:rPr lang="de-DE" sz="1200" b="1" dirty="0"/>
              <a:t>Methodische Aspekte</a:t>
            </a:r>
          </a:p>
          <a:p>
            <a:pPr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</a:pPr>
            <a:endParaRPr lang="de-DE" sz="1200" b="1" dirty="0"/>
          </a:p>
          <a:p>
            <a:pPr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</a:pPr>
            <a:endParaRPr lang="en-US" sz="1200" b="1" dirty="0" err="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C2B7B2-37DA-4A89-9AFE-FD0959B28BCB}"/>
              </a:ext>
            </a:extLst>
          </p:cNvPr>
          <p:cNvSpPr txBox="1"/>
          <p:nvPr/>
        </p:nvSpPr>
        <p:spPr>
          <a:xfrm>
            <a:off x="5484672" y="3085197"/>
            <a:ext cx="2975910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100" dirty="0"/>
              <a:t>Stochastische Systeme können nicht vorhergesagt werden </a:t>
            </a:r>
          </a:p>
          <a:p>
            <a:pPr marL="171450" indent="-171450"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100" dirty="0"/>
              <a:t>KI ersetzt Systeme die nicht mit Regeln funktionieren -&gt; Kann man diese mit Regeln </a:t>
            </a:r>
            <a:r>
              <a:rPr lang="de-DE" sz="1100" dirty="0" err="1"/>
              <a:t>nornieren</a:t>
            </a:r>
            <a:r>
              <a:rPr lang="de-DE" sz="1100" dirty="0"/>
              <a:t>?</a:t>
            </a:r>
          </a:p>
          <a:p>
            <a:pPr marL="171450" indent="-171450"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100" dirty="0"/>
              <a:t>Bei Fehlern: Sind diese auf </a:t>
            </a:r>
            <a:r>
              <a:rPr lang="de-DE" sz="1100" dirty="0" err="1"/>
              <a:t>systemnatische</a:t>
            </a:r>
            <a:r>
              <a:rPr lang="de-DE" sz="1100" dirty="0"/>
              <a:t> Faktoren zurückzuführen? </a:t>
            </a:r>
            <a:r>
              <a:rPr lang="de-DE" sz="1100" dirty="0" err="1"/>
              <a:t>Failty</a:t>
            </a:r>
            <a:r>
              <a:rPr lang="de-DE" sz="1100" dirty="0"/>
              <a:t> </a:t>
            </a:r>
            <a:r>
              <a:rPr lang="de-DE" sz="1100" dirty="0" err="1"/>
              <a:t>factors</a:t>
            </a:r>
            <a:r>
              <a:rPr lang="de-DE" sz="1100" dirty="0"/>
              <a:t>? Hidden variables?</a:t>
            </a:r>
          </a:p>
          <a:p>
            <a:pPr marL="171450" indent="-171450"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100" dirty="0" err="1"/>
          </a:p>
        </p:txBody>
      </p:sp>
      <p:sp>
        <p:nvSpPr>
          <p:cNvPr id="24" name="Datumsplatzhalter 6">
            <a:extLst>
              <a:ext uri="{FF2B5EF4-FFF2-40B4-BE49-F238E27FC236}">
                <a16:creationId xmlns:a16="http://schemas.microsoft.com/office/drawing/2014/main" id="{0D6CC590-F419-46AB-B71E-14AC96245E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25" name="Fußzeilenplatzhalter 2">
            <a:extLst>
              <a:ext uri="{FF2B5EF4-FFF2-40B4-BE49-F238E27FC236}">
                <a16:creationId xmlns:a16="http://schemas.microsoft.com/office/drawing/2014/main" id="{4083DD3C-AF4D-478D-AA66-74A1548C1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</p:spTree>
    <p:extLst>
      <p:ext uri="{BB962C8B-B14F-4D97-AF65-F5344CB8AC3E}">
        <p14:creationId xmlns:p14="http://schemas.microsoft.com/office/powerpoint/2010/main" val="142474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6">
            <a:extLst>
              <a:ext uri="{FF2B5EF4-FFF2-40B4-BE49-F238E27FC236}">
                <a16:creationId xmlns:a16="http://schemas.microsoft.com/office/drawing/2014/main" id="{9B5F6423-A149-4D9A-974B-77F33426E2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5" t="29022" r="25384" b="18663"/>
          <a:stretch/>
        </p:blipFill>
        <p:spPr bwMode="gray">
          <a:xfrm>
            <a:off x="0" y="-42333"/>
            <a:ext cx="9152467" cy="5185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1624" y="4065535"/>
            <a:ext cx="8048115" cy="637849"/>
          </a:xfrm>
          <a:noFill/>
        </p:spPr>
        <p:txBody>
          <a:bodyPr wrap="square" anchor="b" anchorCtr="0">
            <a:spAutoFit/>
          </a:bodyPr>
          <a:lstStyle/>
          <a:p>
            <a:r>
              <a:rPr lang="de-DE" altLang="en-US" kern="0" dirty="0">
                <a:solidFill>
                  <a:schemeClr val="bg1"/>
                </a:solidFill>
              </a:rPr>
              <a:t>I. Wie </a:t>
            </a:r>
            <a:r>
              <a:rPr lang="de-DE" altLang="en-US" kern="0" dirty="0" err="1">
                <a:solidFill>
                  <a:schemeClr val="bg1"/>
                </a:solidFill>
              </a:rPr>
              <a:t>normierbar</a:t>
            </a:r>
            <a:r>
              <a:rPr lang="de-DE" altLang="en-US" kern="0" dirty="0">
                <a:solidFill>
                  <a:schemeClr val="bg1"/>
                </a:solidFill>
              </a:rPr>
              <a:t> ist der KI-Begriff?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 bwMode="gray">
          <a:xfrm rot="5400000">
            <a:off x="6482250" y="2481750"/>
            <a:ext cx="5143500" cy="180000"/>
          </a:xfrm>
          <a:prstGeom prst="rect">
            <a:avLst/>
          </a:prstGeom>
        </p:spPr>
        <p:txBody>
          <a:bodyPr vert="horz" wrap="none" lIns="144000" tIns="0" rIns="144000" bIns="0" rtlCol="0" anchor="ctr">
            <a:noAutofit/>
          </a:bodyPr>
          <a:lstStyle>
            <a:lvl1pPr indent="0" algn="r">
              <a:spcBef>
                <a:spcPts val="600"/>
              </a:spcBef>
              <a:buClr>
                <a:schemeClr val="accent1"/>
              </a:buClr>
              <a:buFontTx/>
              <a:buNone/>
              <a:defRPr sz="800">
                <a:solidFill>
                  <a:schemeClr val="accent1"/>
                </a:solidFill>
              </a:defRPr>
            </a:lvl1pPr>
            <a:lvl2pPr marL="36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2pPr>
            <a:lvl3pPr marL="54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3pPr>
            <a:lvl4pPr marL="72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4pPr>
            <a:lvl5pPr marL="90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de-DE" dirty="0"/>
              <a:t>Quelle: ...</a:t>
            </a:r>
          </a:p>
        </p:txBody>
      </p:sp>
    </p:spTree>
    <p:extLst>
      <p:ext uri="{BB962C8B-B14F-4D97-AF65-F5344CB8AC3E}">
        <p14:creationId xmlns:p14="http://schemas.microsoft.com/office/powerpoint/2010/main" val="1800028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Diagonal Corner Rectangle 12">
            <a:extLst>
              <a:ext uri="{FF2B5EF4-FFF2-40B4-BE49-F238E27FC236}">
                <a16:creationId xmlns:a16="http://schemas.microsoft.com/office/drawing/2014/main" id="{0ACFE119-D9F5-4B60-9C13-186E719C4E98}"/>
              </a:ext>
            </a:extLst>
          </p:cNvPr>
          <p:cNvSpPr/>
          <p:nvPr/>
        </p:nvSpPr>
        <p:spPr>
          <a:xfrm>
            <a:off x="499586" y="97155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33" name="Foliennummernplatzhalter 4">
            <a:extLst>
              <a:ext uri="{FF2B5EF4-FFF2-40B4-BE49-F238E27FC236}">
                <a16:creationId xmlns:a16="http://schemas.microsoft.com/office/drawing/2014/main" id="{AA409CD3-F060-47AE-9620-8CBB908D544F}"/>
              </a:ext>
            </a:extLst>
          </p:cNvPr>
          <p:cNvSpPr txBox="1">
            <a:spLocks/>
          </p:cNvSpPr>
          <p:nvPr/>
        </p:nvSpPr>
        <p:spPr bwMode="gray">
          <a:xfrm>
            <a:off x="82319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20</a:t>
            </a:fld>
            <a:endParaRPr lang="de-DE" sz="6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07233C-465F-4A9B-A596-A287A1307BD1}"/>
              </a:ext>
            </a:extLst>
          </p:cNvPr>
          <p:cNvSpPr/>
          <p:nvPr/>
        </p:nvSpPr>
        <p:spPr bwMode="gray">
          <a:xfrm>
            <a:off x="1713469" y="3164513"/>
            <a:ext cx="1544081" cy="50147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200" dirty="0" err="1">
                <a:solidFill>
                  <a:schemeClr val="bg1"/>
                </a:solidFill>
              </a:rPr>
              <a:t>Expected</a:t>
            </a:r>
            <a:r>
              <a:rPr lang="de-DE" sz="1200" dirty="0">
                <a:solidFill>
                  <a:schemeClr val="bg1"/>
                </a:solidFill>
              </a:rPr>
              <a:t> Risk </a:t>
            </a:r>
            <a:r>
              <a:rPr lang="de-DE" sz="1200" dirty="0" err="1">
                <a:solidFill>
                  <a:schemeClr val="bg1"/>
                </a:solidFill>
              </a:rPr>
              <a:t>costs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36155FF-8A6F-4862-894A-8F49ED0BE186}"/>
              </a:ext>
            </a:extLst>
          </p:cNvPr>
          <p:cNvSpPr/>
          <p:nvPr/>
        </p:nvSpPr>
        <p:spPr bwMode="gray">
          <a:xfrm>
            <a:off x="1713469" y="2670952"/>
            <a:ext cx="1544081" cy="50147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200" dirty="0" err="1">
                <a:solidFill>
                  <a:schemeClr val="tx1"/>
                </a:solidFill>
              </a:rPr>
              <a:t>Unexpected</a:t>
            </a:r>
            <a:r>
              <a:rPr lang="de-DE" sz="1200" dirty="0">
                <a:solidFill>
                  <a:schemeClr val="tx1"/>
                </a:solidFill>
              </a:rPr>
              <a:t> Risk (</a:t>
            </a:r>
            <a:r>
              <a:rPr lang="de-DE" sz="1200" dirty="0" err="1">
                <a:solidFill>
                  <a:schemeClr val="tx1"/>
                </a:solidFill>
              </a:rPr>
              <a:t>capital</a:t>
            </a:r>
            <a:r>
              <a:rPr lang="de-DE" sz="1200" dirty="0">
                <a:solidFill>
                  <a:schemeClr val="tx1"/>
                </a:solidFill>
              </a:rPr>
              <a:t>) </a:t>
            </a:r>
            <a:r>
              <a:rPr lang="de-DE" sz="1200" dirty="0" err="1">
                <a:solidFill>
                  <a:schemeClr val="tx1"/>
                </a:solidFill>
              </a:rPr>
              <a:t>costs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44E354B-DD31-41F7-B770-8A700C9CCF32}"/>
              </a:ext>
            </a:extLst>
          </p:cNvPr>
          <p:cNvSpPr/>
          <p:nvPr/>
        </p:nvSpPr>
        <p:spPr bwMode="gray">
          <a:xfrm>
            <a:off x="1713469" y="2161567"/>
            <a:ext cx="1544081" cy="5014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200" dirty="0" err="1">
                <a:solidFill>
                  <a:schemeClr val="tx1"/>
                </a:solidFill>
              </a:rPr>
              <a:t>Product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Cost</a:t>
            </a:r>
            <a:r>
              <a:rPr lang="de-DE" sz="1200" dirty="0">
                <a:solidFill>
                  <a:schemeClr val="tx1"/>
                </a:solidFill>
              </a:rPr>
              <a:t> / </a:t>
            </a:r>
            <a:r>
              <a:rPr lang="de-DE" sz="1200" dirty="0" err="1">
                <a:solidFill>
                  <a:schemeClr val="tx1"/>
                </a:solidFill>
              </a:rPr>
              <a:t>Interests</a:t>
            </a:r>
            <a:endParaRPr lang="en-US" sz="1200" dirty="0" err="1">
              <a:solidFill>
                <a:schemeClr val="tx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7FB7A5E-E8CD-4243-8850-07F1CB2BE2CE}"/>
              </a:ext>
            </a:extLst>
          </p:cNvPr>
          <p:cNvCxnSpPr>
            <a:cxnSpLocks/>
            <a:stCxn id="38" idx="1"/>
            <a:endCxn id="2" idx="3"/>
          </p:cNvCxnSpPr>
          <p:nvPr/>
        </p:nvCxnSpPr>
        <p:spPr>
          <a:xfrm flipH="1">
            <a:off x="3257549" y="3278778"/>
            <a:ext cx="742952" cy="136472"/>
          </a:xfrm>
          <a:prstGeom prst="straightConnector1">
            <a:avLst/>
          </a:prstGeom>
          <a:ln w="952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A714A084-8F98-45C6-B8F3-7578C9CC72C6}"/>
              </a:ext>
            </a:extLst>
          </p:cNvPr>
          <p:cNvSpPr/>
          <p:nvPr/>
        </p:nvSpPr>
        <p:spPr bwMode="gray">
          <a:xfrm>
            <a:off x="4000501" y="3091484"/>
            <a:ext cx="1371600" cy="3745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200" dirty="0">
                <a:solidFill>
                  <a:schemeClr val="tx2"/>
                </a:solidFill>
              </a:rPr>
              <a:t>Scoring</a:t>
            </a:r>
            <a:r>
              <a:rPr lang="de-DE" sz="1200" b="1" dirty="0">
                <a:solidFill>
                  <a:schemeClr val="tx2"/>
                </a:solidFill>
              </a:rPr>
              <a:t> (PD)</a:t>
            </a:r>
            <a:endParaRPr lang="en-US" sz="1200" b="1" dirty="0" err="1">
              <a:solidFill>
                <a:schemeClr val="tx2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3392CF0-A952-4DE5-8329-6107F8993ECA}"/>
              </a:ext>
            </a:extLst>
          </p:cNvPr>
          <p:cNvCxnSpPr>
            <a:cxnSpLocks/>
            <a:stCxn id="38" idx="1"/>
            <a:endCxn id="32" idx="3"/>
          </p:cNvCxnSpPr>
          <p:nvPr/>
        </p:nvCxnSpPr>
        <p:spPr>
          <a:xfrm flipH="1" flipV="1">
            <a:off x="3257549" y="2921689"/>
            <a:ext cx="742952" cy="357089"/>
          </a:xfrm>
          <a:prstGeom prst="straightConnector1">
            <a:avLst/>
          </a:prstGeom>
          <a:ln w="952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0A91265-6C29-4444-AE19-4A9A47446300}"/>
              </a:ext>
            </a:extLst>
          </p:cNvPr>
          <p:cNvCxnSpPr>
            <a:cxnSpLocks/>
            <a:stCxn id="38" idx="1"/>
            <a:endCxn id="35" idx="3"/>
          </p:cNvCxnSpPr>
          <p:nvPr/>
        </p:nvCxnSpPr>
        <p:spPr>
          <a:xfrm flipH="1" flipV="1">
            <a:off x="3257549" y="2412304"/>
            <a:ext cx="742952" cy="866474"/>
          </a:xfrm>
          <a:prstGeom prst="straightConnector1">
            <a:avLst/>
          </a:prstGeom>
          <a:ln w="9525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B02D40C-C122-4119-849C-7314004A88CC}"/>
              </a:ext>
            </a:extLst>
          </p:cNvPr>
          <p:cNvSpPr txBox="1"/>
          <p:nvPr/>
        </p:nvSpPr>
        <p:spPr bwMode="gray">
          <a:xfrm>
            <a:off x="954593" y="1195147"/>
            <a:ext cx="6352682" cy="68580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de-DE" sz="1200" dirty="0" err="1"/>
              <a:t>Credit</a:t>
            </a:r>
            <a:r>
              <a:rPr lang="de-DE" sz="1200" dirty="0"/>
              <a:t> Pricing ist in sich komplex und berücksichtigt viele (auch ML-unabhängige) Faktoren</a:t>
            </a:r>
          </a:p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Fairnessbetrachtungen nur für das Scoring ist relativ bedeutungslos</a:t>
            </a:r>
            <a:endParaRPr lang="en-US" sz="1200" dirty="0" err="1"/>
          </a:p>
        </p:txBody>
      </p:sp>
      <p:sp>
        <p:nvSpPr>
          <p:cNvPr id="51" name="Left Brace 50">
            <a:extLst>
              <a:ext uri="{FF2B5EF4-FFF2-40B4-BE49-F238E27FC236}">
                <a16:creationId xmlns:a16="http://schemas.microsoft.com/office/drawing/2014/main" id="{0A8490EA-7D84-4C94-A8F3-98C6B8E5AD43}"/>
              </a:ext>
            </a:extLst>
          </p:cNvPr>
          <p:cNvSpPr/>
          <p:nvPr/>
        </p:nvSpPr>
        <p:spPr>
          <a:xfrm>
            <a:off x="1427719" y="2161567"/>
            <a:ext cx="58181" cy="1489165"/>
          </a:xfrm>
          <a:prstGeom prst="leftBrace">
            <a:avLst/>
          </a:prstGeom>
          <a:ln w="9525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3C6BA26-F608-4487-AE70-544619F6DB58}"/>
              </a:ext>
            </a:extLst>
          </p:cNvPr>
          <p:cNvSpPr txBox="1"/>
          <p:nvPr/>
        </p:nvSpPr>
        <p:spPr bwMode="gray">
          <a:xfrm>
            <a:off x="844475" y="2695726"/>
            <a:ext cx="711719" cy="68580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dirty="0"/>
              <a:t>Gesamt-* preis</a:t>
            </a:r>
            <a:endParaRPr lang="en-US" sz="1200" dirty="0" err="1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0BEE5A3-ED56-495A-82D6-D7B46C752DB0}"/>
              </a:ext>
            </a:extLst>
          </p:cNvPr>
          <p:cNvSpPr/>
          <p:nvPr/>
        </p:nvSpPr>
        <p:spPr bwMode="gray">
          <a:xfrm>
            <a:off x="6400801" y="2157524"/>
            <a:ext cx="1600199" cy="5014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200" dirty="0" err="1">
                <a:solidFill>
                  <a:schemeClr val="tx1"/>
                </a:solidFill>
              </a:rPr>
              <a:t>Macroeconomic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factors</a:t>
            </a:r>
            <a:endParaRPr lang="en-US" sz="1200" dirty="0" err="1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FF32298-E3A3-4CAA-B905-350E6417B471}"/>
              </a:ext>
            </a:extLst>
          </p:cNvPr>
          <p:cNvSpPr/>
          <p:nvPr/>
        </p:nvSpPr>
        <p:spPr bwMode="gray">
          <a:xfrm>
            <a:off x="6400801" y="2658997"/>
            <a:ext cx="1600199" cy="50147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200" dirty="0">
                <a:solidFill>
                  <a:schemeClr val="tx1"/>
                </a:solidFill>
              </a:rPr>
              <a:t>Industry </a:t>
            </a:r>
            <a:r>
              <a:rPr lang="de-DE" sz="1200" dirty="0" err="1">
                <a:solidFill>
                  <a:schemeClr val="tx1"/>
                </a:solidFill>
              </a:rPr>
              <a:t>factors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11FCD61-168A-4C2B-A55B-92C219885C92}"/>
              </a:ext>
            </a:extLst>
          </p:cNvPr>
          <p:cNvSpPr/>
          <p:nvPr/>
        </p:nvSpPr>
        <p:spPr bwMode="gray">
          <a:xfrm>
            <a:off x="6400801" y="3139528"/>
            <a:ext cx="1600199" cy="50147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200" dirty="0">
                <a:solidFill>
                  <a:schemeClr val="bg1"/>
                </a:solidFill>
              </a:rPr>
              <a:t>Individual </a:t>
            </a:r>
            <a:r>
              <a:rPr lang="de-DE" sz="1200" dirty="0" err="1">
                <a:solidFill>
                  <a:schemeClr val="bg1"/>
                </a:solidFill>
              </a:rPr>
              <a:t>factors</a:t>
            </a:r>
            <a:endParaRPr lang="en-US" sz="1200" dirty="0" err="1">
              <a:solidFill>
                <a:schemeClr val="bg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1D29D7C-7245-4800-9F7F-19049E18E9A0}"/>
              </a:ext>
            </a:extLst>
          </p:cNvPr>
          <p:cNvSpPr/>
          <p:nvPr/>
        </p:nvSpPr>
        <p:spPr bwMode="gray">
          <a:xfrm>
            <a:off x="4000501" y="2555822"/>
            <a:ext cx="1371600" cy="3745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de-DE" sz="1200" dirty="0">
                <a:solidFill>
                  <a:schemeClr val="tx2"/>
                </a:solidFill>
              </a:rPr>
              <a:t>Risk </a:t>
            </a:r>
            <a:r>
              <a:rPr lang="de-DE" sz="1200" dirty="0" err="1">
                <a:solidFill>
                  <a:schemeClr val="tx2"/>
                </a:solidFill>
              </a:rPr>
              <a:t>Correlation</a:t>
            </a:r>
            <a:endParaRPr lang="en-US" sz="1200" dirty="0" err="1">
              <a:solidFill>
                <a:schemeClr val="tx2"/>
              </a:solidFill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615984B-D2F0-4D08-AC8D-E669DA8DC803}"/>
              </a:ext>
            </a:extLst>
          </p:cNvPr>
          <p:cNvCxnSpPr>
            <a:cxnSpLocks/>
            <a:stCxn id="57" idx="1"/>
            <a:endCxn id="32" idx="3"/>
          </p:cNvCxnSpPr>
          <p:nvPr/>
        </p:nvCxnSpPr>
        <p:spPr>
          <a:xfrm flipH="1">
            <a:off x="3257549" y="2743116"/>
            <a:ext cx="742952" cy="178573"/>
          </a:xfrm>
          <a:prstGeom prst="straightConnector1">
            <a:avLst/>
          </a:prstGeom>
          <a:ln w="952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EB8261C-96F6-40DA-8F89-BE6DE3CC3064}"/>
              </a:ext>
            </a:extLst>
          </p:cNvPr>
          <p:cNvCxnSpPr>
            <a:cxnSpLocks/>
            <a:stCxn id="53" idx="1"/>
            <a:endCxn id="38" idx="3"/>
          </p:cNvCxnSpPr>
          <p:nvPr/>
        </p:nvCxnSpPr>
        <p:spPr>
          <a:xfrm flipH="1">
            <a:off x="5372101" y="2408260"/>
            <a:ext cx="1028699" cy="870518"/>
          </a:xfrm>
          <a:prstGeom prst="straightConnector1">
            <a:avLst/>
          </a:prstGeom>
          <a:ln w="952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6B297F0-4C35-4429-9191-044E1F51FBB6}"/>
              </a:ext>
            </a:extLst>
          </p:cNvPr>
          <p:cNvCxnSpPr>
            <a:cxnSpLocks/>
            <a:stCxn id="53" idx="1"/>
            <a:endCxn id="57" idx="3"/>
          </p:cNvCxnSpPr>
          <p:nvPr/>
        </p:nvCxnSpPr>
        <p:spPr>
          <a:xfrm flipH="1">
            <a:off x="5372101" y="2408260"/>
            <a:ext cx="1028699" cy="334856"/>
          </a:xfrm>
          <a:prstGeom prst="straightConnector1">
            <a:avLst/>
          </a:prstGeom>
          <a:ln w="952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0AB5D283-40B3-4011-8221-876F43494AB0}"/>
              </a:ext>
            </a:extLst>
          </p:cNvPr>
          <p:cNvCxnSpPr>
            <a:cxnSpLocks/>
            <a:stCxn id="38" idx="1"/>
            <a:endCxn id="57" idx="3"/>
          </p:cNvCxnSpPr>
          <p:nvPr/>
        </p:nvCxnSpPr>
        <p:spPr>
          <a:xfrm rot="10800000" flipH="1">
            <a:off x="4000501" y="2743116"/>
            <a:ext cx="1371600" cy="535662"/>
          </a:xfrm>
          <a:prstGeom prst="bentConnector5">
            <a:avLst>
              <a:gd name="adj1" fmla="val -12500"/>
              <a:gd name="adj2" fmla="val 50000"/>
              <a:gd name="adj3" fmla="val 112500"/>
            </a:avLst>
          </a:prstGeom>
          <a:ln w="952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0452FCB-7742-49A2-9664-9BE07F01859E}"/>
              </a:ext>
            </a:extLst>
          </p:cNvPr>
          <p:cNvCxnSpPr>
            <a:cxnSpLocks/>
            <a:stCxn id="55" idx="1"/>
            <a:endCxn id="38" idx="3"/>
          </p:cNvCxnSpPr>
          <p:nvPr/>
        </p:nvCxnSpPr>
        <p:spPr>
          <a:xfrm flipH="1">
            <a:off x="5372101" y="2909734"/>
            <a:ext cx="1028699" cy="369044"/>
          </a:xfrm>
          <a:prstGeom prst="straightConnector1">
            <a:avLst/>
          </a:prstGeom>
          <a:ln w="952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E50FEB69-6149-42E6-A20E-7B12216513EE}"/>
              </a:ext>
            </a:extLst>
          </p:cNvPr>
          <p:cNvCxnSpPr>
            <a:cxnSpLocks/>
            <a:stCxn id="56" idx="1"/>
            <a:endCxn id="38" idx="3"/>
          </p:cNvCxnSpPr>
          <p:nvPr/>
        </p:nvCxnSpPr>
        <p:spPr>
          <a:xfrm flipH="1" flipV="1">
            <a:off x="5372101" y="3278778"/>
            <a:ext cx="1028699" cy="111487"/>
          </a:xfrm>
          <a:prstGeom prst="straightConnector1">
            <a:avLst/>
          </a:prstGeom>
          <a:ln w="952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CDFEAA9D-0ABD-4370-B04B-0480DA4A7988}"/>
              </a:ext>
            </a:extLst>
          </p:cNvPr>
          <p:cNvCxnSpPr>
            <a:cxnSpLocks/>
            <a:stCxn id="55" idx="1"/>
            <a:endCxn id="57" idx="3"/>
          </p:cNvCxnSpPr>
          <p:nvPr/>
        </p:nvCxnSpPr>
        <p:spPr>
          <a:xfrm flipH="1" flipV="1">
            <a:off x="5372101" y="2743116"/>
            <a:ext cx="1028699" cy="166618"/>
          </a:xfrm>
          <a:prstGeom prst="straightConnector1">
            <a:avLst/>
          </a:prstGeom>
          <a:ln w="952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068F1C2F-F4E2-4294-BC00-07B01F52A6CA}"/>
              </a:ext>
            </a:extLst>
          </p:cNvPr>
          <p:cNvCxnSpPr>
            <a:cxnSpLocks/>
            <a:stCxn id="53" idx="1"/>
            <a:endCxn id="35" idx="3"/>
          </p:cNvCxnSpPr>
          <p:nvPr/>
        </p:nvCxnSpPr>
        <p:spPr>
          <a:xfrm flipH="1">
            <a:off x="3257550" y="2408261"/>
            <a:ext cx="3143251" cy="4043"/>
          </a:xfrm>
          <a:prstGeom prst="straightConnector1">
            <a:avLst/>
          </a:prstGeom>
          <a:ln w="952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0850549-1CF6-4BC7-BB27-3B80B258F290}"/>
              </a:ext>
            </a:extLst>
          </p:cNvPr>
          <p:cNvSpPr txBox="1"/>
          <p:nvPr/>
        </p:nvSpPr>
        <p:spPr bwMode="gray">
          <a:xfrm>
            <a:off x="816315" y="4566415"/>
            <a:ext cx="1479758" cy="68580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900" dirty="0"/>
              <a:t>* schematisch</a:t>
            </a:r>
            <a:endParaRPr lang="en-US" sz="900" dirty="0" err="1"/>
          </a:p>
        </p:txBody>
      </p:sp>
      <p:sp>
        <p:nvSpPr>
          <p:cNvPr id="34" name="Titel 1">
            <a:extLst>
              <a:ext uri="{FF2B5EF4-FFF2-40B4-BE49-F238E27FC236}">
                <a16:creationId xmlns:a16="http://schemas.microsoft.com/office/drawing/2014/main" id="{62E6EAC4-2220-435F-8D02-4C173C7EA66E}"/>
              </a:ext>
            </a:extLst>
          </p:cNvPr>
          <p:cNvSpPr txBox="1">
            <a:spLocks/>
          </p:cNvSpPr>
          <p:nvPr/>
        </p:nvSpPr>
        <p:spPr>
          <a:xfrm>
            <a:off x="230171" y="543189"/>
            <a:ext cx="8629651" cy="4715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4313" indent="-214313"/>
            <a:r>
              <a:rPr lang="de-DE" altLang="en-US" sz="2000" kern="0" dirty="0"/>
              <a:t>2021 Regulierung Act 3:  Scoringmodelle sind high-</a:t>
            </a:r>
            <a:r>
              <a:rPr lang="de-DE" altLang="en-US" sz="2000" kern="0" dirty="0" err="1"/>
              <a:t>risk</a:t>
            </a:r>
            <a:r>
              <a:rPr lang="de-DE" altLang="en-US" sz="2000" kern="0" dirty="0"/>
              <a:t>? </a:t>
            </a:r>
          </a:p>
          <a:p>
            <a:pPr marL="214313" indent="-214313"/>
            <a:r>
              <a:rPr lang="de-DE" altLang="en-US" sz="2000" kern="0" dirty="0"/>
              <a:t>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91E560-76B6-4408-B453-B8320CF9A619}"/>
              </a:ext>
            </a:extLst>
          </p:cNvPr>
          <p:cNvSpPr txBox="1"/>
          <p:nvPr/>
        </p:nvSpPr>
        <p:spPr bwMode="gray">
          <a:xfrm>
            <a:off x="954593" y="1742266"/>
            <a:ext cx="6352682" cy="68580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14313" indent="-214313"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… und alle Beziehungen sind </a:t>
            </a:r>
            <a:r>
              <a:rPr lang="de-DE" sz="1200" b="1" dirty="0"/>
              <a:t>nicht-linear</a:t>
            </a:r>
            <a:endParaRPr lang="en-US" sz="1200" b="1" dirty="0" err="1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AB4CBC5-7141-4DE7-90BD-3E49DF7A8FE1}"/>
              </a:ext>
            </a:extLst>
          </p:cNvPr>
          <p:cNvSpPr txBox="1"/>
          <p:nvPr/>
        </p:nvSpPr>
        <p:spPr bwMode="gray">
          <a:xfrm>
            <a:off x="1077460" y="3969561"/>
            <a:ext cx="7217681" cy="68580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tx1"/>
              </a:buClr>
              <a:buSzPct val="110000"/>
            </a:pPr>
            <a:r>
              <a:rPr lang="de-DE" sz="1200" b="1" dirty="0"/>
              <a:t>Die klassischen Prüfer von Ratingsystemen sind gut vorbereitet, die richtige Funktionsweise dieser Modelle zu bewerten.</a:t>
            </a:r>
            <a:endParaRPr lang="en-US" sz="1200" b="1" dirty="0" err="1"/>
          </a:p>
        </p:txBody>
      </p:sp>
      <p:sp>
        <p:nvSpPr>
          <p:cNvPr id="42" name="Datumsplatzhalter 6">
            <a:extLst>
              <a:ext uri="{FF2B5EF4-FFF2-40B4-BE49-F238E27FC236}">
                <a16:creationId xmlns:a16="http://schemas.microsoft.com/office/drawing/2014/main" id="{DD6DB221-4311-4A2C-93AB-DAA3F686D9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43" name="Fußzeilenplatzhalter 2">
            <a:extLst>
              <a:ext uri="{FF2B5EF4-FFF2-40B4-BE49-F238E27FC236}">
                <a16:creationId xmlns:a16="http://schemas.microsoft.com/office/drawing/2014/main" id="{9D7CC2A6-1456-46C7-9749-288B5B6CB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</p:spTree>
    <p:extLst>
      <p:ext uri="{BB962C8B-B14F-4D97-AF65-F5344CB8AC3E}">
        <p14:creationId xmlns:p14="http://schemas.microsoft.com/office/powerpoint/2010/main" val="37517763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Diskussionspunkt 3 – Kann man </a:t>
            </a:r>
            <a:r>
              <a:rPr lang="de-DE" dirty="0" err="1"/>
              <a:t>Credit</a:t>
            </a:r>
            <a:r>
              <a:rPr lang="de-DE" dirty="0"/>
              <a:t> Pricing unter die high-</a:t>
            </a:r>
            <a:r>
              <a:rPr lang="de-DE" dirty="0" err="1"/>
              <a:t>risk</a:t>
            </a:r>
            <a:r>
              <a:rPr lang="de-DE" dirty="0"/>
              <a:t>-Anwendungen zählen? Wer sollte sie prüfen?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21</a:t>
            </a:fld>
            <a:endParaRPr lang="de-DE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ED6BD1-D5C7-4D40-84A1-5370225345C2}"/>
              </a:ext>
            </a:extLst>
          </p:cNvPr>
          <p:cNvSpPr txBox="1"/>
          <p:nvPr/>
        </p:nvSpPr>
        <p:spPr>
          <a:xfrm>
            <a:off x="1256869" y="1870930"/>
            <a:ext cx="6119906" cy="1949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Ja, Prüfung </a:t>
            </a:r>
            <a:r>
              <a:rPr lang="de-DE" sz="2000" dirty="0" err="1"/>
              <a:t>druch</a:t>
            </a:r>
            <a:r>
              <a:rPr lang="de-DE" sz="2000" dirty="0"/>
              <a:t> unabhängige Dritte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Nein, es sollte weiter die klassische Modellprüfung durch Bafin/Bundesbank stattfinden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Ich habe noch keine Meinung dazu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272187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6">
            <a:extLst>
              <a:ext uri="{FF2B5EF4-FFF2-40B4-BE49-F238E27FC236}">
                <a16:creationId xmlns:a16="http://schemas.microsoft.com/office/drawing/2014/main" id="{9B5F6423-A149-4D9A-974B-77F33426E2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5" t="29022" r="25384" b="18663"/>
          <a:stretch/>
        </p:blipFill>
        <p:spPr bwMode="gray">
          <a:xfrm>
            <a:off x="0" y="-42333"/>
            <a:ext cx="9152467" cy="5185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1624" y="3573093"/>
            <a:ext cx="8048115" cy="1130291"/>
          </a:xfrm>
          <a:noFill/>
        </p:spPr>
        <p:txBody>
          <a:bodyPr wrap="square" anchor="b" anchorCtr="0">
            <a:spAutoFit/>
          </a:bodyPr>
          <a:lstStyle/>
          <a:p>
            <a:r>
              <a:rPr lang="de-DE" kern="0" dirty="0">
                <a:solidFill>
                  <a:schemeClr val="bg1"/>
                </a:solidFill>
              </a:rPr>
              <a:t>IV. Wie </a:t>
            </a:r>
            <a:r>
              <a:rPr lang="de-DE" kern="0" dirty="0" err="1">
                <a:solidFill>
                  <a:schemeClr val="bg1"/>
                </a:solidFill>
              </a:rPr>
              <a:t>normierbar</a:t>
            </a:r>
            <a:r>
              <a:rPr lang="de-DE" kern="0" dirty="0">
                <a:solidFill>
                  <a:schemeClr val="bg1"/>
                </a:solidFill>
              </a:rPr>
              <a:t> ist KI-Risiko-Management?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 bwMode="gray">
          <a:xfrm rot="5400000">
            <a:off x="6482250" y="2481750"/>
            <a:ext cx="5143500" cy="180000"/>
          </a:xfrm>
          <a:prstGeom prst="rect">
            <a:avLst/>
          </a:prstGeom>
        </p:spPr>
        <p:txBody>
          <a:bodyPr vert="horz" wrap="none" lIns="144000" tIns="0" rIns="144000" bIns="0" rtlCol="0" anchor="ctr">
            <a:noAutofit/>
          </a:bodyPr>
          <a:lstStyle>
            <a:lvl1pPr indent="0" algn="r">
              <a:spcBef>
                <a:spcPts val="600"/>
              </a:spcBef>
              <a:buClr>
                <a:schemeClr val="accent1"/>
              </a:buClr>
              <a:buFontTx/>
              <a:buNone/>
              <a:defRPr sz="800">
                <a:solidFill>
                  <a:schemeClr val="accent1"/>
                </a:solidFill>
              </a:defRPr>
            </a:lvl1pPr>
            <a:lvl2pPr marL="36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2pPr>
            <a:lvl3pPr marL="54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3pPr>
            <a:lvl4pPr marL="72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4pPr>
            <a:lvl5pPr marL="90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de-DE" dirty="0"/>
              <a:t>Quelle: ...</a:t>
            </a:r>
          </a:p>
        </p:txBody>
      </p:sp>
    </p:spTree>
    <p:extLst>
      <p:ext uri="{BB962C8B-B14F-4D97-AF65-F5344CB8AC3E}">
        <p14:creationId xmlns:p14="http://schemas.microsoft.com/office/powerpoint/2010/main" val="18235902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23</a:t>
            </a:fld>
            <a:endParaRPr lang="de-DE" noProof="0" dirty="0"/>
          </a:p>
        </p:txBody>
      </p:sp>
      <p:sp>
        <p:nvSpPr>
          <p:cNvPr id="11" name="Titel 37">
            <a:extLst>
              <a:ext uri="{FF2B5EF4-FFF2-40B4-BE49-F238E27FC236}">
                <a16:creationId xmlns:a16="http://schemas.microsoft.com/office/drawing/2014/main" id="{66FEBCEC-2180-4BDD-AAAE-959D78F27BCF}"/>
              </a:ext>
            </a:extLst>
          </p:cNvPr>
          <p:cNvSpPr txBox="1">
            <a:spLocks/>
          </p:cNvSpPr>
          <p:nvPr/>
        </p:nvSpPr>
        <p:spPr bwMode="gray">
          <a:xfrm>
            <a:off x="360219" y="689040"/>
            <a:ext cx="8482157" cy="827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High-risk-KI-</a:t>
            </a:r>
            <a:r>
              <a:rPr lang="en-US" dirty="0" err="1"/>
              <a:t>Systeme</a:t>
            </a:r>
            <a:r>
              <a:rPr lang="en-US" dirty="0"/>
              <a:t> - </a:t>
            </a:r>
            <a:r>
              <a:rPr lang="en-US" dirty="0" err="1"/>
              <a:t>Anforderungen</a:t>
            </a:r>
            <a:endParaRPr lang="en-US" dirty="0"/>
          </a:p>
        </p:txBody>
      </p:sp>
      <p:sp>
        <p:nvSpPr>
          <p:cNvPr id="12" name="Textfeld 59">
            <a:extLst>
              <a:ext uri="{FF2B5EF4-FFF2-40B4-BE49-F238E27FC236}">
                <a16:creationId xmlns:a16="http://schemas.microsoft.com/office/drawing/2014/main" id="{A0A7F159-1A69-4873-9A13-271AA8035ADB}"/>
              </a:ext>
            </a:extLst>
          </p:cNvPr>
          <p:cNvSpPr txBox="1"/>
          <p:nvPr/>
        </p:nvSpPr>
        <p:spPr>
          <a:xfrm>
            <a:off x="301624" y="1307147"/>
            <a:ext cx="1350090" cy="3314438"/>
          </a:xfrm>
          <a:prstGeom prst="rect">
            <a:avLst/>
          </a:prstGeom>
          <a:solidFill>
            <a:srgbClr val="0064B4"/>
          </a:solidFill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en-US" sz="1400" i="0" u="none" strike="noStrike" baseline="0" dirty="0">
                <a:solidFill>
                  <a:schemeClr val="bg1"/>
                </a:solidFill>
              </a:rPr>
              <a:t>Establish and</a:t>
            </a:r>
          </a:p>
          <a:p>
            <a:pPr algn="ctr"/>
            <a:r>
              <a:rPr lang="en-US" sz="1400" i="0" u="none" strike="noStrike" baseline="0" dirty="0">
                <a:solidFill>
                  <a:schemeClr val="bg1"/>
                </a:solidFill>
              </a:rPr>
              <a:t>implement </a:t>
            </a:r>
            <a:r>
              <a:rPr lang="en-US" sz="1400" b="1" i="0" u="none" strike="noStrike" baseline="0" dirty="0">
                <a:solidFill>
                  <a:schemeClr val="bg1"/>
                </a:solidFill>
              </a:rPr>
              <a:t>risk</a:t>
            </a:r>
          </a:p>
          <a:p>
            <a:pPr algn="ctr"/>
            <a:r>
              <a:rPr lang="en-US" sz="1400" b="1" i="0" u="none" strike="noStrike" baseline="0" dirty="0">
                <a:solidFill>
                  <a:schemeClr val="bg1"/>
                </a:solidFill>
              </a:rPr>
              <a:t>management</a:t>
            </a:r>
          </a:p>
          <a:p>
            <a:pPr algn="ctr"/>
            <a:r>
              <a:rPr lang="en-US" sz="1400" b="1" i="0" u="none" strike="noStrike" baseline="0" dirty="0">
                <a:solidFill>
                  <a:schemeClr val="bg1"/>
                </a:solidFill>
              </a:rPr>
              <a:t>system</a:t>
            </a:r>
            <a:endParaRPr lang="en-US" sz="1400" i="0" u="none" strike="noStrike" baseline="0" dirty="0">
              <a:solidFill>
                <a:schemeClr val="bg1"/>
              </a:solidFill>
            </a:endParaRPr>
          </a:p>
          <a:p>
            <a:pPr algn="ctr"/>
            <a:r>
              <a:rPr lang="en-US" sz="1400" i="0" u="none" strike="noStrike" baseline="0" dirty="0">
                <a:solidFill>
                  <a:schemeClr val="bg1"/>
                </a:solidFill>
              </a:rPr>
              <a:t>in light of the</a:t>
            </a:r>
          </a:p>
          <a:p>
            <a:pPr algn="ctr"/>
            <a:r>
              <a:rPr lang="en-US" sz="1400" b="1" i="0" u="none" strike="noStrike" baseline="0" dirty="0">
                <a:solidFill>
                  <a:schemeClr val="bg1"/>
                </a:solidFill>
              </a:rPr>
              <a:t>intended</a:t>
            </a:r>
          </a:p>
          <a:p>
            <a:pPr algn="ctr"/>
            <a:r>
              <a:rPr lang="en-US" sz="1400" b="1" i="0" u="none" strike="noStrike" baseline="0" dirty="0">
                <a:solidFill>
                  <a:schemeClr val="bg1"/>
                </a:solidFill>
              </a:rPr>
              <a:t>purpose </a:t>
            </a:r>
            <a:r>
              <a:rPr lang="en-US" sz="1400" i="0" u="none" strike="noStrike" baseline="0" dirty="0">
                <a:solidFill>
                  <a:schemeClr val="bg1"/>
                </a:solidFill>
              </a:rPr>
              <a:t>of the</a:t>
            </a:r>
          </a:p>
          <a:p>
            <a:pPr algn="ctr"/>
            <a:r>
              <a:rPr lang="en-US" sz="1400" i="0" u="none" strike="noStrike" baseline="0" dirty="0">
                <a:solidFill>
                  <a:schemeClr val="bg1"/>
                </a:solidFill>
              </a:rPr>
              <a:t>AI system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Pfeil: Fünfeck 60">
            <a:extLst>
              <a:ext uri="{FF2B5EF4-FFF2-40B4-BE49-F238E27FC236}">
                <a16:creationId xmlns:a16="http://schemas.microsoft.com/office/drawing/2014/main" id="{963795BA-D82C-4D92-8D16-542F6E387E2A}"/>
              </a:ext>
            </a:extLst>
          </p:cNvPr>
          <p:cNvSpPr/>
          <p:nvPr/>
        </p:nvSpPr>
        <p:spPr>
          <a:xfrm>
            <a:off x="1801078" y="1325174"/>
            <a:ext cx="7132067" cy="288147"/>
          </a:xfrm>
          <a:prstGeom prst="homePlate">
            <a:avLst>
              <a:gd name="adj" fmla="val 0"/>
            </a:avLst>
          </a:prstGeom>
          <a:solidFill>
            <a:srgbClr val="3F89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 anchorCtr="0">
            <a:spAutoFit/>
          </a:bodyPr>
          <a:lstStyle/>
          <a:p>
            <a:pPr algn="l"/>
            <a:r>
              <a:rPr lang="en-US" sz="1400" dirty="0"/>
              <a:t>Use high-quality </a:t>
            </a:r>
            <a:r>
              <a:rPr lang="en-US" sz="1400" b="1" dirty="0"/>
              <a:t>training, validation and testing data </a:t>
            </a:r>
            <a:r>
              <a:rPr lang="en-US" sz="1400" dirty="0"/>
              <a:t>(relevant, representative, …)</a:t>
            </a:r>
          </a:p>
        </p:txBody>
      </p:sp>
      <p:sp>
        <p:nvSpPr>
          <p:cNvPr id="14" name="Pfeil: Fünfeck 61">
            <a:extLst>
              <a:ext uri="{FF2B5EF4-FFF2-40B4-BE49-F238E27FC236}">
                <a16:creationId xmlns:a16="http://schemas.microsoft.com/office/drawing/2014/main" id="{28587074-F9CE-4F68-92B9-A04091FB1218}"/>
              </a:ext>
            </a:extLst>
          </p:cNvPr>
          <p:cNvSpPr/>
          <p:nvPr/>
        </p:nvSpPr>
        <p:spPr>
          <a:xfrm>
            <a:off x="1801078" y="1956350"/>
            <a:ext cx="7132067" cy="288147"/>
          </a:xfrm>
          <a:prstGeom prst="homePlate">
            <a:avLst>
              <a:gd name="adj" fmla="val 0"/>
            </a:avLst>
          </a:prstGeom>
          <a:solidFill>
            <a:srgbClr val="3F89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 anchorCtr="0">
            <a:spAutoFit/>
          </a:bodyPr>
          <a:lstStyle/>
          <a:p>
            <a:pPr algn="l"/>
            <a:r>
              <a:rPr lang="en-US" sz="1400" dirty="0"/>
              <a:t>Draw up </a:t>
            </a:r>
            <a:r>
              <a:rPr lang="en-US" sz="1400" b="1" dirty="0"/>
              <a:t>technical documentation</a:t>
            </a:r>
            <a:r>
              <a:rPr lang="en-US" sz="1400" dirty="0"/>
              <a:t> &amp; setup </a:t>
            </a:r>
            <a:r>
              <a:rPr lang="en-US" sz="1400" b="1" dirty="0"/>
              <a:t>logging capabilities </a:t>
            </a:r>
            <a:r>
              <a:rPr lang="en-US" sz="1400" dirty="0"/>
              <a:t>(traceability &amp; auditability)</a:t>
            </a:r>
          </a:p>
        </p:txBody>
      </p:sp>
      <p:sp>
        <p:nvSpPr>
          <p:cNvPr id="15" name="Pfeil: Fünfeck 62">
            <a:extLst>
              <a:ext uri="{FF2B5EF4-FFF2-40B4-BE49-F238E27FC236}">
                <a16:creationId xmlns:a16="http://schemas.microsoft.com/office/drawing/2014/main" id="{CCC0D8F9-F2AB-4E3B-B258-998B137D8520}"/>
              </a:ext>
            </a:extLst>
          </p:cNvPr>
          <p:cNvSpPr/>
          <p:nvPr/>
        </p:nvSpPr>
        <p:spPr>
          <a:xfrm>
            <a:off x="1801077" y="2761695"/>
            <a:ext cx="7132067" cy="503590"/>
          </a:xfrm>
          <a:prstGeom prst="homePlate">
            <a:avLst>
              <a:gd name="adj" fmla="val 0"/>
            </a:avLst>
          </a:prstGeom>
          <a:solidFill>
            <a:srgbClr val="3F89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 anchorCtr="0">
            <a:spAutoFit/>
          </a:bodyPr>
          <a:lstStyle/>
          <a:p>
            <a:pPr algn="l"/>
            <a:r>
              <a:rPr lang="en-US" sz="1400" dirty="0"/>
              <a:t>Ensure appropriate degree of </a:t>
            </a:r>
            <a:r>
              <a:rPr lang="en-US" sz="1400" b="1" dirty="0"/>
              <a:t>transparency</a:t>
            </a:r>
            <a:r>
              <a:rPr lang="en-US" sz="1400" dirty="0"/>
              <a:t> and provide users with </a:t>
            </a:r>
            <a:r>
              <a:rPr lang="en-US" sz="1400" b="1" dirty="0"/>
              <a:t>information</a:t>
            </a:r>
            <a:r>
              <a:rPr lang="en-US" sz="1400" dirty="0"/>
              <a:t> on capabilities and limitations of the system &amp; how to use it</a:t>
            </a:r>
          </a:p>
        </p:txBody>
      </p:sp>
      <p:sp>
        <p:nvSpPr>
          <p:cNvPr id="16" name="Pfeil: Fünfeck 63">
            <a:extLst>
              <a:ext uri="{FF2B5EF4-FFF2-40B4-BE49-F238E27FC236}">
                <a16:creationId xmlns:a16="http://schemas.microsoft.com/office/drawing/2014/main" id="{53C3547D-4BE2-4036-9D61-06A77B77B56A}"/>
              </a:ext>
            </a:extLst>
          </p:cNvPr>
          <p:cNvSpPr/>
          <p:nvPr/>
        </p:nvSpPr>
        <p:spPr>
          <a:xfrm>
            <a:off x="1801077" y="3699976"/>
            <a:ext cx="7132067" cy="288147"/>
          </a:xfrm>
          <a:prstGeom prst="homePlate">
            <a:avLst>
              <a:gd name="adj" fmla="val 0"/>
            </a:avLst>
          </a:prstGeom>
          <a:solidFill>
            <a:srgbClr val="3F89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 anchorCtr="0">
            <a:spAutoFit/>
          </a:bodyPr>
          <a:lstStyle/>
          <a:p>
            <a:pPr algn="l"/>
            <a:r>
              <a:rPr lang="en-US" sz="1400" dirty="0"/>
              <a:t>Ensure </a:t>
            </a:r>
            <a:r>
              <a:rPr lang="en-US" sz="1400" b="1" dirty="0"/>
              <a:t>human oversight</a:t>
            </a:r>
            <a:r>
              <a:rPr lang="en-US" sz="1400" dirty="0"/>
              <a:t>  (measures built into the system and/or implemented by the users)</a:t>
            </a:r>
          </a:p>
        </p:txBody>
      </p:sp>
      <p:sp>
        <p:nvSpPr>
          <p:cNvPr id="17" name="Pfeil: Fünfeck 64">
            <a:extLst>
              <a:ext uri="{FF2B5EF4-FFF2-40B4-BE49-F238E27FC236}">
                <a16:creationId xmlns:a16="http://schemas.microsoft.com/office/drawing/2014/main" id="{A7198EA7-3035-4D1F-A3FC-457BF4A08972}"/>
              </a:ext>
            </a:extLst>
          </p:cNvPr>
          <p:cNvSpPr/>
          <p:nvPr/>
        </p:nvSpPr>
        <p:spPr>
          <a:xfrm>
            <a:off x="1801078" y="4302660"/>
            <a:ext cx="7132067" cy="288147"/>
          </a:xfrm>
          <a:prstGeom prst="homePlate">
            <a:avLst>
              <a:gd name="adj" fmla="val 0"/>
            </a:avLst>
          </a:prstGeom>
          <a:solidFill>
            <a:srgbClr val="3F89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 anchorCtr="0">
            <a:spAutoFit/>
          </a:bodyPr>
          <a:lstStyle/>
          <a:p>
            <a:pPr algn="l"/>
            <a:r>
              <a:rPr lang="en-US" sz="1400" b="0" i="0" u="none" strike="noStrike" baseline="0" dirty="0"/>
              <a:t>Ensure </a:t>
            </a:r>
            <a:r>
              <a:rPr lang="en-US" sz="1400" b="1" i="0" u="none" strike="noStrike" baseline="0" dirty="0"/>
              <a:t>robustness</a:t>
            </a:r>
            <a:r>
              <a:rPr lang="en-US" sz="1400" b="0" i="0" u="none" strike="noStrike" baseline="0" dirty="0"/>
              <a:t>, </a:t>
            </a:r>
            <a:r>
              <a:rPr lang="en-US" sz="1400" b="1" i="0" u="none" strike="noStrike" baseline="0" dirty="0"/>
              <a:t>accuracy</a:t>
            </a:r>
            <a:r>
              <a:rPr lang="en-US" sz="1400" b="0" i="0" u="none" strike="noStrike" baseline="0" dirty="0"/>
              <a:t> and </a:t>
            </a:r>
            <a:r>
              <a:rPr lang="en-US" sz="1400" b="1" i="0" u="none" strike="noStrike" baseline="0" dirty="0"/>
              <a:t>cybersecurity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528948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24</a:t>
            </a:fld>
            <a:endParaRPr lang="de-DE" noProof="0" dirty="0"/>
          </a:p>
        </p:txBody>
      </p:sp>
      <p:sp>
        <p:nvSpPr>
          <p:cNvPr id="8" name="Titel 37">
            <a:extLst>
              <a:ext uri="{FF2B5EF4-FFF2-40B4-BE49-F238E27FC236}">
                <a16:creationId xmlns:a16="http://schemas.microsoft.com/office/drawing/2014/main" id="{BE100E6E-9DC9-47B6-82F1-74B15D651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24" y="700088"/>
            <a:ext cx="8482157" cy="827087"/>
          </a:xfrm>
        </p:spPr>
        <p:txBody>
          <a:bodyPr/>
          <a:lstStyle/>
          <a:p>
            <a:r>
              <a:rPr lang="en-US" noProof="0" dirty="0"/>
              <a:t>High-risk-KI Systems – </a:t>
            </a:r>
            <a:r>
              <a:rPr lang="en-US" dirty="0"/>
              <a:t>Providing c</a:t>
            </a:r>
            <a:r>
              <a:rPr lang="en-US" noProof="0" dirty="0" err="1"/>
              <a:t>onformity</a:t>
            </a:r>
            <a:endParaRPr lang="en-US" dirty="0"/>
          </a:p>
        </p:txBody>
      </p:sp>
      <p:sp>
        <p:nvSpPr>
          <p:cNvPr id="9" name="Textfeld 12">
            <a:extLst>
              <a:ext uri="{FF2B5EF4-FFF2-40B4-BE49-F238E27FC236}">
                <a16:creationId xmlns:a16="http://schemas.microsoft.com/office/drawing/2014/main" id="{F6C74DB2-7C22-4E2A-B358-7E2C400EEE64}"/>
              </a:ext>
            </a:extLst>
          </p:cNvPr>
          <p:cNvSpPr txBox="1"/>
          <p:nvPr/>
        </p:nvSpPr>
        <p:spPr>
          <a:xfrm>
            <a:off x="301624" y="1206385"/>
            <a:ext cx="8246028" cy="1365365"/>
          </a:xfrm>
          <a:prstGeom prst="rect">
            <a:avLst/>
          </a:prstGeom>
          <a:solidFill>
            <a:srgbClr val="0D92FF"/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en-US" sz="1400" b="0" i="0" u="none" strike="noStrike" baseline="0" dirty="0">
                <a:solidFill>
                  <a:schemeClr val="bg1"/>
                </a:solidFill>
              </a:rPr>
              <a:t>High-risk AI systems shall undergo a new conformity assessment procedure whenever they are substantially modified.</a:t>
            </a:r>
          </a:p>
          <a:p>
            <a:r>
              <a:rPr lang="en-US" sz="1400" b="0" i="0" u="none" strike="noStrike" baseline="0" dirty="0">
                <a:solidFill>
                  <a:schemeClr val="bg1"/>
                </a:solidFill>
              </a:rPr>
              <a:t>For high-risk AI systems that </a:t>
            </a:r>
            <a:r>
              <a:rPr lang="en-US" sz="1400" b="1" i="0" u="none" strike="noStrike" baseline="0" dirty="0">
                <a:solidFill>
                  <a:schemeClr val="bg1"/>
                </a:solidFill>
              </a:rPr>
              <a:t>continue to learn </a:t>
            </a:r>
            <a:r>
              <a:rPr lang="en-US" sz="1400" b="0" i="0" u="none" strike="noStrike" baseline="0" dirty="0">
                <a:solidFill>
                  <a:schemeClr val="bg1"/>
                </a:solidFill>
              </a:rPr>
              <a:t>after being placed on the market, changes to the high-risk AI system and its performance that have been </a:t>
            </a:r>
            <a:r>
              <a:rPr lang="en-US" sz="1400" b="1" i="0" u="none" strike="noStrike" baseline="0" dirty="0">
                <a:solidFill>
                  <a:schemeClr val="bg1"/>
                </a:solidFill>
              </a:rPr>
              <a:t>pre-determined</a:t>
            </a:r>
            <a:r>
              <a:rPr lang="en-US" sz="1400" b="0" i="0" u="none" strike="noStrike" baseline="0" dirty="0">
                <a:solidFill>
                  <a:schemeClr val="bg1"/>
                </a:solidFill>
              </a:rPr>
              <a:t> by the provider at the moment of the </a:t>
            </a:r>
            <a:r>
              <a:rPr lang="en-US" sz="1400" b="1" i="0" u="none" strike="noStrike" baseline="0" dirty="0">
                <a:solidFill>
                  <a:schemeClr val="bg1"/>
                </a:solidFill>
              </a:rPr>
              <a:t>initial conformity assessment </a:t>
            </a:r>
            <a:r>
              <a:rPr lang="en-US" sz="1400" b="0" i="0" u="none" strike="noStrike" baseline="0" dirty="0">
                <a:solidFill>
                  <a:schemeClr val="bg1"/>
                </a:solidFill>
              </a:rPr>
              <a:t>and are </a:t>
            </a:r>
            <a:r>
              <a:rPr lang="en-US" sz="1400" b="1" i="0" u="none" strike="noStrike" baseline="0" dirty="0">
                <a:solidFill>
                  <a:schemeClr val="bg1"/>
                </a:solidFill>
              </a:rPr>
              <a:t>part of </a:t>
            </a:r>
            <a:r>
              <a:rPr lang="en-US" sz="1400" b="0" i="0" u="none" strike="noStrike" baseline="0" dirty="0">
                <a:solidFill>
                  <a:schemeClr val="bg1"/>
                </a:solidFill>
              </a:rPr>
              <a:t>the information contained in the </a:t>
            </a:r>
            <a:r>
              <a:rPr lang="en-US" sz="1400" b="1" i="0" u="none" strike="noStrike" baseline="0" dirty="0">
                <a:solidFill>
                  <a:schemeClr val="bg1"/>
                </a:solidFill>
              </a:rPr>
              <a:t>technical documentation</a:t>
            </a:r>
            <a:r>
              <a:rPr lang="en-US" sz="1400" b="0" i="0" u="none" strike="noStrike" baseline="0" dirty="0">
                <a:solidFill>
                  <a:schemeClr val="bg1"/>
                </a:solidFill>
              </a:rPr>
              <a:t>, are </a:t>
            </a:r>
            <a:r>
              <a:rPr lang="en-US" sz="1400" b="1" i="0" u="none" strike="noStrike" baseline="0" dirty="0">
                <a:solidFill>
                  <a:schemeClr val="bg1"/>
                </a:solidFill>
              </a:rPr>
              <a:t>not substantial modifications</a:t>
            </a:r>
            <a:r>
              <a:rPr lang="en-US" sz="1400" b="0" i="0" u="none" strike="noStrike" baseline="0" dirty="0">
                <a:solidFill>
                  <a:schemeClr val="bg1"/>
                </a:solidFill>
              </a:rPr>
              <a:t>.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8733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619" y="982467"/>
            <a:ext cx="1405913" cy="850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2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99586" y="604521"/>
            <a:ext cx="8869835" cy="534590"/>
          </a:xfrm>
        </p:spPr>
        <p:txBody>
          <a:bodyPr/>
          <a:lstStyle/>
          <a:p>
            <a:pPr marL="171450" indent="-171450"/>
            <a:r>
              <a:rPr lang="de-DE" altLang="en-US" dirty="0"/>
              <a:t>KI </a:t>
            </a:r>
            <a:r>
              <a:rPr lang="de-DE" altLang="en-US" dirty="0" err="1"/>
              <a:t>for</a:t>
            </a:r>
            <a:r>
              <a:rPr lang="de-DE" altLang="en-US" dirty="0"/>
              <a:t> Risk Management: Mustererkennung</a:t>
            </a:r>
          </a:p>
        </p:txBody>
      </p:sp>
      <p:sp>
        <p:nvSpPr>
          <p:cNvPr id="972805" name="Text Box 5"/>
          <p:cNvSpPr txBox="1">
            <a:spLocks noChangeArrowheads="1"/>
          </p:cNvSpPr>
          <p:nvPr/>
        </p:nvSpPr>
        <p:spPr bwMode="auto">
          <a:xfrm>
            <a:off x="2219325" y="3752850"/>
            <a:ext cx="3590925" cy="232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>
            <a:lvl1pPr marL="254000" indent="-254000" algn="l" eaLnBrk="0" hangingPunct="0">
              <a:spcBef>
                <a:spcPct val="0"/>
              </a:spcBef>
              <a:defRPr sz="1000">
                <a:solidFill>
                  <a:srgbClr val="000000"/>
                </a:solidFill>
                <a:latin typeface="Arial" charset="0"/>
              </a:defRPr>
            </a:lvl1pPr>
            <a:lvl2pPr marL="711200" indent="-254000" algn="l" eaLnBrk="0" hangingPunct="0">
              <a:spcBef>
                <a:spcPct val="0"/>
              </a:spcBef>
              <a:defRPr sz="1000">
                <a:solidFill>
                  <a:srgbClr val="000000"/>
                </a:solidFill>
                <a:latin typeface="Arial" charset="0"/>
              </a:defRPr>
            </a:lvl2pPr>
            <a:lvl3pPr marL="1168400" indent="-254000" algn="l" eaLnBrk="0" hangingPunct="0">
              <a:spcBef>
                <a:spcPct val="0"/>
              </a:spcBef>
              <a:defRPr sz="1000">
                <a:solidFill>
                  <a:srgbClr val="000000"/>
                </a:solidFill>
                <a:latin typeface="Arial" charset="0"/>
              </a:defRPr>
            </a:lvl3pPr>
            <a:lvl4pPr marL="1625600" indent="-254000" algn="l" eaLnBrk="0" hangingPunct="0">
              <a:spcBef>
                <a:spcPct val="0"/>
              </a:spcBef>
              <a:defRPr sz="1000">
                <a:solidFill>
                  <a:srgbClr val="000000"/>
                </a:solidFill>
                <a:latin typeface="Arial" charset="0"/>
              </a:defRPr>
            </a:lvl4pPr>
            <a:lvl5pPr marL="2082800" indent="-254000" algn="l" eaLnBrk="0" hangingPunct="0">
              <a:spcBef>
                <a:spcPct val="0"/>
              </a:spcBef>
              <a:defRPr sz="1000">
                <a:solidFill>
                  <a:srgbClr val="000000"/>
                </a:solidFill>
                <a:latin typeface="Arial" charset="0"/>
              </a:defRPr>
            </a:lvl5pPr>
            <a:lvl6pPr marL="2540000" indent="-2540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Arial" charset="0"/>
              </a:defRPr>
            </a:lvl6pPr>
            <a:lvl7pPr marL="2997200" indent="-2540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Arial" charset="0"/>
              </a:defRPr>
            </a:lvl7pPr>
            <a:lvl8pPr marL="3454400" indent="-2540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Arial" charset="0"/>
              </a:defRPr>
            </a:lvl8pPr>
            <a:lvl9pPr marL="3911600" indent="-2540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AutoNum type="romanUcPeriod"/>
            </a:pPr>
            <a:endParaRPr lang="en-US" altLang="en-US" sz="1050" dirty="0"/>
          </a:p>
        </p:txBody>
      </p:sp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1" y="2347492"/>
            <a:ext cx="1297886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357" y="3714757"/>
            <a:ext cx="1209763" cy="859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>
            <a:cxnSpLocks/>
          </p:cNvCxnSpPr>
          <p:nvPr/>
        </p:nvCxnSpPr>
        <p:spPr>
          <a:xfrm flipH="1" flipV="1">
            <a:off x="6939900" y="1946892"/>
            <a:ext cx="1" cy="3078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915150" y="3308301"/>
            <a:ext cx="6975" cy="29214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768180" y="1095804"/>
            <a:ext cx="1242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/>
              <a:t>Abhängigkeiten -&gt; Schwere Ränder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770856" y="3810594"/>
            <a:ext cx="1297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/>
              <a:t>Mehrperiodizität -&gt; Nichtlinearität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625908" y="2352459"/>
            <a:ext cx="1297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/>
              <a:t>Normalverteilung -&gt; Diversifikation</a:t>
            </a:r>
            <a:endParaRPr lang="en-US" sz="1200" dirty="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584195" y="1024316"/>
            <a:ext cx="5370156" cy="4595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 marL="254000" indent="-254000" algn="l" eaLnBrk="0" hangingPunct="0">
              <a:spcBef>
                <a:spcPct val="0"/>
              </a:spcBef>
              <a:defRPr sz="1000">
                <a:solidFill>
                  <a:srgbClr val="000000"/>
                </a:solidFill>
                <a:latin typeface="Arial" charset="0"/>
              </a:defRPr>
            </a:lvl1pPr>
            <a:lvl2pPr marL="711200" indent="-254000" algn="l" eaLnBrk="0" hangingPunct="0">
              <a:spcBef>
                <a:spcPct val="0"/>
              </a:spcBef>
              <a:defRPr sz="1000">
                <a:solidFill>
                  <a:srgbClr val="000000"/>
                </a:solidFill>
                <a:latin typeface="Arial" charset="0"/>
              </a:defRPr>
            </a:lvl2pPr>
            <a:lvl3pPr marL="1168400" indent="-254000" algn="l" eaLnBrk="0" hangingPunct="0">
              <a:spcBef>
                <a:spcPct val="0"/>
              </a:spcBef>
              <a:defRPr sz="1000">
                <a:solidFill>
                  <a:srgbClr val="000000"/>
                </a:solidFill>
                <a:latin typeface="Arial" charset="0"/>
              </a:defRPr>
            </a:lvl3pPr>
            <a:lvl4pPr marL="1625600" indent="-254000" algn="l" eaLnBrk="0" hangingPunct="0">
              <a:spcBef>
                <a:spcPct val="0"/>
              </a:spcBef>
              <a:defRPr sz="1000">
                <a:solidFill>
                  <a:srgbClr val="000000"/>
                </a:solidFill>
                <a:latin typeface="Arial" charset="0"/>
              </a:defRPr>
            </a:lvl4pPr>
            <a:lvl5pPr marL="2082800" indent="-254000" algn="l" eaLnBrk="0" hangingPunct="0">
              <a:spcBef>
                <a:spcPct val="0"/>
              </a:spcBef>
              <a:defRPr sz="1000">
                <a:solidFill>
                  <a:srgbClr val="000000"/>
                </a:solidFill>
                <a:latin typeface="Arial" charset="0"/>
              </a:defRPr>
            </a:lvl5pPr>
            <a:lvl6pPr marL="2540000" indent="-2540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Arial" charset="0"/>
              </a:defRPr>
            </a:lvl6pPr>
            <a:lvl7pPr marL="2997200" indent="-2540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Arial" charset="0"/>
              </a:defRPr>
            </a:lvl7pPr>
            <a:lvl8pPr marL="3454400" indent="-2540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Arial" charset="0"/>
              </a:defRPr>
            </a:lvl8pPr>
            <a:lvl9pPr marL="3911600" indent="-2540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0000"/>
                </a:solidFill>
                <a:latin typeface="Arial" charset="0"/>
              </a:defRPr>
            </a:lvl9pPr>
          </a:lstStyle>
          <a:p>
            <a:pPr marL="557213" lvl="1" indent="-214313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en-US" sz="1200" b="1" dirty="0">
                <a:solidFill>
                  <a:schemeClr val="tx1"/>
                </a:solidFill>
              </a:rPr>
              <a:t>Synchrone Abhängigkeiten </a:t>
            </a:r>
            <a:r>
              <a:rPr lang="de-DE" altLang="en-US" sz="1200" dirty="0">
                <a:solidFill>
                  <a:schemeClr val="tx1"/>
                </a:solidFill>
              </a:rPr>
              <a:t>(gleichzeitiger/aufeinanderfolgender) Ereignisse zerstören das Versicherungsprinzip -&gt; zentrale Rolle im Risikomanagement</a:t>
            </a:r>
          </a:p>
          <a:p>
            <a:pPr marL="557213" lvl="1" indent="-214313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en-US" sz="1200" b="1" dirty="0">
                <a:solidFill>
                  <a:schemeClr val="tx1"/>
                </a:solidFill>
              </a:rPr>
              <a:t>Zeitliche Abhängigkeiten </a:t>
            </a:r>
            <a:r>
              <a:rPr lang="de-DE" altLang="en-US" sz="1200" dirty="0">
                <a:solidFill>
                  <a:schemeClr val="tx1"/>
                </a:solidFill>
              </a:rPr>
              <a:t>führen über mehrere Periode oder abrupt zu dynamisch veränderten Bedingungen oder Regimewechseln</a:t>
            </a:r>
          </a:p>
          <a:p>
            <a:pPr marL="557213" lvl="1" indent="-214313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en-US" sz="1200" dirty="0">
                <a:solidFill>
                  <a:schemeClr val="tx1"/>
                </a:solidFill>
              </a:rPr>
              <a:t>Abhängigkeiten oder </a:t>
            </a:r>
            <a:r>
              <a:rPr lang="de-DE" altLang="en-US" sz="1200" b="1" dirty="0">
                <a:solidFill>
                  <a:schemeClr val="tx1"/>
                </a:solidFill>
              </a:rPr>
              <a:t>Regimewechsel</a:t>
            </a:r>
            <a:r>
              <a:rPr lang="de-DE" altLang="en-US" sz="1200" dirty="0">
                <a:solidFill>
                  <a:schemeClr val="tx1"/>
                </a:solidFill>
              </a:rPr>
              <a:t> sind mit klassischen Daten schwer zu messen und vorherzusagen (Dynamik, Psychologie)</a:t>
            </a:r>
          </a:p>
          <a:p>
            <a:pPr marL="557213" lvl="1" indent="-214313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en-US" sz="1200" dirty="0">
                <a:solidFill>
                  <a:schemeClr val="tx1"/>
                </a:solidFill>
              </a:rPr>
              <a:t>Nötige Informationen zur vorausschauenden Bewertung von Gefahren und Risiken in der Regel</a:t>
            </a:r>
          </a:p>
          <a:p>
            <a:pPr marL="900113" lvl="2" indent="-214313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en-US" sz="1200" dirty="0">
                <a:solidFill>
                  <a:schemeClr val="tx1"/>
                </a:solidFill>
              </a:rPr>
              <a:t>noch in keinem Banksystem erfasst, teilweise in externen Quellen</a:t>
            </a:r>
          </a:p>
          <a:p>
            <a:pPr marL="900113" lvl="2" indent="-214313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en-US" sz="1200" dirty="0">
                <a:solidFill>
                  <a:schemeClr val="tx1"/>
                </a:solidFill>
              </a:rPr>
              <a:t>nicht zentral verfügbar, sondern verteilt und aus kleinen, schwachen Signalen zusammengesetzt</a:t>
            </a:r>
          </a:p>
          <a:p>
            <a:pPr marL="900113" lvl="2" indent="-214313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en-US" sz="1200" dirty="0">
                <a:solidFill>
                  <a:schemeClr val="tx1"/>
                </a:solidFill>
              </a:rPr>
              <a:t>unstrukturiert (Text)</a:t>
            </a:r>
          </a:p>
          <a:p>
            <a:pPr marL="557213" lvl="1" indent="-214313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chemeClr val="tx1"/>
                </a:solidFill>
              </a:rPr>
              <a:t>Anhängigkeiten sind Muster -&gt; versteckt in komplexen Signalen</a:t>
            </a:r>
            <a:r>
              <a:rPr lang="en-US" sz="1200" dirty="0">
                <a:solidFill>
                  <a:schemeClr val="tx1"/>
                </a:solidFill>
              </a:rPr>
              <a:t>!</a:t>
            </a:r>
            <a:endParaRPr lang="de-DE" altLang="en-US" sz="1200" dirty="0">
              <a:solidFill>
                <a:schemeClr val="tx1"/>
              </a:solidFill>
            </a:endParaRPr>
          </a:p>
          <a:p>
            <a:pPr lvl="1" eaLnBrk="1" hangingPunct="1">
              <a:spcBef>
                <a:spcPct val="50000"/>
              </a:spcBef>
              <a:buFont typeface="Arial" panose="020B0604020202020204" pitchFamily="34" charset="0"/>
              <a:buChar char="-"/>
            </a:pPr>
            <a:endParaRPr lang="de-DE" altLang="en-US" sz="1200" dirty="0">
              <a:solidFill>
                <a:schemeClr val="tx1"/>
              </a:solidFill>
            </a:endParaRPr>
          </a:p>
          <a:p>
            <a:pPr marL="557213" lvl="1" indent="-214313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de-DE" altLang="en-US" sz="1200" dirty="0">
              <a:solidFill>
                <a:schemeClr val="tx1"/>
              </a:solidFill>
            </a:endParaRPr>
          </a:p>
          <a:p>
            <a:pPr marL="557213" lvl="1" indent="-214313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de-DE" sz="1200" dirty="0">
              <a:solidFill>
                <a:schemeClr val="tx1"/>
              </a:solidFill>
            </a:endParaRPr>
          </a:p>
          <a:p>
            <a:pPr marL="557213" lvl="1" indent="-214313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de-DE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Snip Diagonal Corner Rectangle 12">
            <a:extLst>
              <a:ext uri="{FF2B5EF4-FFF2-40B4-BE49-F238E27FC236}">
                <a16:creationId xmlns:a16="http://schemas.microsoft.com/office/drawing/2014/main" id="{0F4B379E-90E1-415F-A2FD-B488B62FBE33}"/>
              </a:ext>
            </a:extLst>
          </p:cNvPr>
          <p:cNvSpPr/>
          <p:nvPr/>
        </p:nvSpPr>
        <p:spPr>
          <a:xfrm>
            <a:off x="499586" y="97155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3" name="Foliennummernplatzhalter 4">
            <a:extLst>
              <a:ext uri="{FF2B5EF4-FFF2-40B4-BE49-F238E27FC236}">
                <a16:creationId xmlns:a16="http://schemas.microsoft.com/office/drawing/2014/main" id="{2DF527FD-88CD-4D6B-B238-460C002FF69A}"/>
              </a:ext>
            </a:extLst>
          </p:cNvPr>
          <p:cNvSpPr txBox="1">
            <a:spLocks/>
          </p:cNvSpPr>
          <p:nvPr/>
        </p:nvSpPr>
        <p:spPr bwMode="gray">
          <a:xfrm>
            <a:off x="84605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25</a:t>
            </a:fld>
            <a:endParaRPr lang="de-DE" sz="600" dirty="0"/>
          </a:p>
        </p:txBody>
      </p:sp>
      <p:sp>
        <p:nvSpPr>
          <p:cNvPr id="24" name="Datumsplatzhalter 6">
            <a:extLst>
              <a:ext uri="{FF2B5EF4-FFF2-40B4-BE49-F238E27FC236}">
                <a16:creationId xmlns:a16="http://schemas.microsoft.com/office/drawing/2014/main" id="{049565FA-9B31-4476-8CF1-3EF1EE87D0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25" name="Fußzeilenplatzhalter 2">
            <a:extLst>
              <a:ext uri="{FF2B5EF4-FFF2-40B4-BE49-F238E27FC236}">
                <a16:creationId xmlns:a16="http://schemas.microsoft.com/office/drawing/2014/main" id="{47C367AA-EC65-48F7-8329-16C2736EC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</p:spTree>
    <p:extLst>
      <p:ext uri="{BB962C8B-B14F-4D97-AF65-F5344CB8AC3E}">
        <p14:creationId xmlns:p14="http://schemas.microsoft.com/office/powerpoint/2010/main" val="37602936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717930" y="2934446"/>
            <a:ext cx="1006841" cy="7214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7717095" y="1568769"/>
            <a:ext cx="1006841" cy="5321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Box 2"/>
          <p:cNvSpPr txBox="1"/>
          <p:nvPr/>
        </p:nvSpPr>
        <p:spPr>
          <a:xfrm>
            <a:off x="7825863" y="1618819"/>
            <a:ext cx="918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>
                <a:solidFill>
                  <a:schemeClr val="bg1"/>
                </a:solidFill>
              </a:rPr>
              <a:t>Neues Muster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17928" y="2991534"/>
            <a:ext cx="1007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>
                <a:solidFill>
                  <a:schemeClr val="bg1"/>
                </a:solidFill>
              </a:rPr>
              <a:t>Neues Paradigma?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>
            <a:stCxn id="4" idx="2"/>
            <a:endCxn id="12" idx="0"/>
          </p:cNvCxnSpPr>
          <p:nvPr/>
        </p:nvCxnSpPr>
        <p:spPr>
          <a:xfrm>
            <a:off x="8220516" y="2100943"/>
            <a:ext cx="835" cy="833502"/>
          </a:xfrm>
          <a:prstGeom prst="straightConnector1">
            <a:avLst/>
          </a:prstGeom>
          <a:ln w="635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2">
            <a:extLst>
              <a:ext uri="{FF2B5EF4-FFF2-40B4-BE49-F238E27FC236}">
                <a16:creationId xmlns:a16="http://schemas.microsoft.com/office/drawing/2014/main" id="{A036CBD6-B1A4-4520-94AA-B0C89BCF213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445615" y="453704"/>
            <a:ext cx="8698385" cy="534590"/>
          </a:xfrm>
          <a:prstGeom prst="rect">
            <a:avLst/>
          </a:prstGeom>
        </p:spPr>
        <p:txBody>
          <a:bodyPr vert="horz" lIns="0" tIns="162000" rIns="108000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1450" indent="-171450"/>
            <a:r>
              <a:rPr lang="de-DE" altLang="en-US" sz="2000" dirty="0"/>
              <a:t>KI </a:t>
            </a:r>
            <a:r>
              <a:rPr lang="de-DE" altLang="en-US" sz="2000" dirty="0" err="1"/>
              <a:t>for</a:t>
            </a:r>
            <a:r>
              <a:rPr lang="de-DE" altLang="en-US" sz="2000" dirty="0"/>
              <a:t> Risk Management: Mustererkennung</a:t>
            </a:r>
          </a:p>
        </p:txBody>
      </p:sp>
      <p:sp>
        <p:nvSpPr>
          <p:cNvPr id="16" name="Snip Diagonal Corner Rectangle 12">
            <a:extLst>
              <a:ext uri="{FF2B5EF4-FFF2-40B4-BE49-F238E27FC236}">
                <a16:creationId xmlns:a16="http://schemas.microsoft.com/office/drawing/2014/main" id="{840423E6-A2D9-4264-ADD8-55F34305A998}"/>
              </a:ext>
            </a:extLst>
          </p:cNvPr>
          <p:cNvSpPr/>
          <p:nvPr/>
        </p:nvSpPr>
        <p:spPr>
          <a:xfrm>
            <a:off x="499586" y="97155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A1F749-0188-433E-80C1-0CAB3C797C45}"/>
              </a:ext>
            </a:extLst>
          </p:cNvPr>
          <p:cNvSpPr txBox="1"/>
          <p:nvPr/>
        </p:nvSpPr>
        <p:spPr bwMode="gray">
          <a:xfrm>
            <a:off x="903805" y="1060801"/>
            <a:ext cx="5496995" cy="139664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SzPct val="110000"/>
            </a:pPr>
            <a:r>
              <a:rPr lang="de-DE" sz="1200" b="1" dirty="0"/>
              <a:t>ML/DL macht Mustererkennung objektiver</a:t>
            </a:r>
          </a:p>
          <a:p>
            <a:pPr marL="557213" lvl="1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DL vermeidet dir Abhängigkeit von Paradigmen auf der </a:t>
            </a:r>
            <a:r>
              <a:rPr lang="de-DE" sz="1200" dirty="0" err="1"/>
              <a:t>Featureseite</a:t>
            </a:r>
            <a:r>
              <a:rPr lang="de-DE" sz="1200" dirty="0"/>
              <a:t> – es findet und verifiziert Muster objektiv</a:t>
            </a:r>
          </a:p>
          <a:p>
            <a:pPr marL="557213" lvl="1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KI „zertifiziert die Expertenmeinung“ über bestehende Paradigmen, der Experte verifiziert neu entdeckte Muster</a:t>
            </a:r>
          </a:p>
          <a:p>
            <a:pPr marL="557213" lvl="1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 err="1"/>
              <a:t>Bayes‘sche</a:t>
            </a:r>
            <a:r>
              <a:rPr lang="de-DE" sz="1200" dirty="0"/>
              <a:t> Methoden können helfen, datengetriebene und </a:t>
            </a:r>
            <a:r>
              <a:rPr lang="de-DE" sz="1200" dirty="0" err="1"/>
              <a:t>expertenbasierte</a:t>
            </a:r>
            <a:r>
              <a:rPr lang="de-DE" sz="1200" dirty="0"/>
              <a:t> Ansätze zu verbinden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DAA6FF5-E972-4B10-A206-F8E70BD1FADA}"/>
              </a:ext>
            </a:extLst>
          </p:cNvPr>
          <p:cNvSpPr txBox="1"/>
          <p:nvPr/>
        </p:nvSpPr>
        <p:spPr bwMode="gray">
          <a:xfrm>
            <a:off x="809236" y="2858831"/>
            <a:ext cx="6348347" cy="1396649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SzPct val="110000"/>
            </a:pPr>
            <a:r>
              <a:rPr lang="de-DE" sz="1200" b="1" dirty="0"/>
              <a:t>Simulation und </a:t>
            </a:r>
            <a:r>
              <a:rPr lang="de-DE" sz="1200" b="1" dirty="0" err="1"/>
              <a:t>Anomalieerkennung</a:t>
            </a:r>
            <a:r>
              <a:rPr lang="de-DE" sz="1200" b="1" dirty="0"/>
              <a:t>  sollten Kernanwendungen der KI (im Risikomanagement) sein</a:t>
            </a:r>
          </a:p>
          <a:p>
            <a:pPr marL="557213" lvl="1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In überwachten Methoden gibt es immer noch eine Paradigmenabhängigkeit über die Zielvariablen</a:t>
            </a:r>
          </a:p>
          <a:p>
            <a:pPr marL="557213" lvl="1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Nichtüberwachte Methoden finden Anomalien durch  Modellierung der Normalität</a:t>
            </a:r>
          </a:p>
          <a:p>
            <a:pPr marL="557213" lvl="1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KI-Systems können für die Simulation neuer Muster genutzt werden (GANs)</a:t>
            </a:r>
          </a:p>
          <a:p>
            <a:pPr marL="557213" lvl="1" indent="-214313">
              <a:lnSpc>
                <a:spcPct val="110000"/>
              </a:lnSpc>
              <a:spcBef>
                <a:spcPts val="45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200" dirty="0"/>
              <a:t>Die Erkennung neuer Paradigmen ist mit der </a:t>
            </a:r>
            <a:r>
              <a:rPr lang="de-DE" sz="1200" b="1" dirty="0"/>
              <a:t>Erkennung von Modellgrenzen </a:t>
            </a:r>
            <a:r>
              <a:rPr lang="de-DE" sz="1200" dirty="0"/>
              <a:t>verwandt </a:t>
            </a:r>
          </a:p>
        </p:txBody>
      </p:sp>
      <p:sp>
        <p:nvSpPr>
          <p:cNvPr id="20" name="Foliennummernplatzhalter 4">
            <a:extLst>
              <a:ext uri="{FF2B5EF4-FFF2-40B4-BE49-F238E27FC236}">
                <a16:creationId xmlns:a16="http://schemas.microsoft.com/office/drawing/2014/main" id="{08ECECB0-1D93-4A6E-8DD7-C1DE81685950}"/>
              </a:ext>
            </a:extLst>
          </p:cNvPr>
          <p:cNvSpPr txBox="1">
            <a:spLocks/>
          </p:cNvSpPr>
          <p:nvPr/>
        </p:nvSpPr>
        <p:spPr bwMode="gray">
          <a:xfrm>
            <a:off x="84605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26</a:t>
            </a:fld>
            <a:endParaRPr lang="de-DE" sz="600" dirty="0"/>
          </a:p>
        </p:txBody>
      </p:sp>
      <p:sp>
        <p:nvSpPr>
          <p:cNvPr id="22" name="Datumsplatzhalter 6">
            <a:extLst>
              <a:ext uri="{FF2B5EF4-FFF2-40B4-BE49-F238E27FC236}">
                <a16:creationId xmlns:a16="http://schemas.microsoft.com/office/drawing/2014/main" id="{11BBDAFB-6EEE-4F8E-96E1-170699A967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23" name="Fußzeilenplatzhalter 2">
            <a:extLst>
              <a:ext uri="{FF2B5EF4-FFF2-40B4-BE49-F238E27FC236}">
                <a16:creationId xmlns:a16="http://schemas.microsoft.com/office/drawing/2014/main" id="{9ED17A4C-5880-428A-B126-91D26DF0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</p:spTree>
    <p:extLst>
      <p:ext uri="{BB962C8B-B14F-4D97-AF65-F5344CB8AC3E}">
        <p14:creationId xmlns:p14="http://schemas.microsoft.com/office/powerpoint/2010/main" val="38537050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png;base64,iVBORw0KGgoAAAANSUhEUgAAAWoAAAD4CAYAAADFAawfAAAABHNCSVQICAgIfAhkiAAAAAlwSFlzAAALEgAACxIB0t1+/AAAADh0RVh0U29mdHdhcmUAbWF0cGxvdGxpYiB2ZXJzaW9uMy4xLjEsIGh0dHA6Ly9tYXRwbG90bGliLm9yZy8QZhcZAAAgAElEQVR4nO2df6wmV3nfv0/WsCQOXEK9SUnM3g1qREoRNvaKQol4F2gihyIqVa1EpFRpFWn/iVLSH0pBVTt3W1VppaoFtVElRHF/JCVqaUgiKyKgdNeNqpT0bmyIiSFpWBu7QLyp7NK0Fjj26R/vO3dnzpzznPPMzzPv/X6k0b3zzq/n/PqeZ55zZkaccyCEEFIu37S0AYQQQnQo1IQQUjgUakIIKRwKNSGEFA6FmhBCCue2KU56xx13uAsXLkxxakII2UuuX7/+B865c6Ftkwj1hQsXcHx8PMWpCSFkLxGRx2PbGPoghJDCoVATQkjhUKgJIaRwKNSEEFI4FGpCCCmcLKEWkZeLyMdE5PMi8qiIvHlqw0jBHB0tbQEhp4pcj/qDAD7hnPteAHcBeHQ6k0jxXLmytAWEnCqS86hF5GUA3grgrwCAc+4bAL4xrVmEEEJqcjzqVwO4CeB+EXlIRD4sIrf7O4nIZRE5FpHjmzdvjm4oWZijI0BkuwC3/mcYhJDJkdSHA0TkIoD/BuAtzrlPi8gHAXzNOfd3Y8dcvHjR8cnEPUYE4AcnCBkVEbnunLsY2pbjUT8J4Enn3Kd36x8DcM9YxhFCCNFJCrVz7qsAnhCR1+x+egeA357UKlI2VbW0BYScKnJfyvTjAH5WRF4M4IsA/up0JpHiYVyakFnJEmrn3MMAgrETQggh08InEwkhpHAo1IQQUjgUakIIKRwKNSGEFA6FmhBCCodCTQghhUOhJoSQwqFQE0JI4VCoCSGkcCjUhBBSOBRqQggpHAo1IYQUDoWaEEIKh0JNCCGFQ6EmhJDCoVATQkjhUKgJIaRwKNSEEFI4FGpCCCkcCjUhhBQOhZoQQgqHQk0IIYVDoSaEkMKhUBNCSOFkCbWIPCYivyUiD4vI8dRGkZVxdLS0BYTsNRaP+m3Oubudcxcns4askytXlraAkL2GoY/TCr1gQlZDrlA7AJ8Ukesicjm0g4hcFpFjETm+efPmeBaSaRjqBR8dASLbBbj1PzsAQkZHnHPpnUS+0zn3ZRH5dgCfAvDjzrn/Etv/4sWL7viYoeyiEQEyyn72cxFyShGR67HQcpZH7Zz78u7vUwA+DuCN45lHZoNeMCGrJCnUInK7iLy0/h/ADwB4ZGrDyAQcHW0939r7rf8fKtRVNdQyQojCbRn7fAeAj8vWC7sNwL93zn1iUqvIuqBHTsikJIXaOfdFAHfNYAuZE3rBhKwGTs87rdALJmQ1UKgJIaRwKNSEEFI4FGpCCCkcCjUhhBQOhZoQQgqHQk0IIYVDoSZdOHWPkKKgUJMufL80IUVBoSaEkMKhUJMtfLMeIcWS9T5qK3wf9crh+6UJmZ3B76MmhBCyHBRq0oVv1iOkKCjUpIsfl2acmpBFoVCTNJyuR8iiUKgJIaRwKNQkDKfrEVIMnJ5H0nC6HiGTw+l5hBCyYijUJA2n6xGyKBRqkoZxaUIWhUJNCCGFQ6EmhJDCyRZqETkjIg+JyANTGkQIIaSNxaN+L4BHpzKEEEJImCyhFpE7Afw5AB+e1hwyGRwQJGS15HrUHwDwkwBeiO0gIpdF5FhEjm/evDmKcWRE+L4OQlZLUqhF5F0AnnLOXdf2c859yDl30Tl38dy5c6MZSAghp50cj/otAN4tIo8B+DkAbxeRn5nUKjIOfF8HIXuB6V0fInIJwN9yzr1L24/v+igQvq+DkKLhuz4IIWTF3GbZ2Tl3DcC1SSwh08L3dRCyWuhRnxYYlyZktVCoCSGkcCjUhBBSOBRqsoWhEUKKhUJNtvDJRUKKhUJNCCGFc3qFmrf6fHKRkJVwer9Czif12jA/CBnO0VFvR4dPJhJCyBxMNNZzuoSat/px+OQiIcVy+oTauVu3+PX/A25X9obTnn5C+jKDA8gYdWydEEKsDNARxqhD8FafELISTq9Q1+EOxqwJIWMxkQN4ekMfPgx9EEIWhKEPQghZMadHqFPhDMasCSGFsi6hHhI7Tk1EZ1yaEFIo6xJqvuGNEHIKWZdQW+GsDkLIHlC+UA8RW+1JREIIWQnrEGqKLSFkDUykS+UL9VhwVkd/2CkSkgffnodhYkux6Q8HcclppgDtSAq1iLxERH5DRD4jIp8TkeVabQEZRgg5ZeRM7Z140kKOR/11AG93zt0F4G4A94nIm0azgJQJZ8wQkkdjHO0I1STjaEmhdlv+cLf6ot3Cl2LsM/ULqziIS04ruY6Kt34F3vaRyHopk4icAXAdwJ8A8NPOub8d2OcygMsAcP78+Xsff/zxkU0ls8F3dRNyC63+e9uGNJXBL2Vyzj3vnLsbwJ0A3igirwvs8yHn3EXn3MVz5871s5SUCWfMEBJljiihadaHc+4ZANcA3DeeCStkH2//tdq2j+klJBffUfHaytEVgYPAVUcApokSJkMfInIOwHPOuWdE5JsBfBLAP3bOPRA7ZpXvo7awhlDAEIFdQ/rIKulUy7U7AjOFPnKE+vUA/g2AM9h64P/BOff3tWMo1AUwrMaUnz6ySjpVa+11rZQYtXPus865NzjnXu+ce11KpPeW0zRdjTFpQopiXU8mLskapquN1ZmUlCayeqLVUo68H44WsnAYc/hw/GZiH9Zwu7YGG8mpYw2hj1TY/OjSNRw9+Lbt/6hwhN2Ti1UFuXK0TIy6D3sv1GsYACmwAZBTiNdW1iDUKZOa28d85IAft+2D2qUq23K298R0WsaZSQl478noVMs9q6ebw8cmOS896hgFzpoo0PkgRGcllfboKPzupaq6dVOQejdTVW33oUftUXr0gZBTSc/RtSXbc2quQGx7aN8pWLVQj/6a5KGf/Zpg6LfEWYHsIIlKzxlSa33t+dGla+E2eunaeBdxzo2+3HvvvW4OTt7tV9rJm8dW1WBTQqddklLsICvAUFkmrVeGdpjatbnd33eYbODYRTR1dR51iR6mylrdBELGIDFYOFt7NrRDy1yBuXRnlUI9S3xoyGj0RCPZSw6Qr66DJGWQEZcu/TkyC9Xm2iTnXZ1Qz8bQmjJRvHoWAhfatwZFTgELeBdH1y5Nct5VC3WxUzDXrmoM15AFGLM9Hx1huna4QDtetVCvRff2goZ3UuGIsQ8yOmNWpUl9jcbJR53ZobBqoZ6NIfM/i3X7PVIfDmh9wPPK+u4SSPEMeeA3WQ0naodXHrw0yXk7xKaDDFlGnZ434vS23iTm3OzddDU/Qal1QnrSbN6paqVtB7bnuuVB3FpCEmKWlcjJx2wKWPX0vIXipXQUFdZyl0CKw29XWvPu83be3JC0WVZad5QVdh/fAjDRAy4+MQUfsozqUS/kvW1zJt49W3rvVeDP4t+7BJISCN2cxapZykvWtlm8c3OVbhw8l0ddplAXIBIpoe7su3a0mrtQAtkn7B+a+FojblrYJBbuyLlu8MCIIadbqNvWj3euBNH+AZV6nMnEUtWnmYhCYtJ70QHuIWoVDmzM9XxTHrRWLa11xXSsYlhHGwa0bwr10MsmbEgJefzEC5PrYizUuZSUVeQWarkkCk0T29SNnLbdWkW1kEtw59j6iE6NJtTlDyaWMHCVel8BVvqAiD/60mShedJ8VL085vxORs4s0dD2a9ds16mqdtWv/z9JS6oizl1JYwo+ZJnr7XlTkuyhrXOBFo65J2Hog9R49TIrJJFZvzWv2FrtTOELpa2ljlXDG6nMMYBVhz7WgEVRSlUfbWRm5nGCBS5LmngZbxrkyyi0voOJmpnJaJ1yMst1nHPObTbxjac29GGhxPvjEm0K0bSz/v7QHLd33vma81tLiHqdVlLFH90OvdAuXeofcfN/22ziNqbmSSersZYBDz54a7+5KmlMwesFwKsAXAXwKIDPAXhv6pjFPOqlXDDtFmfIwJzx1mmySIoxX012JLw3Mg2dMlJu3y2DeqnC1yIFJs89cN7OeiJNWrRCjWZohjS9bSMYEvoA8EoA9+z+fymA3wHwWu2YYoS6hBjwEOUxHjuZyE1pB7CKEP6+0SyjVJjAHBow7OuHLyzT80yhYiVNWR3RZhM+uS/ME4U+kkLdOQD4RQDfr+0zq1APeTxpCZsspOwPDPpMgnlQJON8md7bADOIgiZU/g+WT1OFNmoa17xUSPNSzTtnqYV6NE/e4tobGE2oAVwA8CUALwtsuwzgGMDx+fPnexs7CMu90pQMGRGziHxB3miuHVWl7zxRGyDO8GTemJUn4Z2nxrAtD8to1/F7geb25Pxtf9ZHKBEjNMJRhBrAtwK4DuAvpPadzaMO5XAJyqW6Kz3Pk7G9FCEzia3BeyslfZMx8ysSZmkmqTrauKAm4vX23jNGMjqMYH6g6mZQqUIN4EUAfgXA38jZfzahzinZJdC6677naZ6vhzeaZMQWOkSofUrod2djwvpqmb88OHO9QqtQRctQ2+ajiXHwzk05uHNsw2bU0tgU5tyKOKAMhw4mCoB/C+ADqX3rZTGhtm4fkykUJXWswRtNMmJehRpNNGsMRu+jR91K/oQJtHijo9qR8qgbP6Qua9bEzA7D6o0X6VED+D4ADsBnATy8W96pHTOpUFufCFyCuRRlwgZlYiax3UehbnlvI94ypERN9ainFupIG7Ze1rS/0mF0dDf1oqXGAZYHa1KMOusjZynGo54Ko6c7GSPfovYWCUN6Z+oPVkMrP0asN6m79Y5QjXlHqJxLE7acS/U2MyDU0fMYXPsxOzkK9dzXXaGimN4AaLgHTcYOh7DCfHYuMXA1Eimhjk2ZyxIqqyGZ2yf0DzonrzZX4+cZ4ngMqJP7I9STtnoDe3gPbr6NzHRtJs2qPSiHVhJGCHfkeNCqDcEfBjDAOx1045rSisbB1juKscZcfPZHqCdsmMn8LXH6wYgDlUPifZonSKHWGVOoo+cNrKvbxhwAH+CdWm5cO09up07mC7XhwtXmalgKNlcH1UkK9dinLkUghtgB48MyhmmBk/ZpJXaYBlRHb8R6ZfFOU1ln2m6426qP7XMX4JMUW8Uuq0dtuq6BdQv1VA1zRI9yMQbY4XvBQ9Jv8tbGpJRyMKAK6JD0+DHYKrhXr3OlRL+13SjU/nn6NndfbDsPqngnU+dvW+8CSpie12dZhUed8iiHuCBTMqRSKJP61awNtMzcvKNQtwk5eqM4IiO3De3UpjR4O2t3FKnr+OS+QyR18uS+itEVKgp1ICWTnWvMW5jZGHSb1V5X61RiZy3vrHpj2n8F4Y6qMtzeD6lzMzoxquebeC9GSC9zljofFZPV9c4Ph4dRpyUZZ2+uW3sXhf0R6gnnDRcj1JY0Gm0caw5qcrxoxA5k7YTa8WjT89Q5djrNXU7ugpS20buzSXTqFs3z1/0Praj126/DjbxO5rvSu6RCLBbWJdRzeUkh8clVsilttCjVoKlAGecOVcZAp7bZuAG9gNGuhMlLY3HGOutDwh3GjFMPzfCCo+uGAcPQ0ve6wddC5zpmoc4l0+hxnZQ1CfVELlWn/qSuo22fUkxncik7l1HstDYgaxrGGi8uwRvXPLukN9rnYqH/hx6KdOijSc6skD5CbQobhdIXu+OAF+5IvPzfj0NvcDV8noBTY+HUCLUlhtV8Mil4cPOA5L2+Qs6+C0w5s3RcmvgEG8wgr6L3ocUItWXdXMSxgsj4BFSOYIZe62my2TidTeswDI6tOzjQr5PqfDoHxwbed+tTdLzlC/UMt82pBqPWxpRS9TVqjP3HwvciKr0yats7nWB/M5Is0MeZbEjWO+N1xjrZEKFOnlgxOpQfffNOE3nAqdNCmvvnxOhN1+1J+ULdtna0Q0fzAq2lMUQ9OjVIv8wgMu0EXNzDSFTkSWd9eCzVx/k2qJ1YlX+u5Of4DAnWzhU671gDz/66v/nwMPvQpGCqnzVU0tTRDVSmcI3W2VjYa6HOrVBqA0LVjS1pI+o5Qt0zPZZjBwmTEs5JRXpSD8uoImBgrTFqbV3FMEMitL+2Sav/nXaTENfO2Hr96HSkreQ6TKlOzrfj7Nm4MKc6Na2O5qz3lQaNdQn1RDMZgpmveIlqSeaEO8bpYodstp27se7nTacT81pU3dnFkj2WiSma2bvUDBDrcEZr/4CYjBVxSwm1drBJyBJGpzr1vmEk9dhIOKfPdaw2W1iXUA9AaxSpBhSsrDGhsrQS78TJwkuU+mgx2ZRQa/t6ozx+JzdVP2U53iSQE+JfRw1nALan7ZQLNY9JnQtwasWy3EGlGpZmV0gwU8Kds4TuEjYHD7Xqb/SR8sDdtkXkLZwaobY25NweOCVc6mBEoKKqqIE21Yw0io3Wdx9Ybmc7ByrrpnEFhdS+2naziBsOCOpYJMEJzetsHOKNanVjg6vqHVOn7XgXSnUYFpu1ZpaKUavp1/LZu3CzzExllGDVQj2a51PFBwhSg4v+tqCHkRkATApXxIYem3WUGqamJ2BvUgRyd7buahD51LmbO5nztXFAjged5SAE6oraxw0V6tjGwPbgunLhPgNzKY8659hUmtRjvQtvcDV6TLRMjKxaqAeJkXKiVOXTboVaFTPUoJpCnmhAagITiU9+261zgGJIYz3a8Op9DYNe5vcEe5v65l2oAeWey9z4lGOBvFv9um418fMuGL5rnEC7K8q1o/kwR6x+q+uJnbXNqfJOHdvZ5iVYHUfJHa/yrjVmCO30CLXBO/ULR4tDhypBdoVKVFRNFarD+7vbpooNNNaTbwTzjq0q5zaHN7Iaga5UlTogmMy7vOQF11Mi1yGSJut1tbpiGlfJEEQ1OpfpQdblrN4VDBhMzO7Uqu6xqY4499yhY7W8bZLx3FGU1Ql17i1s58GKkOg1TmCJwzavlarkasP2Dkad7RkHJ4UptR5LUE6irNfRYniGETItCSFBiVWOLJHrKbadpGfGb0MDgtH6EBE1VSC9fXvFhiMzJLL77UTGa77G4aG9nWXZFMg8v47mjle5qnKHuJGbXBOrE+q28YZt/g/KXOjUsc3VnEafW9DRhhloycn0pVqQv2/j1Y6dFpKq9caYdWxX62swm3QulWgVmslV1d4he7Cs6toR8z5DguF7XK31QF4kBTJSj0JVJbYeqmd9YsNA2nnS2pKleocWLb2pNGnH+ncJzXxPXtfAfgu1UpP9WLF63kTcVYthBQurYUvSk88QjFDPbunOUwKpvvbR6DZscDW6ayhfDX2AyY7UdWM7WETOX7c23NZ2RUyS/eWYT9Ml2krKDs0hsOZdricfPG/mHbV23ui5G/8bJmqprFqoQ+GOYAYHPiyZLZg7LyBaKTwvQatAwYprGKhoimSnkfs/aALq3WOmrqtV+lRsvCOojZrrX7dz7kQSVZRwR6pv0Toui0DU+8f2zRoQjBhpEYzQsX1FLuS0aO1OsyM1Bzum6Tl+SFKolR+0Yw9xo1OH+4q8hUFCDeAjAJ4C8Ehq33qZax51sDC0eLB2rHZuQyPwl9YoekiovJasNqBUbVQC6x2hbr5koT5VaN9oYFWxs2mS4umFPOZhFT1+HktDtobz/SVlo+oVZ4ZgQsf69WyIUFsckU47G8sOZ8v3qI1V9+Rae22mq3Mur2NKpc/CUKF+K4B7ViHUVRXv+VMfc1VCHymxaRZg6rrNsEAqTcmYrKIKFSpXHd4ftmk3mySnEYQqeajSt67dsNua75pXnEJr9IDTO/HGErqDMj3lF09e2K4hIhdJQ8pBaPoHqXqWqnZRO3ahjr5CPdijTrw9L9Ze/fSE1nOWzqytBINDHwAuLCbUSsv1G5TltjIZsz28v1Uwlulb2nVD2qr2yF78WlVUQxzdbTbREAWQMAq2F+2o6Q9lSGRTSLin8LiyhMkwuJQdRlHyNefYpM25ZJyrT6w8FWfPyvfIelY988osZ6k97FhbGpTPHRNnEGoAlwEcAzg+f/58f2u71of/j+2qeU3WwGPjX61iagWZqvTO5Qu1f53goF9kX/+6mqebquS+kcGsi9iRegDGj94ou6p3QVmNPJKmrKoS6UBzrqsOxHn5agqx5V6namdd6lNqFs82VN/H6tS19eC2MR54iawH0+PH642sy6PWakUiF4JipNUQrXKO+WSiNgDqXHzwLRRH1tIbS47/YpnA9K3OIKbh6YBmvmhLSOT8HZLHKhlgOTaUftOxnlDnZFWy2ikx6mQalLhy6thUvpqE+uDA5DBkVrFkiBGIP3SVetoyVSap+q2OBRlYl1BrueaXnEt4o7mlEVhGGdQJGNVpFIpX6GB7f0P0PPUPsQ5hs4nHs/18DJw85J1n2+z9kN2AAnZll1EVCJv1FUjvh9S+hwdPx0Onibiyuq7Vo8S6LzahOtv3Mfixpg3GykUts8y7wA2u9prlcXK6lCOWyfqEOrbeaSFO781S99FKaVseYgg23IwKErKjI/T+rpmVIlRRU9MT1fQY1v0iS93qj+mN55qs7WCpKoO84Ho9p4yq9CtSc23WltSb5nLyQzs4165QGCG0nrPk1LNUGebYnHwVbYKhsz4+CuArAJ4D8CSAH00dM+o3E7XW10mo90PsExAHB93ZF15ppARDm+Whie3m8IZutFITWo06JPrNLDW+c0HNRy8E07ml87Y3hR9wemeqiEKwoXpp0t5qZvHGm+u5DbMpAq30RdJTr6sedeLY6LqSj5Y01XljDqMoO0/hUYdm26TuVHI/bmEp/2Q9M7CqB146PbL2SazEsZ0nE0cSjKwXqUdsBlx2x2R6Ybtz6TsI5dhYfC/0IFEHb3tTvIKv7vTKVBPbId/By47ZK424PodmR/LYWOx097vFjiGevZZXqalsvTquSLuaQri1JRajjtnfKpPI05RZeTF36MO6DBFqP1Mso9HBOF3kWKB97tTDBpqRoYJUr6sd3EiDb6N/3tZ6FfDklZZq+WpF1+iM/IiVWc67PhQb/Z1zvcRgGUV+AEzvkeoc21eIQh1z7rn6xLejNkB5e14g/dHyjtT/PvlzEgrJuOu1pslPn8URq88fq3cW9laoO/t6+zcztEIVr3yxuZKB89Tnyq186rxSX1g3m45TrI1yt861Gww8yQbj+zqaq36D6NS+zUZtbX6+qwUM5TY79bCMcmywcSnrOY24Wc4t/M7VcF0/r/rGu2uR6ZOGUHmnhDq3TlunHFo6yOg5/PYcyIDmdnXf3Xb1wwGRum9V6uKFWtOEVlq9kuo0GOVcWQ3GG/nVKnl2DC9kc58npmKDK5GOyd839Faz3LzKybze5zo8zI7Zpub7JsssMa6QVZ61HREAF51Bkzq3Vq8CVaX3sapNiYG35N2JZ0hdjsE0KO8wH3PJiVGfpG9z1Xxnc4hwOvyhnRTFC7WfKZ31RuottxnNY/3z1JUyt7CTNio2+9fVan3K5uaxqQqk2Ri87o7ke74T681VwKV7tUhnszl4qHXe1MMy/nWTnWlkh1Ry/bqWHb/tJje6T59jT/aNdOqWwUT/WEuc3c/LPlNd645IewNv9rkmHkxU89LA3gh1MmbpMivjLgySG4drVv6cRtLyBD0jQ6GAXLHtOyc1JUx1g1JrbsPtzZkrHq24wQIOrwZ3zQyFaY0t5BUOmket2FjXt6GN3lLOg84ReJ1uojq0lg2uZreVqZaT9psZzvHTDzh3gKeH5+XZn4pXlGDdWZFQp8SoWRqdBhMYTIwVRmhaldrjehVXu41u7h8cBTeITSdB8dXWdbX0nMzkUAYqs0V9t5/WODtGeue2eDqp/OjVoAJ1wRIrjc6YyXiqLXZMcr948ZyUhUW4/YwcMiCanQaDoNf2aOGS1PS83HGIvkvt/felfKFOCVejATW3dW4tEhVMezIvVbG9y2QLdes6GSWrVWoH/XF0rfGodmh2nrSQSN7FyqyRnlZRG+8oYosl7pg816ZtaLC841VUy4qsY7U6afnOX+6xpk9xRb4Wow4mNuIVdVlpdjTP2+e7hqG6odbRg4P8Y3f1uU8IpvPMRIJVCXVuj1xtrnaDQMj37FKNTKvIzb9ZDcgwHN+sJH6F8RORW4FODs18SU3oYaDq7E9F80MLSfnXVRuQN2cVSHtJsYGcnDJs/th7lkOPOhRbDvD0IK9vjJBL7lfIc2d9tPJ5V74HBxl2bNLlb01TTl1JtW9Lnu6fUDeeIGwVLPTZF1lP3+3WN7iazPys0Efm9+hyKvFJ2CCSBD8vQulTPWntHdmhvIqkp0KVvBvp5Edo3/o6htBHtBFsuoZq+wZt9OLusXoWOnYKh0AbNxlzSd19OeSHCU7yNrIDEJ8VMddygKedQ79OvZPeg4fy9907oW4Z67KmyW3O/nqnUWiP4IbO26xtgOt4JFmFkfgihG9j5wfodwHN66QGU5tp8huPv570gpX4dWs9YkfOUnvjpg7SEN/PvZE5xI1O+pIxamVaZN/b9wpVlrfZrHfN66Y6m9gbFZpLLWp9O4z6+KZdYwzMDVksMeo+d8z+sa3KYqB4oc59b0YrE1LrdcMObQt4drmFUw9mDBmoSc2jVm32TuWvB/Oxnq6ldFTJl1B53qcp9DNCvofqhgOyRCBnHvUUnmzys0513jZ+zBW1WtBb1WqEecnWkNLJMEtG3ajnl+d0ZPV5czqX3LqS9WSiH6Ouv1KjzI0/vU8mNhpyboWJiVEsY61PTKUK6VZJb/Kvu1uyevp6JL/PYGLsYZlGgNsy28AB8dei9pjh0Eck67zsczsbGmzq6/WNKfCHuFFMmGBQrLyxYq0TUywWj/osnh2t4967r5CnGn2z0NsJs3kRrWuiMt2iZsfsMt7mZvnyhDbFDnDqLXi2+KKKCtXJrX7jnlyN91fKdXbbxhD52t4xbqs3Bw/1bpjacWfxrLpPKL47RNTGEJc6DDQkX4ekITf00ydNuaGPljPVY/bNybn27aVMfae65axr5+11y13fvhkGFTQbtVHy1r51hbEMZiQe3dVEPpWvFlG4lXm78vQGj7VyiM1qqT3PMby1Q9wYJNTjxWBfmGUwUX1bYWzWh1dXskJOu7JZ+sTpX5YAAArXSURBVC7h7NltHcyZIVXb2qccFn0fdZ/FHPrInHcZqgTNH5u/5xybekmTduwYDzEMufUfssTyrpWPmZ2nf2y9Hjz28P6tx7Lwk2uhNCwR+gh51LUXPuZSd+5ZUzmNsz5y8nnu+u0vlruEXG2ofwDU8W0TxQt1n4YbEwyt954iVpYSrtCMglulvtn+Ubzk1MDM4Zknets8dwPqeGvoH8NMhRXU9O8aVns844VeadIav/Vx5ArVJEJtzVfrYLG/+OV7Bs/NmoaTDtDw3nPzuU/E1cVnSBmVunihbgamQgXdZ5nt/QoZHvaYAzN97gJyphB2rqtUPqBf59qZYoj+Ql13yGPcVtfiNEd9SdkxRNTGCMHU+TmkwxijfMdcxnyK1XTdvZtH7Ql1TuhhSCWM/T7K48iBWyO/4lqfqhq7Ag2J0UenL2UId+juo+/MjQM8rQ6CWuvF0nN9ga04Dul4RnmgY1e+0bayu4OLDfqV0un5+eL/GNt3SNvoXPfQJoPFC3UlV9RMG3upG6VfcDkFuQ/LGELd59hQvjv083QEzzuHcWK6fTsLYNyBsqHT85YetAPmE2rLNc7iWecwzpOJpvLYN6HW3gWxdMVbell6IGbKpY6F9hHbM3hutJhuhWr2OGpoGepRj7EMDX0Inl88Df7DQDsVdAdnh9eVU/0I+ebMry1asKdtGRJXT94aK4009KAJ0E8U6nMJnh8lP/oK05iitE1Lv0FNrcwsS91h9T1XaPB86VBIffc1t9Ozdx517M1swcq4ydxvyLSpAr3YlEBqy5hvBBtzqa/bR2zrMMoYnnAJ8el6WXowceiiPQy11HJwsJW6nCePh7Szzrk2eybUS3vUdeGUKNBzLDlPRpbW+MZchgjcGB59cxkiEGOEgeq86NsWShhMPHn/yATT8yzL3j2ZuMG1RQt21MIpSNDGnBaYWp97/m8tkEt3rkvPex57sc799hd/rnwJZWR50dSYTtvBgUkGnSbU34QMROQ+EfmCiPwPEXlfzjE23PinHMAG13ofewVHnd8O8Ex/YwbwIC4Ff692Nh7iseixAney5Kx/HS8x21fbcQZ/ZD72xfgGAOBBbMzH+gwpnz+Or0LwwmAbarQymYN/hPedlEsfQuXxGC70N2gMNpcAABc2F5K7Poy7W399Ds78IYBbctz8319/Zsxmn/KOAZwB8HsAXg3gxQA+A+C1Y3rUsel5oWXsW83s3tHwdFlqWwmxxNyl3NDHC4Om1TWXYed4YdQ6ubT3eQbPOYfx3kc91StkreXrMP/0vFlnfQB4M4Bfaay/H8D7xxTq5Av9G9uGFHp5YrPMMuaAyZCl7rD6CN2QT3GF6sUQYRqrXrXCBru6b/lW35C88BSjs2r5Sk0zDaFzxda1bUOPDdkRrAuVLb3J6xoYKtR/EcCHG+t/GcC/COx3GcAxgOPz588PMDa+fogb2fv66zn7mj5uG9k39Ma/vi84Uq+z+119A541rwLnObFjgtdvxqbr5Syd93onPidmachzHttaD4hJ7vqQ62rpMZ87sfNcabCkadLrGhgq1H8pINT/XDtmyIcDKlSt9c2ZX2umxEuYn9D4uvaZrtT6lAW51LF+Po91Xeu5tM53zsZXolD707u0Y7XyTK2fOdPe5v/g38KbhNpLxObgoeixB2f+T2ubPxjXWT/7bHRbZw6z90NztWPy2V+P2uiv+9exhjva5y099NFEm3zoVyB5sLVeHfyz9vrh/bdWvJLs7OtNpWmJvJf5qQbU7BRaNgT27XRMjWP9ipuqUK3rnvkH7W3NDs8550Raq4dnnjj5/yyebW0b0smdwXPqvv4Pguezr+P/0Gw0/ovL/DLrvNis8YO/LSUY2xce513Xr0utepeYeOuLQmvdM+rw4On2dTy7rK/g1I5tmW2dPFwAqbwYM+80hgr1bQC+COC7G4OJf0o7ZpBQF4KlMLRG39nXn1tpqAVJm8aqQaoidDsfNQnexo7HoRyczJqpWgwhC6AJtWy364jIOwF8YDcD5CPOuX+o7X/x4kV3fHycPC8hhJAtInLdOXcxtO22nBM4534ZwC+PahUhhJAssh54IYQQshwUakIIKRwKNSGEFA6FmhBCCidr1of5pCI3ATze8/A7APzBiOaMQYk2AbTLQok2AWXaVaJNQJl2jWnToXPuXGjDJEI9BBE5jk1RWYoSbQJol4USbQLKtKtEm4Ay7ZrLJoY+CCGkcCjUhBBSOCUK9YeWNiBAiTYBtMtCiTYBZdpVok1AmXbNYlNxMWpCCCFtSvSoCSGENKBQE0JI4RQj1NN/QDfbjo+IyFMi8kjjt1eIyKdE5Hd3f79tZpteJSJXReRREfmciLy3ELteIiK/ISKf2dl1pQS7djacEZGHROSBgmx6TER+S0QeFpHjgux6uYh8TEQ+v6tjb17SLhF5zS6P6uVrIvITheTVX9/V9UdE5KO7NjC5XUUItYicAfDTAH4QwGsB/JCIvHYhc/41gPu8394H4Fedc98D4Fd363PyRwD+pnPuTwJ4E4Af2+XP0nZ9HcDbnXN3AbgbwH0i8qYC7AKA9wJ4tLFegk0A8Dbn3N2Nubcl2PVBAJ9wzn0vgLuwzbfF7HLOfWGXR3cDuBfA/wPw8SVtAgAR+S4Afw3ARefc67B97fN7ZrEr9qLqORf0+IrMxPZcAPBIY/0LAF65+/+VAL6wcH79IoDvL8kuAN8C4DcB/Oml7QJw567BvB3AA6WUIYDHANzh/bZ0Xr0MwA3sJhaUYlfDjh8A8F9LsAnAdwF4AsArsH1F9AM7+ya3qwiPGrcyoObJ3W+l8B3Oua8AwO7vty9liIhcAPAGAJ8uwa5diOFhAE8B+JRzrgS7PgDgJwG80PhtaZsAwAH4pIhcF5HLhdj1agA3Ady/CxV9WERuL8CumvcA+Oju/0Vtcs79TwD/BMCXAHwFwP92zn1yDrtKEWoJ/MZ5gx4i8q0A/hOAn3DOfW1pewDAOfe8296i3gngjSLyuiXtEZF3AXjKOXd9STsivMU5dw+2Ib4fE5G3Lm0Qtp7hPQD+pXPuDQD+L5YLC7UQkRcDeDeA/7i0LQCwiz3/eWw/S/idAG4XkR+e49qlCPWTAF7VWL8TwJcXsiXE74vIKwFg9/epuQ0QkRdhK9I/65z7+VLsqnHOPQPgGrbx/SXteguAd4vIYwB+DsDbReRnFrYJAOCc+/Lu71PYxlzfWIBdTwJ4cncnBAAfw1a4l7YL2HZov+mc+/3d+tI2/VkAN5xzN51zzwH4eQB/Zg67ShHq/w7ge0Tku3e96HsA/NLCNjX5JQA/svv/R7CNEc+GiAiAfwXgUefcPy3IrnMi8vLd/9+MbUX+/JJ2Oefe75y70zl3Adt69J+dcz+8pE0AICK3i8hL6/+xjW0+srRdzrmvAnhCRF6z++kdAH57abt2/BBuhT2A5W36EoA3ici37NrkO7AdeJ3eriUGCCKB+ncC+B0Avwfg7yxox0exjT89h6238aMA/hi2g1O/u/v7iplt+j5sQ0GfBfDwbnlnAXa9HsBDO7seAfD3dr8valfDvku4NZi4dF69GsBndsvn6jq+tF07G+4GcLwrx18A8G1L24Xt4PT/AnDQ+K2EvLqCrTPyCIB/B+DsHHbxEXJCCCmcUkIfhBBCIlCoCSGkcCjUhBBSOBRqQggpHAo1IYQUDoWaEEIKh0JNCCGF8/8BWRMbdCcLGPEAAAAASUVORK5CYII="/>
          <p:cNvSpPr>
            <a:spLocks noChangeAspect="1" noChangeArrowheads="1"/>
          </p:cNvSpPr>
          <p:nvPr/>
        </p:nvSpPr>
        <p:spPr bwMode="auto">
          <a:xfrm>
            <a:off x="1190625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" name="AutoShape 4" descr="data:image/png;base64,iVBORw0KGgoAAAANSUhEUgAAAWoAAAD4CAYAAADFAawfAAAABHNCSVQICAgIfAhkiAAAAAlwSFlzAAALEgAACxIB0t1+/AAAADh0RVh0U29mdHdhcmUAbWF0cGxvdGxpYiB2ZXJzaW9uMy4xLjEsIGh0dHA6Ly9tYXRwbG90bGliLm9yZy8QZhcZAAAgAElEQVR4nO2df6wmV3nfv0/WsCQOXEK9SUnM3g1qREoRNvaKQol4F2gihyIqVa1EpFRpFWn/iVLSH0pBVTt3W1VppaoFtVElRHF/JCVqaUgiKyKgdNeNqpT0bmyIiSFpWBu7QLyp7NK0Fjj26R/vO3dnzpzznPPMzzPv/X6k0b3zzq/n/PqeZ55zZkaccyCEEFIu37S0AYQQQnQo1IQQUjgUakIIKRwKNSGEFA6FmhBCCue2KU56xx13uAsXLkxxakII2UuuX7/+B865c6Ftkwj1hQsXcHx8PMWpCSFkLxGRx2PbGPoghJDCoVATQkjhUKgJIaRwKNSEEFI4FGpCCCmcLKEWkZeLyMdE5PMi8qiIvHlqw0jBHB0tbQEhp4pcj/qDAD7hnPteAHcBeHQ6k0jxXLmytAWEnCqS86hF5GUA3grgrwCAc+4bAL4xrVmEEEJqcjzqVwO4CeB+EXlIRD4sIrf7O4nIZRE5FpHjmzdvjm4oWZijI0BkuwC3/mcYhJDJkdSHA0TkIoD/BuAtzrlPi8gHAXzNOfd3Y8dcvHjR8cnEPUYE4AcnCBkVEbnunLsY2pbjUT8J4Enn3Kd36x8DcM9YxhFCCNFJCrVz7qsAnhCR1+x+egeA357UKlI2VbW0BYScKnJfyvTjAH5WRF4M4IsA/up0JpHiYVyakFnJEmrn3MMAgrETQggh08InEwkhpHAo1IQQUjgUakIIKRwKNSGEFA6FmhBCCodCTQghhUOhJoSQwqFQE0JI4VCoCSGkcCjUhBBSOBRqQggpHAo1IYQUDoWaEEIKh0JNCCGFQ6EmhJDCoVATQkjhUKgJIaRwKNSEEFI4FGpCCCkcCjUhhBQOhZoQQgqHQk0IIYVDoSaEkMKhUBNCSOFkCbWIPCYivyUiD4vI8dRGkZVxdLS0BYTsNRaP+m3Oubudcxcns4askytXlraAkL2GoY/TCr1gQlZDrlA7AJ8Ukesicjm0g4hcFpFjETm+efPmeBaSaRjqBR8dASLbBbj1PzsAQkZHnHPpnUS+0zn3ZRH5dgCfAvDjzrn/Etv/4sWL7viYoeyiEQEyyn72cxFyShGR67HQcpZH7Zz78u7vUwA+DuCN45lHZoNeMCGrJCnUInK7iLy0/h/ADwB4ZGrDyAQcHW0939r7rf8fKtRVNdQyQojCbRn7fAeAj8vWC7sNwL93zn1iUqvIuqBHTsikJIXaOfdFAHfNYAuZE3rBhKwGTs87rdALJmQ1UKgJIaRwKNSEEFI4FGpCCCkcCjUhhBQOhZoQQgqHQk0IIYVDoSZdOHWPkKKgUJMufL80IUVBoSaEkMKhUJMtfLMeIcWS9T5qK3wf9crh+6UJmZ3B76MmhBCyHBRq0oVv1iOkKCjUpIsfl2acmpBFoVCTNJyuR8iiUKgJIaRwKNQkDKfrEVIMnJ5H0nC6HiGTw+l5hBCyYijUJA2n6xGyKBRqkoZxaUIWhUJNCCGFQ6EmhJDCyRZqETkjIg+JyANTGkQIIaSNxaN+L4BHpzKEEEJImCyhFpE7Afw5AB+e1hwyGRwQJGS15HrUHwDwkwBeiO0gIpdF5FhEjm/evDmKcWRE+L4OQlZLUqhF5F0AnnLOXdf2c859yDl30Tl38dy5c6MZSAghp50cj/otAN4tIo8B+DkAbxeRn5nUKjIOfF8HIXuB6V0fInIJwN9yzr1L24/v+igQvq+DkKLhuz4IIWTF3GbZ2Tl3DcC1SSwh08L3dRCyWuhRnxYYlyZktVCoCSGkcCjUhBBSOBRqsoWhEUKKhUJNtvDJRUKKhUJNCCGFc3qFmrf6fHKRkJVwer9Czif12jA/CBnO0VFvR4dPJhJCyBxMNNZzuoSat/px+OQiIcVy+oTauVu3+PX/A25X9obTnn5C+jKDA8gYdWydEEKsDNARxqhD8FafELISTq9Q1+EOxqwJIWMxkQN4ekMfPgx9EEIWhKEPQghZMadHqFPhDMasCSGFsi6hHhI7Tk1EZ1yaEFIo6xJqvuGNEHIKWZdQW+GsDkLIHlC+UA8RW+1JREIIWQnrEGqKLSFkDUykS+UL9VhwVkd/2CkSkgffnodhYkux6Q8HcclppgDtSAq1iLxERH5DRD4jIp8TkeVabQEZRgg5ZeRM7Z140kKOR/11AG93zt0F4G4A94nIm0azgJQJZ8wQkkdjHO0I1STjaEmhdlv+cLf6ot3Cl2LsM/ULqziIS04ruY6Kt34F3vaRyHopk4icAXAdwJ8A8NPOub8d2OcygMsAcP78+Xsff/zxkU0ls8F3dRNyC63+e9uGNJXBL2Vyzj3vnLsbwJ0A3igirwvs8yHn3EXn3MVz5871s5SUCWfMEBJljiihadaHc+4ZANcA3DeeCStkH2//tdq2j+klJBffUfHaytEVgYPAVUcApokSJkMfInIOwHPOuWdE5JsBfBLAP3bOPRA7ZpXvo7awhlDAEIFdQ/rIKulUy7U7AjOFPnKE+vUA/g2AM9h64P/BOff3tWMo1AUwrMaUnz6ySjpVa+11rZQYtXPus865NzjnXu+ce11KpPeW0zRdjTFpQopiXU8mLskapquN1ZmUlCayeqLVUo68H44WsnAYc/hw/GZiH9Zwu7YGG8mpYw2hj1TY/OjSNRw9+Lbt/6hwhN2Ti1UFuXK0TIy6D3sv1GsYACmwAZBTiNdW1iDUKZOa28d85IAft+2D2qUq23K298R0WsaZSQl478noVMs9q6ebw8cmOS896hgFzpoo0PkgRGcllfboKPzupaq6dVOQejdTVW33oUftUXr0gZBTSc/RtSXbc2quQGx7aN8pWLVQj/6a5KGf/Zpg6LfEWYHsIIlKzxlSa33t+dGla+E2eunaeBdxzo2+3HvvvW4OTt7tV9rJm8dW1WBTQqddklLsICvAUFkmrVeGdpjatbnd33eYbODYRTR1dR51iR6mylrdBELGIDFYOFt7NrRDy1yBuXRnlUI9S3xoyGj0RCPZSw6Qr66DJGWQEZcu/TkyC9Xm2iTnXZ1Qz8bQmjJRvHoWAhfatwZFTgELeBdH1y5Nct5VC3WxUzDXrmoM15AFGLM9Hx1huna4QDtetVCvRff2goZ3UuGIsQ8yOmNWpUl9jcbJR53ZobBqoZ6NIfM/i3X7PVIfDmh9wPPK+u4SSPEMeeA3WQ0naodXHrw0yXk7xKaDDFlGnZ434vS23iTm3OzddDU/Qal1QnrSbN6paqVtB7bnuuVB3FpCEmKWlcjJx2wKWPX0vIXipXQUFdZyl0CKw29XWvPu83be3JC0WVZad5QVdh/fAjDRAy4+MQUfsozqUS/kvW1zJt49W3rvVeDP4t+7BJISCN2cxapZykvWtlm8c3OVbhw8l0ddplAXIBIpoe7su3a0mrtQAtkn7B+a+FojblrYJBbuyLlu8MCIIadbqNvWj3euBNH+AZV6nMnEUtWnmYhCYtJ70QHuIWoVDmzM9XxTHrRWLa11xXSsYlhHGwa0bwr10MsmbEgJefzEC5PrYizUuZSUVeQWarkkCk0T29SNnLbdWkW1kEtw59j6iE6NJtTlDyaWMHCVel8BVvqAiD/60mShedJ8VL085vxORs4s0dD2a9ds16mqdtWv/z9JS6oizl1JYwo+ZJnr7XlTkuyhrXOBFo65J2Hog9R49TIrJJFZvzWv2FrtTOELpa2ljlXDG6nMMYBVhz7WgEVRSlUfbWRm5nGCBS5LmngZbxrkyyi0voOJmpnJaJ1yMst1nHPObTbxjac29GGhxPvjEm0K0bSz/v7QHLd33vma81tLiHqdVlLFH90OvdAuXeofcfN/22ziNqbmSSersZYBDz54a7+5KmlMwesFwKsAXAXwKIDPAXhv6pjFPOqlXDDtFmfIwJzx1mmySIoxX012JLw3Mg2dMlJu3y2DeqnC1yIFJs89cN7OeiJNWrRCjWZohjS9bSMYEvoA8EoA9+z+fymA3wHwWu2YYoS6hBjwEOUxHjuZyE1pB7CKEP6+0SyjVJjAHBow7OuHLyzT80yhYiVNWR3RZhM+uS/ME4U+kkLdOQD4RQDfr+0zq1APeTxpCZsspOwPDPpMgnlQJON8md7bADOIgiZU/g+WT1OFNmoa17xUSPNSzTtnqYV6NE/e4tobGE2oAVwA8CUALwtsuwzgGMDx+fPnexs7CMu90pQMGRGziHxB3miuHVWl7zxRGyDO8GTemJUn4Z2nxrAtD8to1/F7geb25Pxtf9ZHKBEjNMJRhBrAtwK4DuAvpPadzaMO5XAJyqW6Kz3Pk7G9FCEzia3BeyslfZMx8ysSZmkmqTrauKAm4vX23jNGMjqMYH6g6mZQqUIN4EUAfgXA38jZfzahzinZJdC6677naZ6vhzeaZMQWOkSofUrod2djwvpqmb88OHO9QqtQRctQ2+ajiXHwzk05uHNsw2bU0tgU5tyKOKAMhw4mCoB/C+ADqX3rZTGhtm4fkykUJXWswRtNMmJehRpNNGsMRu+jR91K/oQJtHijo9qR8qgbP6Qua9bEzA7D6o0X6VED+D4ADsBnATy8W96pHTOpUFufCFyCuRRlwgZlYiax3UehbnlvI94ypERN9ainFupIG7Ze1rS/0mF0dDf1oqXGAZYHa1KMOusjZynGo54Ko6c7GSPfovYWCUN6Z+oPVkMrP0asN6m79Y5QjXlHqJxLE7acS/U2MyDU0fMYXPsxOzkK9dzXXaGimN4AaLgHTcYOh7DCfHYuMXA1Eimhjk2ZyxIqqyGZ2yf0DzonrzZX4+cZ4ngMqJP7I9STtnoDe3gPbr6NzHRtJs2qPSiHVhJGCHfkeNCqDcEfBjDAOx1045rSisbB1juKscZcfPZHqCdsmMn8LXH6wYgDlUPifZonSKHWGVOoo+cNrKvbxhwAH+CdWm5cO09up07mC7XhwtXmalgKNlcH1UkK9dinLkUghtgB48MyhmmBk/ZpJXaYBlRHb8R6ZfFOU1ln2m6426qP7XMX4JMUW8Uuq0dtuq6BdQv1VA1zRI9yMQbY4XvBQ9Jv8tbGpJRyMKAK6JD0+DHYKrhXr3OlRL+13SjU/nn6NndfbDsPqngnU+dvW+8CSpie12dZhUed8iiHuCBTMqRSKJP61awNtMzcvKNQtwk5eqM4IiO3De3UpjR4O2t3FKnr+OS+QyR18uS+itEVKgp1ICWTnWvMW5jZGHSb1V5X61RiZy3vrHpj2n8F4Y6qMtzeD6lzMzoxquebeC9GSC9zljofFZPV9c4Ph4dRpyUZZ2+uW3sXhf0R6gnnDRcj1JY0Gm0caw5qcrxoxA5k7YTa8WjT89Q5djrNXU7ugpS20buzSXTqFs3z1/0Praj126/DjbxO5rvSu6RCLBbWJdRzeUkh8clVsilttCjVoKlAGecOVcZAp7bZuAG9gNGuhMlLY3HGOutDwh3GjFMPzfCCo+uGAcPQ0ve6wddC5zpmoc4l0+hxnZQ1CfVELlWn/qSuo22fUkxncik7l1HstDYgaxrGGi8uwRvXPLukN9rnYqH/hx6KdOijSc6skD5CbQobhdIXu+OAF+5IvPzfj0NvcDV8noBTY+HUCLUlhtV8Mil4cPOA5L2+Qs6+C0w5s3RcmvgEG8wgr6L3ocUItWXdXMSxgsj4BFSOYIZe62my2TidTeswDI6tOzjQr5PqfDoHxwbed+tTdLzlC/UMt82pBqPWxpRS9TVqjP3HwvciKr0yats7nWB/M5Is0MeZbEjWO+N1xjrZEKFOnlgxOpQfffNOE3nAqdNCmvvnxOhN1+1J+ULdtna0Q0fzAq2lMUQ9OjVIv8wgMu0EXNzDSFTkSWd9eCzVx/k2qJ1YlX+u5Of4DAnWzhU671gDz/66v/nwMPvQpGCqnzVU0tTRDVSmcI3W2VjYa6HOrVBqA0LVjS1pI+o5Qt0zPZZjBwmTEs5JRXpSD8uoImBgrTFqbV3FMEMitL+2Sav/nXaTENfO2Hr96HSkreQ6TKlOzrfj7Nm4MKc6Na2O5qz3lQaNdQn1RDMZgpmveIlqSeaEO8bpYodstp27se7nTacT81pU3dnFkj2WiSma2bvUDBDrcEZr/4CYjBVxSwm1drBJyBJGpzr1vmEk9dhIOKfPdaw2W1iXUA9AaxSpBhSsrDGhsrQS78TJwkuU+mgx2ZRQa/t6ozx+JzdVP2U53iSQE+JfRw1nALan7ZQLNY9JnQtwasWy3EGlGpZmV0gwU8Kds4TuEjYHD7Xqb/SR8sDdtkXkLZwaobY25NweOCVc6mBEoKKqqIE21Yw0io3Wdx9Ybmc7ByrrpnEFhdS+2naziBsOCOpYJMEJzetsHOKNanVjg6vqHVOn7XgXSnUYFpu1ZpaKUavp1/LZu3CzzExllGDVQj2a51PFBwhSg4v+tqCHkRkATApXxIYem3WUGqamJ2BvUgRyd7buahD51LmbO5nztXFAjged5SAE6oraxw0V6tjGwPbgunLhPgNzKY8659hUmtRjvQtvcDV6TLRMjKxaqAeJkXKiVOXTboVaFTPUoJpCnmhAagITiU9+261zgGJIYz3a8Op9DYNe5vcEe5v65l2oAeWey9z4lGOBvFv9um418fMuGL5rnEC7K8q1o/kwR6x+q+uJnbXNqfJOHdvZ5iVYHUfJHa/yrjVmCO30CLXBO/ULR4tDhypBdoVKVFRNFarD+7vbpooNNNaTbwTzjq0q5zaHN7Iaga5UlTogmMy7vOQF11Mi1yGSJut1tbpiGlfJEEQ1OpfpQdblrN4VDBhMzO7Uqu6xqY4499yhY7W8bZLx3FGU1Ql17i1s58GKkOg1TmCJwzavlarkasP2Dkad7RkHJ4UptR5LUE6irNfRYniGETItCSFBiVWOLJHrKbadpGfGb0MDgtH6EBE1VSC9fXvFhiMzJLL77UTGa77G4aG9nWXZFMg8v47mjle5qnKHuJGbXBOrE+q28YZt/g/KXOjUsc3VnEafW9DRhhloycn0pVqQv2/j1Y6dFpKq9caYdWxX62swm3QulWgVmslV1d4he7Cs6toR8z5DguF7XK31QF4kBTJSj0JVJbYeqmd9YsNA2nnS2pKleocWLb2pNGnH+ncJzXxPXtfAfgu1UpP9WLF63kTcVYthBQurYUvSk88QjFDPbunOUwKpvvbR6DZscDW6ayhfDX2AyY7UdWM7WETOX7c23NZ2RUyS/eWYT9Ml2krKDs0hsOZdricfPG/mHbV23ui5G/8bJmqprFqoQ+GOYAYHPiyZLZg7LyBaKTwvQatAwYprGKhoimSnkfs/aALq3WOmrqtV+lRsvCOojZrrX7dz7kQSVZRwR6pv0Toui0DU+8f2zRoQjBhpEYzQsX1FLuS0aO1OsyM1Bzum6Tl+SFKolR+0Yw9xo1OH+4q8hUFCDeAjAJ4C8Ehq33qZax51sDC0eLB2rHZuQyPwl9YoekiovJasNqBUbVQC6x2hbr5koT5VaN9oYFWxs2mS4umFPOZhFT1+HktDtobz/SVlo+oVZ4ZgQsf69WyIUFsckU47G8sOZ8v3qI1V9+Rae22mq3Mur2NKpc/CUKF+K4B7ViHUVRXv+VMfc1VCHymxaRZg6rrNsEAqTcmYrKIKFSpXHd4ftmk3mySnEYQqeajSt67dsNua75pXnEJr9IDTO/HGErqDMj3lF09e2K4hIhdJQ8pBaPoHqXqWqnZRO3ahjr5CPdijTrw9L9Ze/fSE1nOWzqytBINDHwAuLCbUSsv1G5TltjIZsz28v1Uwlulb2nVD2qr2yF78WlVUQxzdbTbREAWQMAq2F+2o6Q9lSGRTSLin8LiyhMkwuJQdRlHyNefYpM25ZJyrT6w8FWfPyvfIelY988osZ6k97FhbGpTPHRNnEGoAlwEcAzg+f/58f2u71of/j+2qeU3WwGPjX61iagWZqvTO5Qu1f53goF9kX/+6mqebquS+kcGsi9iRegDGj94ou6p3QVmNPJKmrKoS6UBzrqsOxHn5agqx5V6namdd6lNqFs82VN/H6tS19eC2MR54iawH0+PH642sy6PWakUiF4JipNUQrXKO+WSiNgDqXHzwLRRH1tIbS47/YpnA9K3OIKbh6YBmvmhLSOT8HZLHKhlgOTaUftOxnlDnZFWy2ikx6mQalLhy6thUvpqE+uDA5DBkVrFkiBGIP3SVetoyVSap+q2OBRlYl1BrueaXnEt4o7mlEVhGGdQJGNVpFIpX6GB7f0P0PPUPsQ5hs4nHs/18DJw85J1n2+z9kN2AAnZll1EVCJv1FUjvh9S+hwdPx0Onibiyuq7Vo8S6LzahOtv3Mfixpg3GykUts8y7wA2u9prlcXK6lCOWyfqEOrbeaSFO781S99FKaVseYgg23IwKErKjI/T+rpmVIlRRU9MT1fQY1v0iS93qj+mN55qs7WCpKoO84Ho9p4yq9CtSc23WltSb5nLyQzs4165QGCG0nrPk1LNUGebYnHwVbYKhsz4+CuArAJ4D8CSAH00dM+o3E7XW10mo90PsExAHB93ZF15ppARDm+Whie3m8IZutFITWo06JPrNLDW+c0HNRy8E07ml87Y3hR9wemeqiEKwoXpp0t5qZvHGm+u5DbMpAq30RdJTr6sedeLY6LqSj5Y01XljDqMoO0/hUYdm26TuVHI/bmEp/2Q9M7CqB146PbL2SazEsZ0nE0cSjKwXqUdsBlx2x2R6Ybtz6TsI5dhYfC/0IFEHb3tTvIKv7vTKVBPbId/By47ZK424PodmR/LYWOx097vFjiGevZZXqalsvTquSLuaQri1JRajjtnfKpPI05RZeTF36MO6DBFqP1Mso9HBOF3kWKB97tTDBpqRoYJUr6sd3EiDb6N/3tZ6FfDklZZq+WpF1+iM/IiVWc67PhQb/Z1zvcRgGUV+AEzvkeoc21eIQh1z7rn6xLejNkB5e14g/dHyjtT/PvlzEgrJuOu1pslPn8URq88fq3cW9laoO/t6+zcztEIVr3yxuZKB89Tnyq186rxSX1g3m45TrI1yt861Gww8yQbj+zqaq36D6NS+zUZtbX6+qwUM5TY79bCMcmywcSnrOY24Wc4t/M7VcF0/r/rGu2uR6ZOGUHmnhDq3TlunHFo6yOg5/PYcyIDmdnXf3Xb1wwGRum9V6uKFWtOEVlq9kuo0GOVcWQ3GG/nVKnl2DC9kc58npmKDK5GOyd839Faz3LzKybze5zo8zI7Zpub7JsssMa6QVZ61HREAF51Bkzq3Vq8CVaX3sapNiYG35N2JZ0hdjsE0KO8wH3PJiVGfpG9z1Xxnc4hwOvyhnRTFC7WfKZ31RuottxnNY/3z1JUyt7CTNio2+9fVan3K5uaxqQqk2Ri87o7ke74T681VwKV7tUhnszl4qHXe1MMy/nWTnWlkh1Ry/bqWHb/tJje6T59jT/aNdOqWwUT/WEuc3c/LPlNd645IewNv9rkmHkxU89LA3gh1MmbpMivjLgySG4drVv6cRtLyBD0jQ6GAXLHtOyc1JUx1g1JrbsPtzZkrHq24wQIOrwZ3zQyFaY0t5BUOmket2FjXt6GN3lLOg84ReJ1uojq0lg2uZreVqZaT9psZzvHTDzh3gKeH5+XZn4pXlGDdWZFQp8SoWRqdBhMYTIwVRmhaldrjehVXu41u7h8cBTeITSdB8dXWdbX0nMzkUAYqs0V9t5/WODtGeue2eDqp/OjVoAJ1wRIrjc6YyXiqLXZMcr948ZyUhUW4/YwcMiCanQaDoNf2aOGS1PS83HGIvkvt/felfKFOCVejATW3dW4tEhVMezIvVbG9y2QLdes6GSWrVWoH/XF0rfGodmh2nrSQSN7FyqyRnlZRG+8oYosl7pg816ZtaLC841VUy4qsY7U6afnOX+6xpk9xRb4Wow4mNuIVdVlpdjTP2+e7hqG6odbRg4P8Y3f1uU8IpvPMRIJVCXVuj1xtrnaDQMj37FKNTKvIzb9ZDcgwHN+sJH6F8RORW4FODs18SU3oYaDq7E9F80MLSfnXVRuQN2cVSHtJsYGcnDJs/th7lkOPOhRbDvD0IK9vjJBL7lfIc2d9tPJ5V74HBxl2bNLlb01TTl1JtW9Lnu6fUDeeIGwVLPTZF1lP3+3WN7iazPys0Efm9+hyKvFJ2CCSBD8vQulTPWntHdmhvIqkp0KVvBvp5Edo3/o6htBHtBFsuoZq+wZt9OLusXoWOnYKh0AbNxlzSd19OeSHCU7yNrIDEJ8VMddygKedQ79OvZPeg4fy9907oW4Z67KmyW3O/nqnUWiP4IbO26xtgOt4JFmFkfgihG9j5wfodwHN66QGU5tp8huPv570gpX4dWs9YkfOUnvjpg7SEN/PvZE5xI1O+pIxamVaZN/b9wpVlrfZrHfN66Y6m9gbFZpLLWp9O4z6+KZdYwzMDVksMeo+d8z+sa3KYqB4oc59b0YrE1LrdcMObQt4drmFUw9mDBmoSc2jVm32TuWvB/Oxnq6ldFTJl1B53qcp9DNCvofqhgOyRCBnHvUUnmzys0513jZ+zBW1WtBb1WqEecnWkNLJMEtG3ajnl+d0ZPV5czqX3LqS9WSiH6Ouv1KjzI0/vU8mNhpyboWJiVEsY61PTKUK6VZJb/Kvu1uyevp6JL/PYGLsYZlGgNsy28AB8dei9pjh0Eck67zsczsbGmzq6/WNKfCHuFFMmGBQrLyxYq0TUywWj/osnh2t4967r5CnGn2z0NsJs3kRrWuiMt2iZsfsMt7mZvnyhDbFDnDqLXi2+KKKCtXJrX7jnlyN91fKdXbbxhD52t4xbqs3Bw/1bpjacWfxrLpPKL47RNTGEJc6DDQkX4ekITf00ydNuaGPljPVY/bNybn27aVMfae65axr5+11y13fvhkGFTQbtVHy1r51hbEMZiQe3dVEPpWvFlG4lXm78vQGj7VyiM1qqT3PMby1Q9wYJNTjxWBfmGUwUX1bYWzWh1dXskJOu7JZ+sTpX5YAAArXSURBVC7h7NltHcyZIVXb2qccFn0fdZ/FHPrInHcZqgTNH5u/5xybekmTduwYDzEMufUfssTyrpWPmZ2nf2y9Hjz28P6tx7Lwk2uhNCwR+gh51LUXPuZSd+5ZUzmNsz5y8nnu+u0vlruEXG2ofwDU8W0TxQt1n4YbEwyt954iVpYSrtCMglulvtn+Ubzk1MDM4Zknets8dwPqeGvoH8NMhRXU9O8aVns844VeadIav/Vx5ArVJEJtzVfrYLG/+OV7Bs/NmoaTDtDw3nPzuU/E1cVnSBmVunihbgamQgXdZ5nt/QoZHvaYAzN97gJyphB2rqtUPqBf59qZYoj+Ql13yGPcVtfiNEd9SdkxRNTGCMHU+TmkwxijfMdcxnyK1XTdvZtH7Ql1TuhhSCWM/T7K48iBWyO/4lqfqhq7Ag2J0UenL2UId+juo+/MjQM8rQ6CWuvF0nN9ga04Dul4RnmgY1e+0bayu4OLDfqV0un5+eL/GNt3SNvoXPfQJoPFC3UlV9RMG3upG6VfcDkFuQ/LGELd59hQvjv083QEzzuHcWK6fTsLYNyBsqHT85YetAPmE2rLNc7iWecwzpOJpvLYN6HW3gWxdMVbell6IGbKpY6F9hHbM3hutJhuhWr2OGpoGepRj7EMDX0Inl88Df7DQDsVdAdnh9eVU/0I+ebMry1asKdtGRJXT94aK4009KAJ0E8U6nMJnh8lP/oK05iitE1Lv0FNrcwsS91h9T1XaPB86VBIffc1t9Ozdx517M1swcq4ydxvyLSpAr3YlEBqy5hvBBtzqa/bR2zrMMoYnnAJ8el6WXowceiiPQy11HJwsJW6nCePh7Szzrk2eybUS3vUdeGUKNBzLDlPRpbW+MZchgjcGB59cxkiEGOEgeq86NsWShhMPHn/yATT8yzL3j2ZuMG1RQt21MIpSNDGnBaYWp97/m8tkEt3rkvPex57sc799hd/rnwJZWR50dSYTtvBgUkGnSbU34QMROQ+EfmCiPwPEXlfzjE23PinHMAG13ofewVHnd8O8Ex/YwbwIC4Ff692Nh7iseixAney5Kx/HS8x21fbcQZ/ZD72xfgGAOBBbMzH+gwpnz+Or0LwwmAbarQymYN/hPedlEsfQuXxGC70N2gMNpcAABc2F5K7Poy7W399Ds78IYBbctz8319/Zsxmn/KOAZwB8HsAXg3gxQA+A+C1Y3rUsel5oWXsW83s3tHwdFlqWwmxxNyl3NDHC4Om1TWXYed4YdQ6ubT3eQbPOYfx3kc91StkreXrMP/0vFlnfQB4M4Bfaay/H8D7xxTq5Av9G9uGFHp5YrPMMuaAyZCl7rD6CN2QT3GF6sUQYRqrXrXCBru6b/lW35C88BSjs2r5Sk0zDaFzxda1bUOPDdkRrAuVLb3J6xoYKtR/EcCHG+t/GcC/COx3GcAxgOPz588PMDa+fogb2fv66zn7mj5uG9k39Ma/vi84Uq+z+119A541rwLnObFjgtdvxqbr5Syd93onPidmachzHttaD4hJ7vqQ62rpMZ87sfNcabCkadLrGhgq1H8pINT/XDtmyIcDKlSt9c2ZX2umxEuYn9D4uvaZrtT6lAW51LF+Po91Xeu5tM53zsZXolD707u0Y7XyTK2fOdPe5v/g38KbhNpLxObgoeixB2f+T2ubPxjXWT/7bHRbZw6z90NztWPy2V+P2uiv+9exhjva5y099NFEm3zoVyB5sLVeHfyz9vrh/bdWvJLs7OtNpWmJvJf5qQbU7BRaNgT27XRMjWP9ipuqUK3rnvkH7W3NDs8550Raq4dnnjj5/yyebW0b0smdwXPqvv4Pguezr+P/0Gw0/ovL/DLrvNis8YO/LSUY2xce513Xr0utepeYeOuLQmvdM+rw4On2dTy7rK/g1I5tmW2dPFwAqbwYM+80hgr1bQC+COC7G4OJf0o7ZpBQF4KlMLRG39nXn1tpqAVJm8aqQaoidDsfNQnexo7HoRyczJqpWgwhC6AJtWy364jIOwF8YDcD5CPOuX+o7X/x4kV3fHycPC8hhJAtInLdOXcxtO22nBM4534ZwC+PahUhhJAssh54IYQQshwUakIIKRwKNSGEFA6FmhBCCidr1of5pCI3ATze8/A7APzBiOaMQYk2AbTLQok2AWXaVaJNQJl2jWnToXPuXGjDJEI9BBE5jk1RWYoSbQJol4USbQLKtKtEm4Ay7ZrLJoY+CCGkcCjUhBBSOCUK9YeWNiBAiTYBtMtCiTYBZdpVok1AmXbNYlNxMWpCCCFtSvSoCSGENKBQE0JI4RQj1NN/QDfbjo+IyFMi8kjjt1eIyKdE5Hd3f79tZpteJSJXReRREfmciLy3ELteIiK/ISKf2dl1pQS7djacEZGHROSBgmx6TER+S0QeFpHjgux6uYh8TEQ+v6tjb17SLhF5zS6P6uVrIvITheTVX9/V9UdE5KO7NjC5XUUItYicAfDTAH4QwGsB/JCIvHYhc/41gPu8394H4Fedc98D4Fd363PyRwD+pnPuTwJ4E4Af2+XP0nZ9HcDbnXN3AbgbwH0i8qYC7AKA9wJ4tLFegk0A8Dbn3N2Nubcl2PVBAJ9wzn0vgLuwzbfF7HLOfWGXR3cDuBfA/wPw8SVtAgAR+S4Afw3ARefc67B97fN7ZrEr9qLqORf0+IrMxPZcAPBIY/0LAF65+/+VAL6wcH79IoDvL8kuAN8C4DcB/Oml7QJw567BvB3AA6WUIYDHANzh/bZ0Xr0MwA3sJhaUYlfDjh8A8F9LsAnAdwF4AsArsH1F9AM7+ya3qwiPGrcyoObJ3W+l8B3Oua8AwO7vty9liIhcAPAGAJ8uwa5diOFhAE8B+JRzrgS7PgDgJwG80PhtaZsAwAH4pIhcF5HLhdj1agA3Ady/CxV9WERuL8CumvcA+Oju/0Vtcs79TwD/BMCXAHwFwP92zn1yDrtKEWoJ/MZ5gx4i8q0A/hOAn3DOfW1pewDAOfe8296i3gngjSLyuiXtEZF3AXjKOXd9STsivMU5dw+2Ib4fE5G3Lm0Qtp7hPQD+pXPuDQD+L5YLC7UQkRcDeDeA/7i0LQCwiz3/eWw/S/idAG4XkR+e49qlCPWTAF7VWL8TwJcXsiXE74vIKwFg9/epuQ0QkRdhK9I/65z7+VLsqnHOPQPgGrbx/SXteguAd4vIYwB+DsDbReRnFrYJAOCc+/Lu71PYxlzfWIBdTwJ4cncnBAAfw1a4l7YL2HZov+mc+/3d+tI2/VkAN5xzN51zzwH4eQB/Zg67ShHq/w7ge0Tku3e96HsA/NLCNjX5JQA/svv/R7CNEc+GiAiAfwXgUefcPy3IrnMi8vLd/9+MbUX+/JJ2Oefe75y70zl3Adt69J+dcz+8pE0AICK3i8hL6/+xjW0+srRdzrmvAnhCRF6z++kdAH57abt2/BBuhT2A5W36EoA3ici37NrkO7AdeJ3eriUGCCKB+ncC+B0Avwfg7yxox0exjT89h6238aMA/hi2g1O/u/v7iplt+j5sQ0GfBfDwbnlnAXa9HsBDO7seAfD3dr8valfDvku4NZi4dF69GsBndsvn6jq+tF07G+4GcLwrx18A8G1L24Xt4PT/AnDQ+K2EvLqCrTPyCIB/B+DsHHbxEXJCCCmcUkIfhBBCIlCoCSGkcCjUhBBSOBRqQggpHAo1IYQUDoWaEEIKh0JNCCGF8/8BWRMbdCcLGPEAAAAASUVORK5CYII="/>
          <p:cNvSpPr>
            <a:spLocks noChangeAspect="1" noChangeArrowheads="1"/>
          </p:cNvSpPr>
          <p:nvPr/>
        </p:nvSpPr>
        <p:spPr bwMode="auto">
          <a:xfrm>
            <a:off x="1304925" y="595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717704CC-05FA-4A6F-B33C-738F3EC29D5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617065" y="280126"/>
            <a:ext cx="7772400" cy="534590"/>
          </a:xfrm>
          <a:prstGeom prst="rect">
            <a:avLst/>
          </a:prstGeom>
        </p:spPr>
        <p:txBody>
          <a:bodyPr vert="horz" lIns="0" tIns="162000" rIns="108000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4313" indent="-214313"/>
            <a:r>
              <a:rPr lang="de-DE" altLang="en-US" sz="2400" kern="0" dirty="0"/>
              <a:t>Risk Management </a:t>
            </a:r>
            <a:r>
              <a:rPr lang="de-DE" altLang="en-US" sz="2400" kern="0" dirty="0" err="1"/>
              <a:t>for</a:t>
            </a:r>
            <a:r>
              <a:rPr lang="de-DE" altLang="en-US" sz="2400" kern="0" dirty="0"/>
              <a:t> KI: Modellrisiko 2.0</a:t>
            </a:r>
          </a:p>
        </p:txBody>
      </p:sp>
      <p:sp>
        <p:nvSpPr>
          <p:cNvPr id="11" name="Snip Diagonal Corner Rectangle 12">
            <a:extLst>
              <a:ext uri="{FF2B5EF4-FFF2-40B4-BE49-F238E27FC236}">
                <a16:creationId xmlns:a16="http://schemas.microsoft.com/office/drawing/2014/main" id="{B03739DD-D517-41E0-8335-A0F1740C8171}"/>
              </a:ext>
            </a:extLst>
          </p:cNvPr>
          <p:cNvSpPr/>
          <p:nvPr/>
        </p:nvSpPr>
        <p:spPr>
          <a:xfrm>
            <a:off x="499586" y="97155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7DBC97-60B0-4F37-A732-FEF5ED1B7B4C}"/>
              </a:ext>
            </a:extLst>
          </p:cNvPr>
          <p:cNvSpPr txBox="1"/>
          <p:nvPr/>
        </p:nvSpPr>
        <p:spPr bwMode="gray">
          <a:xfrm>
            <a:off x="1085850" y="1325893"/>
            <a:ext cx="3543300" cy="2503157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135000" indent="-135000">
              <a:lnSpc>
                <a:spcPct val="110000"/>
              </a:lnSpc>
              <a:spcBef>
                <a:spcPts val="45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●"/>
            </a:pPr>
            <a:r>
              <a:rPr lang="de-DE" sz="1200" dirty="0"/>
              <a:t>Am Ende ist jedoch das Management von KI-Systemen, die auf ML beruhen, eine Aufgabe für das </a:t>
            </a:r>
            <a:r>
              <a:rPr lang="de-DE" sz="1200" b="1" dirty="0"/>
              <a:t>Modellrisikomanagement</a:t>
            </a:r>
          </a:p>
          <a:p>
            <a:pPr marL="135000" indent="-135000">
              <a:lnSpc>
                <a:spcPct val="110000"/>
              </a:lnSpc>
              <a:spcBef>
                <a:spcPts val="45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●"/>
            </a:pPr>
            <a:r>
              <a:rPr lang="de-DE" sz="1200" dirty="0"/>
              <a:t>Nicht das individuelle statistische Risiko einer Fehlfunktion eines KI-Systems kann </a:t>
            </a:r>
            <a:r>
              <a:rPr lang="de-DE" sz="1200" dirty="0" err="1"/>
              <a:t>gemanaged</a:t>
            </a:r>
            <a:r>
              <a:rPr lang="de-DE" sz="1200" dirty="0"/>
              <a:t> werden, sondern nur das </a:t>
            </a:r>
            <a:r>
              <a:rPr lang="de-DE" sz="1200" b="1" dirty="0"/>
              <a:t>Portfoliorisiko</a:t>
            </a:r>
          </a:p>
          <a:p>
            <a:pPr marL="135000" indent="-135000">
              <a:lnSpc>
                <a:spcPct val="110000"/>
              </a:lnSpc>
              <a:spcBef>
                <a:spcPts val="45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●"/>
            </a:pPr>
            <a:r>
              <a:rPr lang="de-DE" sz="1200" dirty="0"/>
              <a:t>Abdeckung des Einzelrisikos abzudecken letztlich nur durch </a:t>
            </a:r>
            <a:r>
              <a:rPr lang="de-DE" sz="1200" b="1" dirty="0"/>
              <a:t>Versicherungsansatz</a:t>
            </a:r>
            <a:r>
              <a:rPr lang="de-DE" sz="1200" dirty="0"/>
              <a:t> möglich: Ersetzung des Schadens im Einzelfall gegen Prämienzahlung</a:t>
            </a:r>
            <a:endParaRPr lang="en-US" sz="1200" dirty="0" err="1"/>
          </a:p>
        </p:txBody>
      </p:sp>
      <p:pic>
        <p:nvPicPr>
          <p:cNvPr id="9" name="Picture 18">
            <a:extLst>
              <a:ext uri="{FF2B5EF4-FFF2-40B4-BE49-F238E27FC236}">
                <a16:creationId xmlns:a16="http://schemas.microsoft.com/office/drawing/2014/main" id="{6A2D6217-999A-4FEC-8D6C-29975CBA4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600200"/>
            <a:ext cx="2888376" cy="1746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CB9EDA9-AE58-4A1D-8AE0-984572ABE9B6}"/>
              </a:ext>
            </a:extLst>
          </p:cNvPr>
          <p:cNvSpPr txBox="1"/>
          <p:nvPr/>
        </p:nvSpPr>
        <p:spPr bwMode="gray">
          <a:xfrm>
            <a:off x="5833319" y="3667652"/>
            <a:ext cx="2400300" cy="40572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b="1" dirty="0" err="1"/>
              <a:t>Fat</a:t>
            </a:r>
            <a:r>
              <a:rPr lang="de-DE" sz="1200" b="1" dirty="0"/>
              <a:t> </a:t>
            </a:r>
            <a:r>
              <a:rPr lang="de-DE" sz="1200" b="1" dirty="0" err="1"/>
              <a:t>tails</a:t>
            </a:r>
            <a:r>
              <a:rPr lang="de-DE" sz="1200" b="1" dirty="0"/>
              <a:t>… </a:t>
            </a:r>
            <a:r>
              <a:rPr lang="de-DE" sz="1200" b="1" dirty="0" err="1"/>
              <a:t>here</a:t>
            </a:r>
            <a:r>
              <a:rPr lang="de-DE" sz="1200" b="1" dirty="0"/>
              <a:t> </a:t>
            </a:r>
            <a:r>
              <a:rPr lang="de-DE" sz="1200" b="1" dirty="0" err="1"/>
              <a:t>we</a:t>
            </a:r>
            <a:r>
              <a:rPr lang="de-DE" sz="1200" b="1" dirty="0"/>
              <a:t> </a:t>
            </a:r>
            <a:r>
              <a:rPr lang="de-DE" sz="1200" b="1" dirty="0" err="1"/>
              <a:t>go</a:t>
            </a:r>
            <a:r>
              <a:rPr lang="de-DE" sz="1200" b="1" dirty="0"/>
              <a:t> </a:t>
            </a:r>
            <a:r>
              <a:rPr lang="de-DE" sz="1200" b="1" dirty="0" err="1"/>
              <a:t>again</a:t>
            </a:r>
            <a:r>
              <a:rPr lang="de-DE" sz="1200" b="1" dirty="0"/>
              <a:t>…</a:t>
            </a:r>
            <a:endParaRPr lang="en-US" sz="1200" b="1" dirty="0" err="1"/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9A02F059-1671-4EE9-BEFA-6C05C26AA7DD}"/>
              </a:ext>
            </a:extLst>
          </p:cNvPr>
          <p:cNvSpPr txBox="1">
            <a:spLocks/>
          </p:cNvSpPr>
          <p:nvPr/>
        </p:nvSpPr>
        <p:spPr bwMode="gray">
          <a:xfrm>
            <a:off x="84605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27</a:t>
            </a:fld>
            <a:endParaRPr lang="de-DE" sz="600" dirty="0"/>
          </a:p>
        </p:txBody>
      </p:sp>
      <p:sp>
        <p:nvSpPr>
          <p:cNvPr id="18" name="Datumsplatzhalter 6">
            <a:extLst>
              <a:ext uri="{FF2B5EF4-FFF2-40B4-BE49-F238E27FC236}">
                <a16:creationId xmlns:a16="http://schemas.microsoft.com/office/drawing/2014/main" id="{421E490F-0DF9-4DB7-AF6E-EA7FE0AFFA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19" name="Fußzeilenplatzhalter 2">
            <a:extLst>
              <a:ext uri="{FF2B5EF4-FFF2-40B4-BE49-F238E27FC236}">
                <a16:creationId xmlns:a16="http://schemas.microsoft.com/office/drawing/2014/main" id="{B96C1A4A-B0FA-4E1C-B97E-A8293A906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</p:spTree>
    <p:extLst>
      <p:ext uri="{BB962C8B-B14F-4D97-AF65-F5344CB8AC3E}">
        <p14:creationId xmlns:p14="http://schemas.microsoft.com/office/powerpoint/2010/main" val="10278738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Diskussionspunkt 4 – Sollte Risikomanagement von KI-Anwendungen im Rahmen des klassischen Modellrisikomanagements erfolgen? Kann man diese normieren?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28</a:t>
            </a:fld>
            <a:endParaRPr lang="de-DE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ED6BD1-D5C7-4D40-84A1-5370225345C2}"/>
              </a:ext>
            </a:extLst>
          </p:cNvPr>
          <p:cNvSpPr txBox="1"/>
          <p:nvPr/>
        </p:nvSpPr>
        <p:spPr>
          <a:xfrm>
            <a:off x="1256869" y="1870930"/>
            <a:ext cx="6119906" cy="2257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Ja, und man sollte das klassische Model-Risk-Framework weiterentwickeln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Nein, man braucht völlig neue Ansätze wegen des Echtzeittraining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Ich habe noch keine Meinung dazu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667180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6">
            <a:extLst>
              <a:ext uri="{FF2B5EF4-FFF2-40B4-BE49-F238E27FC236}">
                <a16:creationId xmlns:a16="http://schemas.microsoft.com/office/drawing/2014/main" id="{9B5F6423-A149-4D9A-974B-77F33426E2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5" t="29022" r="25384" b="18663"/>
          <a:stretch/>
        </p:blipFill>
        <p:spPr bwMode="gray">
          <a:xfrm>
            <a:off x="0" y="-42333"/>
            <a:ext cx="9152467" cy="5185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1624" y="4065535"/>
            <a:ext cx="8048115" cy="637849"/>
          </a:xfrm>
          <a:noFill/>
        </p:spPr>
        <p:txBody>
          <a:bodyPr wrap="square" anchor="b" anchorCtr="0">
            <a:spAutoFit/>
          </a:bodyPr>
          <a:lstStyle/>
          <a:p>
            <a:r>
              <a:rPr lang="de-DE" kern="0" dirty="0">
                <a:solidFill>
                  <a:schemeClr val="bg1"/>
                </a:solidFill>
              </a:rPr>
              <a:t>Diskussion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 bwMode="gray">
          <a:xfrm rot="5400000">
            <a:off x="6482250" y="2481750"/>
            <a:ext cx="5143500" cy="180000"/>
          </a:xfrm>
          <a:prstGeom prst="rect">
            <a:avLst/>
          </a:prstGeom>
        </p:spPr>
        <p:txBody>
          <a:bodyPr vert="horz" wrap="none" lIns="144000" tIns="0" rIns="144000" bIns="0" rtlCol="0" anchor="ctr">
            <a:noAutofit/>
          </a:bodyPr>
          <a:lstStyle>
            <a:lvl1pPr indent="0" algn="r">
              <a:spcBef>
                <a:spcPts val="600"/>
              </a:spcBef>
              <a:buClr>
                <a:schemeClr val="accent1"/>
              </a:buClr>
              <a:buFontTx/>
              <a:buNone/>
              <a:defRPr sz="800">
                <a:solidFill>
                  <a:schemeClr val="accent1"/>
                </a:solidFill>
              </a:defRPr>
            </a:lvl1pPr>
            <a:lvl2pPr marL="36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2pPr>
            <a:lvl3pPr marL="54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3pPr>
            <a:lvl4pPr marL="72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4pPr>
            <a:lvl5pPr marL="90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de-DE" dirty="0"/>
              <a:t>Quelle: ...</a:t>
            </a:r>
          </a:p>
        </p:txBody>
      </p:sp>
    </p:spTree>
    <p:extLst>
      <p:ext uri="{BB962C8B-B14F-4D97-AF65-F5344CB8AC3E}">
        <p14:creationId xmlns:p14="http://schemas.microsoft.com/office/powerpoint/2010/main" val="3357033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15B5928-F226-435F-882B-8BF980B8FE62}"/>
              </a:ext>
            </a:extLst>
          </p:cNvPr>
          <p:cNvSpPr/>
          <p:nvPr/>
        </p:nvSpPr>
        <p:spPr>
          <a:xfrm>
            <a:off x="2057400" y="3589615"/>
            <a:ext cx="3811459" cy="10816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3</a:t>
            </a:fld>
            <a:endParaRPr lang="de-DE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1AE269-2DF9-4EC8-8526-51CD70AA949B}"/>
              </a:ext>
            </a:extLst>
          </p:cNvPr>
          <p:cNvSpPr/>
          <p:nvPr/>
        </p:nvSpPr>
        <p:spPr>
          <a:xfrm>
            <a:off x="857250" y="3163070"/>
            <a:ext cx="7486650" cy="3439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entagon 29">
            <a:extLst>
              <a:ext uri="{FF2B5EF4-FFF2-40B4-BE49-F238E27FC236}">
                <a16:creationId xmlns:a16="http://schemas.microsoft.com/office/drawing/2014/main" id="{2FB5A715-2E14-41C5-BAFF-EAAE2390B014}"/>
              </a:ext>
            </a:extLst>
          </p:cNvPr>
          <p:cNvSpPr/>
          <p:nvPr/>
        </p:nvSpPr>
        <p:spPr>
          <a:xfrm>
            <a:off x="4083855" y="3662862"/>
            <a:ext cx="2276898" cy="907772"/>
          </a:xfrm>
          <a:prstGeom prst="homePlate">
            <a:avLst>
              <a:gd name="adj" fmla="val 44791"/>
            </a:avLst>
          </a:prstGeom>
          <a:solidFill>
            <a:schemeClr val="bg1">
              <a:lumMod val="95000"/>
            </a:schemeClr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F835DC-DDC3-409F-87A4-668BCD9C6B20}"/>
              </a:ext>
            </a:extLst>
          </p:cNvPr>
          <p:cNvSpPr txBox="1"/>
          <p:nvPr/>
        </p:nvSpPr>
        <p:spPr>
          <a:xfrm>
            <a:off x="2241050" y="4263756"/>
            <a:ext cx="17136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Menschlich</a:t>
            </a:r>
            <a:r>
              <a:rPr lang="en-GB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handeln</a:t>
            </a:r>
            <a:endParaRPr lang="en-GB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D47DFD-A120-40D3-B041-95FCBFD4D129}"/>
              </a:ext>
            </a:extLst>
          </p:cNvPr>
          <p:cNvSpPr txBox="1"/>
          <p:nvPr/>
        </p:nvSpPr>
        <p:spPr>
          <a:xfrm>
            <a:off x="4135921" y="4252264"/>
            <a:ext cx="19636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Rational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handeln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1978C8-6A0F-4AC8-95E7-2962E767B7A3}"/>
              </a:ext>
            </a:extLst>
          </p:cNvPr>
          <p:cNvSpPr txBox="1"/>
          <p:nvPr/>
        </p:nvSpPr>
        <p:spPr>
          <a:xfrm>
            <a:off x="2231615" y="3761071"/>
            <a:ext cx="17231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Menschlich</a:t>
            </a:r>
            <a:r>
              <a:rPr lang="en-GB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denken</a:t>
            </a:r>
            <a:endParaRPr lang="en-GB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1C7F4C-E2CF-40D6-B481-28A65046ABEA}"/>
              </a:ext>
            </a:extLst>
          </p:cNvPr>
          <p:cNvSpPr txBox="1"/>
          <p:nvPr/>
        </p:nvSpPr>
        <p:spPr>
          <a:xfrm>
            <a:off x="4105935" y="3756837"/>
            <a:ext cx="1863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Rational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denken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6EB2FC3-EA4B-4278-B191-AB2C1B48531F}"/>
              </a:ext>
            </a:extLst>
          </p:cNvPr>
          <p:cNvCxnSpPr/>
          <p:nvPr/>
        </p:nvCxnSpPr>
        <p:spPr>
          <a:xfrm flipV="1">
            <a:off x="3853097" y="3669600"/>
            <a:ext cx="0" cy="927848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E66348D-9963-4DB1-AB93-7EE7C99026ED}"/>
              </a:ext>
            </a:extLst>
          </p:cNvPr>
          <p:cNvCxnSpPr/>
          <p:nvPr/>
        </p:nvCxnSpPr>
        <p:spPr>
          <a:xfrm>
            <a:off x="2190975" y="4140247"/>
            <a:ext cx="3430822" cy="2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7EE7100-7962-4605-80F1-2409ECA5A9CA}"/>
              </a:ext>
            </a:extLst>
          </p:cNvPr>
          <p:cNvSpPr txBox="1"/>
          <p:nvPr/>
        </p:nvSpPr>
        <p:spPr>
          <a:xfrm>
            <a:off x="6253129" y="3649230"/>
            <a:ext cx="299247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Rationales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Verhalten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hat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höchste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Relevanz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in der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Finanzwelt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KI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kann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Menschen in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Leistung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Effizienz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übertreffen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8CDFF65-AF43-4D76-BCB4-B56BCC18F067}"/>
              </a:ext>
            </a:extLst>
          </p:cNvPr>
          <p:cNvSpPr/>
          <p:nvPr/>
        </p:nvSpPr>
        <p:spPr>
          <a:xfrm>
            <a:off x="879028" y="1049116"/>
            <a:ext cx="7486650" cy="2146517"/>
          </a:xfrm>
          <a:prstGeom prst="rect">
            <a:avLst/>
          </a:prstGeom>
          <a:solidFill>
            <a:srgbClr val="8CADD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  <a:highlight>
                <a:srgbClr val="8E9DC6"/>
              </a:highlight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0FE76A-17F0-4585-8A73-5CDA3139E878}"/>
              </a:ext>
            </a:extLst>
          </p:cNvPr>
          <p:cNvSpPr/>
          <p:nvPr/>
        </p:nvSpPr>
        <p:spPr>
          <a:xfrm>
            <a:off x="1071022" y="1635142"/>
            <a:ext cx="5029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‘artificial intelligence system’ (AI system) means software that is developed with one or more of the techniques and approaches listed in Annex I* and can, for a given set of human-defined objectives, generate outputs such as content, predictions, recommendations, or decisions influencing the environments they interact with;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3279EED-0864-44F6-845B-C4CB3F8C675B}"/>
              </a:ext>
            </a:extLst>
          </p:cNvPr>
          <p:cNvSpPr/>
          <p:nvPr/>
        </p:nvSpPr>
        <p:spPr>
          <a:xfrm>
            <a:off x="3383153" y="2510102"/>
            <a:ext cx="4772025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50" dirty="0">
                <a:solidFill>
                  <a:schemeClr val="bg1"/>
                </a:solidFill>
              </a:rPr>
              <a:t>*(a) </a:t>
            </a:r>
            <a:r>
              <a:rPr lang="en-US" sz="750" dirty="0">
                <a:solidFill>
                  <a:schemeClr val="bg2"/>
                </a:solidFill>
              </a:rPr>
              <a:t>Machine learning </a:t>
            </a:r>
            <a:r>
              <a:rPr lang="en-US" sz="750" dirty="0">
                <a:solidFill>
                  <a:schemeClr val="bg1"/>
                </a:solidFill>
              </a:rPr>
              <a:t>approaches, including supervised, unsupervised and reinforcement learning, using a wide variety of methods including deep learning;</a:t>
            </a:r>
          </a:p>
          <a:p>
            <a:r>
              <a:rPr lang="en-US" sz="750" dirty="0">
                <a:solidFill>
                  <a:schemeClr val="bg1"/>
                </a:solidFill>
              </a:rPr>
              <a:t>(b) Logic- and knowledge-based approaches, including knowledge representation, inductive (logic) programming, knowledge bases, inference and deductive engines, (symbolic) reasoning and expert systems;</a:t>
            </a:r>
          </a:p>
          <a:p>
            <a:r>
              <a:rPr lang="en-US" sz="750" dirty="0">
                <a:solidFill>
                  <a:schemeClr val="bg1"/>
                </a:solidFill>
              </a:rPr>
              <a:t>(c) Statistical approaches, Bayesian estimation, search and optimization methods.</a:t>
            </a:r>
          </a:p>
        </p:txBody>
      </p:sp>
      <p:sp>
        <p:nvSpPr>
          <p:cNvPr id="21" name="Rechteck: abgerundete Ecken 9">
            <a:extLst>
              <a:ext uri="{FF2B5EF4-FFF2-40B4-BE49-F238E27FC236}">
                <a16:creationId xmlns:a16="http://schemas.microsoft.com/office/drawing/2014/main" id="{07F908DC-F07F-4482-AF47-3F1C9E7E9023}"/>
              </a:ext>
            </a:extLst>
          </p:cNvPr>
          <p:cNvSpPr/>
          <p:nvPr/>
        </p:nvSpPr>
        <p:spPr bwMode="gray">
          <a:xfrm>
            <a:off x="552331" y="3524713"/>
            <a:ext cx="1418017" cy="108695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81000" rIns="81000" bIns="81000" rtlCol="0" anchor="b" anchorCtr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altLang="de-DE" sz="1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</a:t>
            </a:r>
            <a:r>
              <a:rPr lang="en-GB" altLang="de-DE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GB" altLang="de-DE" sz="1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klassischen</a:t>
            </a:r>
            <a:r>
              <a:rPr lang="en-GB" altLang="de-DE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Definition </a:t>
            </a:r>
            <a:r>
              <a:rPr lang="en-GB" altLang="de-DE" sz="11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en-GB" altLang="de-DE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KI…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E2049A-87AB-4642-8B53-EBFC2858392D}"/>
              </a:ext>
            </a:extLst>
          </p:cNvPr>
          <p:cNvSpPr txBox="1"/>
          <p:nvPr/>
        </p:nvSpPr>
        <p:spPr>
          <a:xfrm>
            <a:off x="1760647" y="3181184"/>
            <a:ext cx="8017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„Intelligence“ means only the goal is set explicitly a priori, not the way to achieve it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7FFD71F-0007-45A3-AAAC-E6D83AD08A96}"/>
              </a:ext>
            </a:extLst>
          </p:cNvPr>
          <p:cNvSpPr/>
          <p:nvPr/>
        </p:nvSpPr>
        <p:spPr>
          <a:xfrm>
            <a:off x="942641" y="1107257"/>
            <a:ext cx="2457450" cy="269372"/>
          </a:xfrm>
          <a:prstGeom prst="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spcAft>
                <a:spcPts val="450"/>
              </a:spcAft>
              <a:buSzPct val="110000"/>
            </a:pPr>
            <a:r>
              <a:rPr lang="de-DE" sz="1100" b="1" dirty="0">
                <a:solidFill>
                  <a:schemeClr val="bg1"/>
                </a:solidFill>
              </a:rPr>
              <a:t>EU </a:t>
            </a:r>
            <a:r>
              <a:rPr lang="de-DE" sz="1100" b="1" dirty="0" err="1">
                <a:solidFill>
                  <a:schemeClr val="bg1"/>
                </a:solidFill>
              </a:rPr>
              <a:t>proposal</a:t>
            </a:r>
            <a:r>
              <a:rPr lang="de-DE" sz="1100" b="1" dirty="0">
                <a:solidFill>
                  <a:schemeClr val="bg1"/>
                </a:solidFill>
              </a:rPr>
              <a:t> für KI </a:t>
            </a:r>
            <a:r>
              <a:rPr lang="de-DE" sz="1100" b="1" dirty="0" err="1">
                <a:solidFill>
                  <a:schemeClr val="bg1"/>
                </a:solidFill>
              </a:rPr>
              <a:t>regulation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5" name="Titel 37">
            <a:extLst>
              <a:ext uri="{FF2B5EF4-FFF2-40B4-BE49-F238E27FC236}">
                <a16:creationId xmlns:a16="http://schemas.microsoft.com/office/drawing/2014/main" id="{8B94465E-C8F9-439B-83C8-11FE1100C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491" y="635572"/>
            <a:ext cx="8482157" cy="827087"/>
          </a:xfrm>
        </p:spPr>
        <p:txBody>
          <a:bodyPr/>
          <a:lstStyle/>
          <a:p>
            <a:r>
              <a:rPr lang="de-DE" altLang="en-US" kern="0" dirty="0"/>
              <a:t>Was sind typische Aspekte von KI?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0331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Diskussionspunkt 1 – Brauchen wir eine Definition von KI, um KI zu regulieren?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30</a:t>
            </a:fld>
            <a:endParaRPr lang="de-DE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ED6BD1-D5C7-4D40-84A1-5370225345C2}"/>
              </a:ext>
            </a:extLst>
          </p:cNvPr>
          <p:cNvSpPr txBox="1"/>
          <p:nvPr/>
        </p:nvSpPr>
        <p:spPr>
          <a:xfrm>
            <a:off x="1263744" y="1870930"/>
            <a:ext cx="6119906" cy="2257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Ja, sonst wissen wir nicht worüber wir sprechen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Nein, wir sollten nur auf das Ergebnis schauen und Leistungen unabhängig von ihrer Realisierung bewerten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Ich habe noch keine Meinung dazu</a:t>
            </a:r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9133389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Diskussionspunkt 2 – Sollte man und kann man eine enge oder weite Normierung der Vertrauenswürdigkeit anstreben?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31</a:t>
            </a:fld>
            <a:endParaRPr lang="de-DE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ED6BD1-D5C7-4D40-84A1-5370225345C2}"/>
              </a:ext>
            </a:extLst>
          </p:cNvPr>
          <p:cNvSpPr txBox="1"/>
          <p:nvPr/>
        </p:nvSpPr>
        <p:spPr>
          <a:xfrm>
            <a:off x="1256869" y="1870930"/>
            <a:ext cx="6119906" cy="16414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Eng und technisch präzise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Umfassend und prozessbasiert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Ich habe noch keine Meinung dazu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25105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Diskussionspunkt 3 – Kann man </a:t>
            </a:r>
            <a:r>
              <a:rPr lang="de-DE" dirty="0" err="1"/>
              <a:t>Credit</a:t>
            </a:r>
            <a:r>
              <a:rPr lang="de-DE" dirty="0"/>
              <a:t> Pricing unter die high-</a:t>
            </a:r>
            <a:r>
              <a:rPr lang="de-DE" dirty="0" err="1"/>
              <a:t>risk</a:t>
            </a:r>
            <a:r>
              <a:rPr lang="de-DE" dirty="0"/>
              <a:t>-Anwendungen zählen? Wer sollte sie prüfen?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32</a:t>
            </a:fld>
            <a:endParaRPr lang="de-DE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ED6BD1-D5C7-4D40-84A1-5370225345C2}"/>
              </a:ext>
            </a:extLst>
          </p:cNvPr>
          <p:cNvSpPr txBox="1"/>
          <p:nvPr/>
        </p:nvSpPr>
        <p:spPr>
          <a:xfrm>
            <a:off x="1256869" y="1870930"/>
            <a:ext cx="6119906" cy="1949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Ja, Prüfung </a:t>
            </a:r>
            <a:r>
              <a:rPr lang="de-DE" sz="2000" dirty="0" err="1"/>
              <a:t>druch</a:t>
            </a:r>
            <a:r>
              <a:rPr lang="de-DE" sz="2000" dirty="0"/>
              <a:t> unabhängige Dritte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Nein, es sollte weiter die klassische Modellprüfung durch Bafin/Bundesbank stattfinden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Ich habe noch keine Meinung dazu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107562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Diskussionspunkt 4 – Sollte Risikomanagement von KI-Anwendungen im Rahmen des klassischen Modellrisikomanagements erfolgen? Kann man diese normieren?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33</a:t>
            </a:fld>
            <a:endParaRPr lang="de-DE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ED6BD1-D5C7-4D40-84A1-5370225345C2}"/>
              </a:ext>
            </a:extLst>
          </p:cNvPr>
          <p:cNvSpPr txBox="1"/>
          <p:nvPr/>
        </p:nvSpPr>
        <p:spPr>
          <a:xfrm>
            <a:off x="1256869" y="1870930"/>
            <a:ext cx="6119906" cy="2257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Ja, und man sollte das klassische Model-Risk-Framework weiterentwickeln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Nein, man braucht völlig neue Ansätze wegen des Echtzeittraining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Ich habe noch keine Meinung dazu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21799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Arrow: Pentagon 116">
            <a:extLst>
              <a:ext uri="{FF2B5EF4-FFF2-40B4-BE49-F238E27FC236}">
                <a16:creationId xmlns:a16="http://schemas.microsoft.com/office/drawing/2014/main" id="{3D678AF6-A2FC-4051-AC5D-2C62393EEB46}"/>
              </a:ext>
            </a:extLst>
          </p:cNvPr>
          <p:cNvSpPr/>
          <p:nvPr/>
        </p:nvSpPr>
        <p:spPr bwMode="gray">
          <a:xfrm rot="16200000">
            <a:off x="1298905" y="1388944"/>
            <a:ext cx="2226389" cy="4375164"/>
          </a:xfrm>
          <a:prstGeom prst="homePlate">
            <a:avLst>
              <a:gd name="adj" fmla="val 3124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4</a:t>
            </a:fld>
            <a:endParaRPr lang="de-DE" noProof="0" dirty="0"/>
          </a:p>
        </p:txBody>
      </p:sp>
      <p:sp>
        <p:nvSpPr>
          <p:cNvPr id="63" name="Arrow: Pentagon 62">
            <a:extLst>
              <a:ext uri="{FF2B5EF4-FFF2-40B4-BE49-F238E27FC236}">
                <a16:creationId xmlns:a16="http://schemas.microsoft.com/office/drawing/2014/main" id="{647B8B74-39E8-4288-9141-B7B8E01715DD}"/>
              </a:ext>
            </a:extLst>
          </p:cNvPr>
          <p:cNvSpPr/>
          <p:nvPr/>
        </p:nvSpPr>
        <p:spPr bwMode="gray">
          <a:xfrm>
            <a:off x="2652800" y="1423199"/>
            <a:ext cx="758749" cy="1215134"/>
          </a:xfrm>
          <a:prstGeom prst="homePlate">
            <a:avLst>
              <a:gd name="adj" fmla="val 17027"/>
            </a:avLst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en-GB" sz="900" b="1" dirty="0">
                <a:solidFill>
                  <a:schemeClr val="tx2"/>
                </a:solidFill>
              </a:rPr>
              <a:t>Output </a:t>
            </a:r>
            <a:br>
              <a:rPr lang="en-GB" sz="900" b="1" dirty="0">
                <a:solidFill>
                  <a:schemeClr val="tx2"/>
                </a:solidFill>
              </a:rPr>
            </a:br>
            <a:r>
              <a:rPr lang="en-GB" sz="900" b="1" dirty="0">
                <a:solidFill>
                  <a:schemeClr val="tx2"/>
                </a:solidFill>
              </a:rPr>
              <a:t>data</a:t>
            </a:r>
          </a:p>
        </p:txBody>
      </p:sp>
      <p:sp>
        <p:nvSpPr>
          <p:cNvPr id="64" name="Arrow: Pentagon 63">
            <a:extLst>
              <a:ext uri="{FF2B5EF4-FFF2-40B4-BE49-F238E27FC236}">
                <a16:creationId xmlns:a16="http://schemas.microsoft.com/office/drawing/2014/main" id="{28F59C7C-8798-4C40-ACAD-973F1EC23A05}"/>
              </a:ext>
            </a:extLst>
          </p:cNvPr>
          <p:cNvSpPr/>
          <p:nvPr/>
        </p:nvSpPr>
        <p:spPr bwMode="gray">
          <a:xfrm>
            <a:off x="2038607" y="1544191"/>
            <a:ext cx="751873" cy="919141"/>
          </a:xfrm>
          <a:prstGeom prst="homePlate">
            <a:avLst>
              <a:gd name="adj" fmla="val 1702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en-GB" sz="900" b="1" dirty="0">
                <a:solidFill>
                  <a:schemeClr val="tx2"/>
                </a:solidFill>
              </a:rPr>
              <a:t>AI</a:t>
            </a:r>
            <a:br>
              <a:rPr lang="en-GB" sz="900" b="1" dirty="0">
                <a:solidFill>
                  <a:schemeClr val="tx2"/>
                </a:solidFill>
              </a:rPr>
            </a:br>
            <a:r>
              <a:rPr lang="en-GB" sz="900" b="1" dirty="0">
                <a:solidFill>
                  <a:schemeClr val="tx2"/>
                </a:solidFill>
              </a:rPr>
              <a:t>(micro-)</a:t>
            </a:r>
            <a:br>
              <a:rPr lang="en-GB" sz="900" b="1" dirty="0">
                <a:solidFill>
                  <a:schemeClr val="tx2"/>
                </a:solidFill>
              </a:rPr>
            </a:br>
            <a:r>
              <a:rPr lang="en-GB" sz="900" b="1" dirty="0">
                <a:solidFill>
                  <a:schemeClr val="tx2"/>
                </a:solidFill>
              </a:rPr>
              <a:t>service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8756E44-EAB3-45E6-B738-6BB86C98EBB9}"/>
              </a:ext>
            </a:extLst>
          </p:cNvPr>
          <p:cNvGrpSpPr/>
          <p:nvPr/>
        </p:nvGrpSpPr>
        <p:grpSpPr>
          <a:xfrm>
            <a:off x="3961038" y="3945027"/>
            <a:ext cx="605230" cy="664272"/>
            <a:chOff x="3086835" y="3167707"/>
            <a:chExt cx="1378775" cy="1456271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7B812A24-59A6-4AAA-8712-EBD339CCA3D0}"/>
                </a:ext>
              </a:extLst>
            </p:cNvPr>
            <p:cNvSpPr/>
            <p:nvPr/>
          </p:nvSpPr>
          <p:spPr bwMode="gray">
            <a:xfrm>
              <a:off x="3086835" y="3167707"/>
              <a:ext cx="1296144" cy="1456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>
                <a:lnSpc>
                  <a:spcPct val="110000"/>
                </a:lnSpc>
                <a:spcBef>
                  <a:spcPts val="450"/>
                </a:spcBef>
              </a:pPr>
              <a:endParaRPr lang="en-US" sz="900" b="1" dirty="0" err="1">
                <a:solidFill>
                  <a:schemeClr val="bg1"/>
                </a:solidFill>
              </a:endParaRP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87EC2F4-6FFD-486B-87A4-94E36E016BC8}"/>
                </a:ext>
              </a:extLst>
            </p:cNvPr>
            <p:cNvGrpSpPr/>
            <p:nvPr/>
          </p:nvGrpSpPr>
          <p:grpSpPr>
            <a:xfrm>
              <a:off x="3248857" y="3422122"/>
              <a:ext cx="887267" cy="1093844"/>
              <a:chOff x="7565512" y="3427458"/>
              <a:chExt cx="1468582" cy="1674449"/>
            </a:xfrm>
          </p:grpSpPr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0C932DBB-158D-462D-A459-1E904C3CE230}"/>
                  </a:ext>
                </a:extLst>
              </p:cNvPr>
              <p:cNvCxnSpPr/>
              <p:nvPr/>
            </p:nvCxnSpPr>
            <p:spPr>
              <a:xfrm flipV="1">
                <a:off x="7565512" y="3439360"/>
                <a:ext cx="0" cy="166254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C980D23D-DD08-4ED6-B99E-7FA2F1F158ED}"/>
                  </a:ext>
                </a:extLst>
              </p:cNvPr>
              <p:cNvCxnSpPr/>
              <p:nvPr/>
            </p:nvCxnSpPr>
            <p:spPr>
              <a:xfrm>
                <a:off x="7565512" y="5101907"/>
                <a:ext cx="146858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0F0991E8-3855-4C1E-9786-FB5DAD284A9F}"/>
                  </a:ext>
                </a:extLst>
              </p:cNvPr>
              <p:cNvSpPr/>
              <p:nvPr/>
            </p:nvSpPr>
            <p:spPr>
              <a:xfrm>
                <a:off x="8839434" y="4266009"/>
                <a:ext cx="45719" cy="5541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3E38C426-4B78-4EAF-BFA4-F22A9A2D97C6}"/>
                  </a:ext>
                </a:extLst>
              </p:cNvPr>
              <p:cNvSpPr/>
              <p:nvPr/>
            </p:nvSpPr>
            <p:spPr>
              <a:xfrm>
                <a:off x="7880474" y="3635276"/>
                <a:ext cx="45719" cy="5541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854C4819-D7E6-4B88-8C1A-12A083E5620B}"/>
                  </a:ext>
                </a:extLst>
              </p:cNvPr>
              <p:cNvSpPr/>
              <p:nvPr/>
            </p:nvSpPr>
            <p:spPr>
              <a:xfrm>
                <a:off x="7737543" y="4106333"/>
                <a:ext cx="45719" cy="5541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F538222F-861F-4B79-8CF1-7B9E089C58A9}"/>
                  </a:ext>
                </a:extLst>
              </p:cNvPr>
              <p:cNvSpPr/>
              <p:nvPr/>
            </p:nvSpPr>
            <p:spPr>
              <a:xfrm>
                <a:off x="7949052" y="4420377"/>
                <a:ext cx="45719" cy="5541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C30099E-CCA9-410C-AFEC-15B0B5DEE2B3}"/>
                  </a:ext>
                </a:extLst>
              </p:cNvPr>
              <p:cNvSpPr/>
              <p:nvPr/>
            </p:nvSpPr>
            <p:spPr>
              <a:xfrm>
                <a:off x="8877539" y="3808813"/>
                <a:ext cx="45719" cy="5541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721DAF1A-3B23-4417-8BB6-67B1D4CBCD34}"/>
                  </a:ext>
                </a:extLst>
              </p:cNvPr>
              <p:cNvSpPr/>
              <p:nvPr/>
            </p:nvSpPr>
            <p:spPr>
              <a:xfrm>
                <a:off x="8622617" y="3519821"/>
                <a:ext cx="45719" cy="5541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FF50BEBD-A78E-4819-B3F8-4B5127ECF3FB}"/>
                  </a:ext>
                </a:extLst>
              </p:cNvPr>
              <p:cNvSpPr/>
              <p:nvPr/>
            </p:nvSpPr>
            <p:spPr>
              <a:xfrm>
                <a:off x="8280639" y="3507924"/>
                <a:ext cx="45719" cy="5541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B21E49E7-06C3-4D6E-8918-2FFEF9F3C2AD}"/>
                  </a:ext>
                </a:extLst>
              </p:cNvPr>
              <p:cNvSpPr/>
              <p:nvPr/>
            </p:nvSpPr>
            <p:spPr>
              <a:xfrm>
                <a:off x="8508317" y="3427458"/>
                <a:ext cx="45719" cy="5541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0AB6F861-6311-4A3B-9D70-C22B1F2331EC}"/>
                  </a:ext>
                </a:extLst>
              </p:cNvPr>
              <p:cNvSpPr/>
              <p:nvPr/>
            </p:nvSpPr>
            <p:spPr>
              <a:xfrm>
                <a:off x="8309037" y="3928534"/>
                <a:ext cx="45719" cy="55418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C61B9216-66BA-43C6-9860-648DCD1DBE8C}"/>
                  </a:ext>
                </a:extLst>
              </p:cNvPr>
              <p:cNvSpPr/>
              <p:nvPr/>
            </p:nvSpPr>
            <p:spPr>
              <a:xfrm>
                <a:off x="8091757" y="3491409"/>
                <a:ext cx="45719" cy="5541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25E724DA-C5A3-4CBD-92F9-8889E4343703}"/>
                  </a:ext>
                </a:extLst>
              </p:cNvPr>
              <p:cNvSpPr/>
              <p:nvPr/>
            </p:nvSpPr>
            <p:spPr>
              <a:xfrm>
                <a:off x="8475066" y="4567432"/>
                <a:ext cx="45719" cy="5541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4A4D0084-E6CF-4C1A-BB26-384274607853}"/>
                  </a:ext>
                </a:extLst>
              </p:cNvPr>
              <p:cNvSpPr/>
              <p:nvPr/>
            </p:nvSpPr>
            <p:spPr>
              <a:xfrm>
                <a:off x="8645476" y="4427646"/>
                <a:ext cx="45719" cy="5541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9367C8E-89E5-4F28-98A2-B09AA831282B}"/>
                  </a:ext>
                </a:extLst>
              </p:cNvPr>
              <p:cNvSpPr/>
              <p:nvPr/>
            </p:nvSpPr>
            <p:spPr>
              <a:xfrm>
                <a:off x="8170675" y="3945927"/>
                <a:ext cx="45719" cy="55418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7AAF613-9849-46F9-9FE8-B0BB73420379}"/>
                  </a:ext>
                </a:extLst>
              </p:cNvPr>
              <p:cNvSpPr/>
              <p:nvPr/>
            </p:nvSpPr>
            <p:spPr>
              <a:xfrm>
                <a:off x="8276944" y="4136000"/>
                <a:ext cx="45719" cy="55418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0643BC58-07E1-4D0D-9268-72A036EB3682}"/>
                  </a:ext>
                </a:extLst>
              </p:cNvPr>
              <p:cNvSpPr/>
              <p:nvPr/>
            </p:nvSpPr>
            <p:spPr>
              <a:xfrm>
                <a:off x="8440890" y="4041677"/>
                <a:ext cx="45719" cy="55418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A9F2091C-31F2-428B-A6F7-EAA3E2FB92C4}"/>
                  </a:ext>
                </a:extLst>
              </p:cNvPr>
              <p:cNvSpPr/>
              <p:nvPr/>
            </p:nvSpPr>
            <p:spPr>
              <a:xfrm>
                <a:off x="8428725" y="3877730"/>
                <a:ext cx="45719" cy="55418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6E9ECED8-AF12-4F6B-B1E6-18949464BC95}"/>
                  </a:ext>
                </a:extLst>
              </p:cNvPr>
              <p:cNvSpPr/>
              <p:nvPr/>
            </p:nvSpPr>
            <p:spPr>
              <a:xfrm>
                <a:off x="8303499" y="4069386"/>
                <a:ext cx="45719" cy="5541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AB674EE3-625B-48B8-AE43-60F84E9B5357}"/>
                  </a:ext>
                </a:extLst>
              </p:cNvPr>
              <p:cNvSpPr/>
              <p:nvPr/>
            </p:nvSpPr>
            <p:spPr>
              <a:xfrm>
                <a:off x="7783261" y="3441841"/>
                <a:ext cx="1183912" cy="1153301"/>
              </a:xfrm>
              <a:prstGeom prst="ellipse">
                <a:avLst/>
              </a:pr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F80A2DF0-8DF5-4C30-A06B-0B0330213C33}"/>
                  </a:ext>
                </a:extLst>
              </p:cNvPr>
              <p:cNvSpPr/>
              <p:nvPr/>
            </p:nvSpPr>
            <p:spPr>
              <a:xfrm flipV="1">
                <a:off x="8284564" y="3966016"/>
                <a:ext cx="163946" cy="13854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425291E4-4F93-4A75-97B5-0242981C4135}"/>
                  </a:ext>
                </a:extLst>
              </p:cNvPr>
              <p:cNvSpPr/>
              <p:nvPr/>
            </p:nvSpPr>
            <p:spPr>
              <a:xfrm>
                <a:off x="8068848" y="3693429"/>
                <a:ext cx="613689" cy="623923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64A5C9A3-C4EE-491F-ABA4-96696AE07903}"/>
                </a:ext>
              </a:extLst>
            </p:cNvPr>
            <p:cNvSpPr txBox="1"/>
            <p:nvPr/>
          </p:nvSpPr>
          <p:spPr bwMode="gray">
            <a:xfrm>
              <a:off x="4205546" y="4431490"/>
              <a:ext cx="260064" cy="16895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spcBef>
                  <a:spcPts val="450"/>
                </a:spcBef>
                <a:buClr>
                  <a:schemeClr val="accent2"/>
                </a:buClr>
                <a:buSzPct val="110000"/>
              </a:pPr>
              <a:r>
                <a:rPr lang="de-DE" sz="900" dirty="0">
                  <a:solidFill>
                    <a:schemeClr val="accent1"/>
                  </a:solidFill>
                </a:rPr>
                <a:t>x</a:t>
              </a:r>
              <a:endParaRPr lang="en-US" sz="900" dirty="0">
                <a:solidFill>
                  <a:schemeClr val="accent1"/>
                </a:solidFill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8750606-E79C-4493-92FD-5BDB8DE79017}"/>
                </a:ext>
              </a:extLst>
            </p:cNvPr>
            <p:cNvSpPr txBox="1"/>
            <p:nvPr/>
          </p:nvSpPr>
          <p:spPr bwMode="gray">
            <a:xfrm>
              <a:off x="3220511" y="3171164"/>
              <a:ext cx="260064" cy="16895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110000"/>
                </a:lnSpc>
                <a:spcBef>
                  <a:spcPts val="450"/>
                </a:spcBef>
                <a:buClr>
                  <a:schemeClr val="accent2"/>
                </a:buClr>
                <a:buSzPct val="110000"/>
              </a:pPr>
              <a:r>
                <a:rPr lang="de-DE" sz="900" dirty="0">
                  <a:solidFill>
                    <a:schemeClr val="accent1"/>
                  </a:solidFill>
                </a:rPr>
                <a:t>y</a:t>
              </a:r>
              <a:endParaRPr lang="en-US" sz="9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57BBECA9-6DC6-4B35-8B7E-0F8C80699AE2}"/>
              </a:ext>
            </a:extLst>
          </p:cNvPr>
          <p:cNvCxnSpPr>
            <a:cxnSpLocks/>
          </p:cNvCxnSpPr>
          <p:nvPr/>
        </p:nvCxnSpPr>
        <p:spPr>
          <a:xfrm flipV="1">
            <a:off x="5522326" y="2544134"/>
            <a:ext cx="0" cy="200783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FB8BB96D-C47D-4FA1-8841-0114AC980481}"/>
              </a:ext>
            </a:extLst>
          </p:cNvPr>
          <p:cNvCxnSpPr>
            <a:cxnSpLocks/>
          </p:cNvCxnSpPr>
          <p:nvPr/>
        </p:nvCxnSpPr>
        <p:spPr>
          <a:xfrm>
            <a:off x="5522326" y="4523635"/>
            <a:ext cx="2286000" cy="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>
            <a:extLst>
              <a:ext uri="{FF2B5EF4-FFF2-40B4-BE49-F238E27FC236}">
                <a16:creationId xmlns:a16="http://schemas.microsoft.com/office/drawing/2014/main" id="{F4178FC6-5A65-47A2-AF9F-3485F4CAFC8B}"/>
              </a:ext>
            </a:extLst>
          </p:cNvPr>
          <p:cNvSpPr/>
          <p:nvPr/>
        </p:nvSpPr>
        <p:spPr>
          <a:xfrm>
            <a:off x="7465426" y="3387314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C0902BC0-4343-4764-AC69-17533A835636}"/>
              </a:ext>
            </a:extLst>
          </p:cNvPr>
          <p:cNvSpPr/>
          <p:nvPr/>
        </p:nvSpPr>
        <p:spPr>
          <a:xfrm>
            <a:off x="7109460" y="3609482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29DCA35F-9CC8-4860-AA58-8F91E6ED4B3D}"/>
              </a:ext>
            </a:extLst>
          </p:cNvPr>
          <p:cNvSpPr/>
          <p:nvPr/>
        </p:nvSpPr>
        <p:spPr>
          <a:xfrm>
            <a:off x="5743121" y="3256751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6960271-3A91-49E2-826C-BD482791D7C3}"/>
              </a:ext>
            </a:extLst>
          </p:cNvPr>
          <p:cNvSpPr/>
          <p:nvPr/>
        </p:nvSpPr>
        <p:spPr>
          <a:xfrm>
            <a:off x="5941172" y="3716177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C503F6D9-A512-45BA-85F3-1C309B1B8E7C}"/>
              </a:ext>
            </a:extLst>
          </p:cNvPr>
          <p:cNvSpPr/>
          <p:nvPr/>
        </p:nvSpPr>
        <p:spPr>
          <a:xfrm>
            <a:off x="7372350" y="2809382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3654827C-525A-456B-9F61-77EC938BF2A0}"/>
              </a:ext>
            </a:extLst>
          </p:cNvPr>
          <p:cNvSpPr/>
          <p:nvPr/>
        </p:nvSpPr>
        <p:spPr>
          <a:xfrm>
            <a:off x="7086600" y="2580782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A1B1C819-CDC8-4649-A882-622FAB55B139}"/>
              </a:ext>
            </a:extLst>
          </p:cNvPr>
          <p:cNvSpPr/>
          <p:nvPr/>
        </p:nvSpPr>
        <p:spPr>
          <a:xfrm>
            <a:off x="6423660" y="2923682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A60DFF71-E163-444F-ADB0-365765E85A0A}"/>
              </a:ext>
            </a:extLst>
          </p:cNvPr>
          <p:cNvSpPr/>
          <p:nvPr/>
        </p:nvSpPr>
        <p:spPr>
          <a:xfrm>
            <a:off x="6578203" y="2580782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3DD45906-C2D6-4B62-9874-9F5953DBF3C0}"/>
              </a:ext>
            </a:extLst>
          </p:cNvPr>
          <p:cNvSpPr/>
          <p:nvPr/>
        </p:nvSpPr>
        <p:spPr>
          <a:xfrm>
            <a:off x="6791735" y="4080510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3D096ECA-FF8F-4A89-8E52-EB6D4C5C6462}"/>
              </a:ext>
            </a:extLst>
          </p:cNvPr>
          <p:cNvSpPr/>
          <p:nvPr/>
        </p:nvSpPr>
        <p:spPr>
          <a:xfrm>
            <a:off x="6341184" y="4078608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A87DAFE6-4ABA-4650-A647-15D07ECF4D08}"/>
              </a:ext>
            </a:extLst>
          </p:cNvPr>
          <p:cNvSpPr/>
          <p:nvPr/>
        </p:nvSpPr>
        <p:spPr>
          <a:xfrm>
            <a:off x="7189268" y="3998075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53B2A324-6502-4F07-A491-762FE3491BFC}"/>
              </a:ext>
            </a:extLst>
          </p:cNvPr>
          <p:cNvSpPr/>
          <p:nvPr/>
        </p:nvSpPr>
        <p:spPr>
          <a:xfrm>
            <a:off x="6034669" y="3019605"/>
            <a:ext cx="205740" cy="20574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1A6F176-0B1B-4637-AA94-59FF7E35B073}"/>
              </a:ext>
            </a:extLst>
          </p:cNvPr>
          <p:cNvSpPr/>
          <p:nvPr/>
        </p:nvSpPr>
        <p:spPr bwMode="gray">
          <a:xfrm rot="2235101">
            <a:off x="6054937" y="2610592"/>
            <a:ext cx="1293881" cy="1811768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4F91AA1-D017-400C-9A77-FEB6498AF1AC}"/>
              </a:ext>
            </a:extLst>
          </p:cNvPr>
          <p:cNvSpPr txBox="1"/>
          <p:nvPr/>
        </p:nvSpPr>
        <p:spPr bwMode="gray">
          <a:xfrm>
            <a:off x="7954491" y="4431490"/>
            <a:ext cx="645614" cy="25823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b="1" dirty="0"/>
              <a:t>x</a:t>
            </a:r>
            <a:endParaRPr lang="en-US" sz="1200" b="1" dirty="0" err="1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9D78C23-FA1B-4769-88EC-3F8857E4598F}"/>
              </a:ext>
            </a:extLst>
          </p:cNvPr>
          <p:cNvSpPr txBox="1"/>
          <p:nvPr/>
        </p:nvSpPr>
        <p:spPr bwMode="gray">
          <a:xfrm>
            <a:off x="5069031" y="1193023"/>
            <a:ext cx="3714750" cy="80189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SzPct val="110000"/>
            </a:pPr>
            <a:r>
              <a:rPr lang="de-DE" sz="1200" b="1" dirty="0"/>
              <a:t>Physikalisches Modell </a:t>
            </a:r>
            <a:endParaRPr lang="en-US" sz="1050" b="1" dirty="0" err="1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36DFA41-C383-4D3A-8757-BA5D26D96D36}"/>
              </a:ext>
            </a:extLst>
          </p:cNvPr>
          <p:cNvSpPr txBox="1"/>
          <p:nvPr/>
        </p:nvSpPr>
        <p:spPr bwMode="gray">
          <a:xfrm>
            <a:off x="5419264" y="1471799"/>
            <a:ext cx="3257193" cy="80189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100" dirty="0"/>
              <a:t>(</a:t>
            </a:r>
            <a:r>
              <a:rPr lang="de-DE" sz="1100" dirty="0" err="1"/>
              <a:t>Nichtlinerare</a:t>
            </a:r>
            <a:r>
              <a:rPr lang="de-DE" sz="1100" dirty="0"/>
              <a:t>) Struktur aus fundamentaler </a:t>
            </a:r>
            <a:r>
              <a:rPr lang="de-DE" sz="1100" b="1" dirty="0"/>
              <a:t>Theorie </a:t>
            </a:r>
            <a:r>
              <a:rPr lang="de-DE" sz="1100" dirty="0"/>
              <a:t>abgeleitet</a:t>
            </a:r>
            <a:endParaRPr lang="de-DE" sz="1100" b="1" dirty="0"/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SzPct val="110000"/>
              <a:buFont typeface="Arial" panose="020B0604020202020204" pitchFamily="34" charset="0"/>
              <a:buChar char="•"/>
            </a:pPr>
            <a:r>
              <a:rPr lang="de-DE" sz="1100" b="1" dirty="0"/>
              <a:t>Wenige</a:t>
            </a:r>
            <a:r>
              <a:rPr lang="de-DE" sz="1100" dirty="0"/>
              <a:t> fundamentale Parameter  </a:t>
            </a:r>
            <a:endParaRPr lang="en-US" sz="1100" dirty="0" err="1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89EB84A-24A5-4EBC-9409-0BF6D85BA1A0}"/>
              </a:ext>
            </a:extLst>
          </p:cNvPr>
          <p:cNvCxnSpPr/>
          <p:nvPr/>
        </p:nvCxnSpPr>
        <p:spPr>
          <a:xfrm>
            <a:off x="4914900" y="1112379"/>
            <a:ext cx="0" cy="3577344"/>
          </a:xfrm>
          <a:prstGeom prst="line">
            <a:avLst/>
          </a:prstGeom>
          <a:ln w="952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F4AB2525-12D6-44A3-9434-5C2C6718BAEF}"/>
              </a:ext>
            </a:extLst>
          </p:cNvPr>
          <p:cNvSpPr txBox="1"/>
          <p:nvPr/>
        </p:nvSpPr>
        <p:spPr bwMode="gray">
          <a:xfrm>
            <a:off x="224517" y="1143246"/>
            <a:ext cx="3714750" cy="80189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SzPct val="110000"/>
            </a:pPr>
            <a:r>
              <a:rPr lang="de-DE" sz="1200" b="1" dirty="0"/>
              <a:t>ML-Modell</a:t>
            </a:r>
            <a:endParaRPr lang="en-US" sz="900" b="1" dirty="0" err="1">
              <a:solidFill>
                <a:schemeClr val="tx2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5788072-E0AB-4ECA-82C5-F9A08E140E87}"/>
              </a:ext>
            </a:extLst>
          </p:cNvPr>
          <p:cNvSpPr txBox="1"/>
          <p:nvPr/>
        </p:nvSpPr>
        <p:spPr bwMode="gray">
          <a:xfrm>
            <a:off x="5315767" y="2506640"/>
            <a:ext cx="645614" cy="25788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b="1" dirty="0"/>
              <a:t>y</a:t>
            </a:r>
            <a:endParaRPr lang="en-US" sz="1200" b="1" dirty="0" err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228DF1DE-A322-441F-9672-B9036AAF92D3}"/>
                  </a:ext>
                </a:extLst>
              </p:cNvPr>
              <p:cNvSpPr txBox="1"/>
              <p:nvPr/>
            </p:nvSpPr>
            <p:spPr bwMode="gray">
              <a:xfrm>
                <a:off x="338220" y="3134939"/>
                <a:ext cx="3834412" cy="98626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marL="171450" indent="-171450">
                  <a:lnSpc>
                    <a:spcPct val="110000"/>
                  </a:lnSpc>
                  <a:spcBef>
                    <a:spcPts val="600"/>
                  </a:spcBef>
                  <a:buClr>
                    <a:schemeClr val="accent2"/>
                  </a:buClr>
                  <a:buSzPct val="110000"/>
                  <a:buFont typeface="Arial" panose="020B0604020202020204" pitchFamily="34" charset="0"/>
                  <a:buChar char="•"/>
                </a:pPr>
                <a:r>
                  <a:rPr lang="en-GB" sz="1100" dirty="0">
                    <a:solidFill>
                      <a:schemeClr val="bg1"/>
                    </a:solidFill>
                  </a:rPr>
                  <a:t>Mathematische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Repräsentation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als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Abbildung</a:t>
                </a:r>
                <a:r>
                  <a:rPr lang="en-GB" sz="1100" dirty="0">
                    <a:solidFill>
                      <a:schemeClr val="bg1"/>
                    </a:solidFill>
                  </a:rPr>
                  <a:t> f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zwischen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rellen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Vektorräumen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11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11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en-GB" sz="11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11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1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oder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allgemeiner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11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11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1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11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1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sz="11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1100" dirty="0">
                  <a:solidFill>
                    <a:schemeClr val="bg1"/>
                  </a:solidFill>
                </a:endParaRPr>
              </a:p>
              <a:p>
                <a:pPr marL="171450" indent="-171450">
                  <a:lnSpc>
                    <a:spcPct val="110000"/>
                  </a:lnSpc>
                  <a:spcBef>
                    <a:spcPts val="600"/>
                  </a:spcBef>
                  <a:buClr>
                    <a:schemeClr val="accent2"/>
                  </a:buClr>
                  <a:buSzPct val="110000"/>
                  <a:buFont typeface="Arial" panose="020B0604020202020204" pitchFamily="34" charset="0"/>
                  <a:buChar char="•"/>
                </a:pPr>
                <a:r>
                  <a:rPr lang="en-GB" sz="1100" dirty="0" err="1">
                    <a:solidFill>
                      <a:schemeClr val="bg1"/>
                    </a:solidFill>
                  </a:rPr>
                  <a:t>Abbildung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wird</a:t>
                </a:r>
                <a:r>
                  <a:rPr lang="en-GB" sz="1100" dirty="0">
                    <a:solidFill>
                      <a:schemeClr val="bg1"/>
                    </a:solidFill>
                  </a:rPr>
                  <a:t> “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gelern</a:t>
                </a:r>
                <a:r>
                  <a:rPr lang="en-GB" sz="1100" dirty="0">
                    <a:solidFill>
                      <a:schemeClr val="bg1"/>
                    </a:solidFill>
                  </a:rPr>
                  <a:t>”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durch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fitten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mathematischer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Modelle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mit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freien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Parametern</a:t>
                </a:r>
                <a:r>
                  <a:rPr lang="en-GB" sz="1100" dirty="0">
                    <a:solidFill>
                      <a:schemeClr val="bg1"/>
                    </a:solidFill>
                  </a:rPr>
                  <a:t> an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Beispielwerte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für</a:t>
                </a:r>
                <a:r>
                  <a:rPr lang="en-GB" sz="1100" dirty="0">
                    <a:solidFill>
                      <a:schemeClr val="bg1"/>
                    </a:solidFill>
                  </a:rPr>
                  <a:t> x und y (</a:t>
                </a:r>
                <a:r>
                  <a:rPr lang="en-GB" sz="1100" b="1" dirty="0">
                    <a:solidFill>
                      <a:schemeClr val="bg1"/>
                    </a:solidFill>
                  </a:rPr>
                  <a:t>ML</a:t>
                </a:r>
                <a:r>
                  <a:rPr lang="en-GB" sz="1100" dirty="0">
                    <a:solidFill>
                      <a:schemeClr val="bg1"/>
                    </a:solidFill>
                  </a:rPr>
                  <a:t>)</a:t>
                </a:r>
              </a:p>
              <a:p>
                <a:pPr marL="171450" indent="-171450">
                  <a:lnSpc>
                    <a:spcPct val="110000"/>
                  </a:lnSpc>
                  <a:spcBef>
                    <a:spcPts val="600"/>
                  </a:spcBef>
                  <a:buClr>
                    <a:schemeClr val="accent2"/>
                  </a:buClr>
                  <a:buSzPct val="110000"/>
                  <a:buFont typeface="Arial" panose="020B0604020202020204" pitchFamily="34" charset="0"/>
                  <a:buChar char="•"/>
                </a:pPr>
                <a:r>
                  <a:rPr lang="en-GB" sz="1100" dirty="0" err="1">
                    <a:solidFill>
                      <a:schemeClr val="bg1"/>
                    </a:solidFill>
                  </a:rPr>
                  <a:t>Moderne</a:t>
                </a:r>
                <a:r>
                  <a:rPr lang="en-GB" sz="1100" dirty="0">
                    <a:solidFill>
                      <a:schemeClr val="bg1"/>
                    </a:solidFill>
                  </a:rPr>
                  <a:t> ML-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Lernalgorithmen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können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extrem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nichtlineare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Beziehungen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abbilden</a:t>
                </a:r>
                <a:r>
                  <a:rPr lang="en-GB" sz="1100" dirty="0">
                    <a:solidFill>
                      <a:schemeClr val="bg1"/>
                    </a:solidFill>
                  </a:rPr>
                  <a:t>, die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trotz</a:t>
                </a:r>
                <a:r>
                  <a:rPr lang="en-GB" sz="1100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dirty="0" err="1">
                    <a:solidFill>
                      <a:schemeClr val="bg1"/>
                    </a:solidFill>
                  </a:rPr>
                  <a:t>vieler</a:t>
                </a:r>
                <a:r>
                  <a:rPr lang="en-GB" sz="1100" dirty="0">
                    <a:solidFill>
                      <a:schemeClr val="bg1"/>
                    </a:solidFill>
                  </a:rPr>
                  <a:t> Parameter </a:t>
                </a:r>
                <a:r>
                  <a:rPr lang="en-GB" sz="1100" b="1" dirty="0">
                    <a:solidFill>
                      <a:schemeClr val="bg1"/>
                    </a:solidFill>
                  </a:rPr>
                  <a:t>robust auf </a:t>
                </a:r>
                <a:r>
                  <a:rPr lang="en-GB" sz="1100" b="1" dirty="0" err="1">
                    <a:solidFill>
                      <a:schemeClr val="bg1"/>
                    </a:solidFill>
                  </a:rPr>
                  <a:t>neue</a:t>
                </a:r>
                <a:r>
                  <a:rPr lang="en-GB" sz="1100" b="1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b="1" dirty="0" err="1">
                    <a:solidFill>
                      <a:schemeClr val="bg1"/>
                    </a:solidFill>
                  </a:rPr>
                  <a:t>Daten</a:t>
                </a:r>
                <a:r>
                  <a:rPr lang="en-GB" sz="1100" b="1" dirty="0">
                    <a:solidFill>
                      <a:schemeClr val="bg1"/>
                    </a:solidFill>
                  </a:rPr>
                  <a:t> </a:t>
                </a:r>
                <a:r>
                  <a:rPr lang="en-GB" sz="1100" b="1" dirty="0" err="1">
                    <a:solidFill>
                      <a:schemeClr val="bg1"/>
                    </a:solidFill>
                  </a:rPr>
                  <a:t>generalisieren</a:t>
                </a:r>
                <a:endParaRPr lang="en-GB" sz="11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228DF1DE-A322-441F-9672-B9036AAF92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gray">
              <a:xfrm>
                <a:off x="338220" y="3134939"/>
                <a:ext cx="3834412" cy="986263"/>
              </a:xfrm>
              <a:prstGeom prst="rect">
                <a:avLst/>
              </a:prstGeom>
              <a:blipFill>
                <a:blip r:embed="rId3"/>
                <a:stretch>
                  <a:fillRect l="-2226" t="-4321" b="-54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3" name="Arrow: Pentagon 112">
            <a:extLst>
              <a:ext uri="{FF2B5EF4-FFF2-40B4-BE49-F238E27FC236}">
                <a16:creationId xmlns:a16="http://schemas.microsoft.com/office/drawing/2014/main" id="{49A9FDCA-6082-45E5-BFC4-517E3CB30BD2}"/>
              </a:ext>
            </a:extLst>
          </p:cNvPr>
          <p:cNvSpPr/>
          <p:nvPr/>
        </p:nvSpPr>
        <p:spPr bwMode="gray">
          <a:xfrm>
            <a:off x="3310913" y="1179574"/>
            <a:ext cx="513058" cy="1593177"/>
          </a:xfrm>
          <a:prstGeom prst="homePlate">
            <a:avLst>
              <a:gd name="adj" fmla="val 17027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en-GB" sz="900" dirty="0" err="1">
                <a:solidFill>
                  <a:schemeClr val="tx2"/>
                </a:solidFill>
              </a:rPr>
              <a:t>Follo</a:t>
            </a:r>
            <a:r>
              <a:rPr lang="en-GB" sz="900" dirty="0">
                <a:solidFill>
                  <a:schemeClr val="tx2"/>
                </a:solidFill>
              </a:rPr>
              <a:t>-wing pro-cess</a:t>
            </a:r>
          </a:p>
        </p:txBody>
      </p:sp>
      <p:sp>
        <p:nvSpPr>
          <p:cNvPr id="114" name="Arrow: Pentagon 113">
            <a:extLst>
              <a:ext uri="{FF2B5EF4-FFF2-40B4-BE49-F238E27FC236}">
                <a16:creationId xmlns:a16="http://schemas.microsoft.com/office/drawing/2014/main" id="{F1EA03D4-9209-4597-85D7-D47940C6AFDB}"/>
              </a:ext>
            </a:extLst>
          </p:cNvPr>
          <p:cNvSpPr/>
          <p:nvPr/>
        </p:nvSpPr>
        <p:spPr bwMode="gray">
          <a:xfrm>
            <a:off x="1525549" y="1396195"/>
            <a:ext cx="616859" cy="1215134"/>
          </a:xfrm>
          <a:prstGeom prst="homePlate">
            <a:avLst>
              <a:gd name="adj" fmla="val 17027"/>
            </a:avLst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en-GB" sz="900" b="1">
                <a:solidFill>
                  <a:schemeClr val="tx2"/>
                </a:solidFill>
              </a:rPr>
              <a:t>Input data</a:t>
            </a:r>
          </a:p>
        </p:txBody>
      </p:sp>
      <p:sp>
        <p:nvSpPr>
          <p:cNvPr id="116" name="Titel 37">
            <a:extLst>
              <a:ext uri="{FF2B5EF4-FFF2-40B4-BE49-F238E27FC236}">
                <a16:creationId xmlns:a16="http://schemas.microsoft.com/office/drawing/2014/main" id="{5D34B238-8458-4A35-A7A6-DA71FF84B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24" y="700088"/>
            <a:ext cx="8482157" cy="298017"/>
          </a:xfrm>
        </p:spPr>
        <p:txBody>
          <a:bodyPr/>
          <a:lstStyle/>
          <a:p>
            <a:r>
              <a:rPr lang="en-US" dirty="0"/>
              <a:t>Input-output mapping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Maschinelen</a:t>
            </a:r>
            <a:r>
              <a:rPr lang="en-US" dirty="0"/>
              <a:t> </a:t>
            </a:r>
            <a:r>
              <a:rPr lang="en-US" dirty="0" err="1"/>
              <a:t>Lernen</a:t>
            </a:r>
            <a:r>
              <a:rPr lang="en-US" dirty="0"/>
              <a:t> und </a:t>
            </a:r>
            <a:r>
              <a:rPr lang="en-US" dirty="0" err="1"/>
              <a:t>physikalischen</a:t>
            </a:r>
            <a:r>
              <a:rPr lang="en-US" dirty="0"/>
              <a:t> </a:t>
            </a:r>
            <a:r>
              <a:rPr lang="en-US" dirty="0" err="1"/>
              <a:t>Modellen</a:t>
            </a:r>
            <a:endParaRPr lang="en-US" dirty="0"/>
          </a:p>
        </p:txBody>
      </p:sp>
      <p:sp>
        <p:nvSpPr>
          <p:cNvPr id="115" name="Arrow: Pentagon 114">
            <a:extLst>
              <a:ext uri="{FF2B5EF4-FFF2-40B4-BE49-F238E27FC236}">
                <a16:creationId xmlns:a16="http://schemas.microsoft.com/office/drawing/2014/main" id="{E600E3E8-7D99-4D1D-9C48-0081018E380D}"/>
              </a:ext>
            </a:extLst>
          </p:cNvPr>
          <p:cNvSpPr/>
          <p:nvPr/>
        </p:nvSpPr>
        <p:spPr bwMode="gray">
          <a:xfrm>
            <a:off x="1062288" y="1207173"/>
            <a:ext cx="513058" cy="1593177"/>
          </a:xfrm>
          <a:prstGeom prst="homePlate">
            <a:avLst>
              <a:gd name="adj" fmla="val 17027"/>
            </a:avLst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r>
              <a:rPr lang="en-GB" sz="900" dirty="0" err="1">
                <a:solidFill>
                  <a:schemeClr val="tx2"/>
                </a:solidFill>
              </a:rPr>
              <a:t>Prece</a:t>
            </a:r>
            <a:r>
              <a:rPr lang="en-GB" sz="900" dirty="0">
                <a:solidFill>
                  <a:schemeClr val="tx2"/>
                </a:solidFill>
              </a:rPr>
              <a:t>-ding pro-cess 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1DC7985-BB47-4464-AA45-454525F30260}"/>
              </a:ext>
            </a:extLst>
          </p:cNvPr>
          <p:cNvSpPr txBox="1"/>
          <p:nvPr/>
        </p:nvSpPr>
        <p:spPr bwMode="gray">
          <a:xfrm>
            <a:off x="7475221" y="4131477"/>
            <a:ext cx="1443120" cy="25823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  <a:buClr>
                <a:schemeClr val="accent2"/>
              </a:buClr>
              <a:buSzPct val="110000"/>
            </a:pPr>
            <a:r>
              <a:rPr lang="de-DE" sz="1600" b="1" dirty="0"/>
              <a:t>a</a:t>
            </a:r>
            <a:r>
              <a:rPr lang="de-DE" sz="1600" b="1" baseline="30000" dirty="0"/>
              <a:t>2</a:t>
            </a:r>
            <a:r>
              <a:rPr lang="de-DE" sz="1600" b="1" dirty="0"/>
              <a:t> x</a:t>
            </a:r>
            <a:r>
              <a:rPr lang="de-DE" sz="1600" b="1" baseline="30000" dirty="0"/>
              <a:t>2</a:t>
            </a:r>
            <a:r>
              <a:rPr lang="de-DE" sz="1600" b="1" dirty="0"/>
              <a:t> + b</a:t>
            </a:r>
            <a:r>
              <a:rPr lang="de-DE" sz="1600" b="1" baseline="30000" dirty="0"/>
              <a:t>2</a:t>
            </a:r>
            <a:r>
              <a:rPr lang="de-DE" sz="1600" b="1" dirty="0"/>
              <a:t>y</a:t>
            </a:r>
            <a:r>
              <a:rPr lang="de-DE" sz="1600" b="1" baseline="30000" dirty="0"/>
              <a:t>2</a:t>
            </a:r>
            <a:r>
              <a:rPr lang="de-DE" sz="1600" b="1" dirty="0"/>
              <a:t> = 1</a:t>
            </a:r>
            <a:endParaRPr lang="en-US" sz="1600" b="1" dirty="0" err="1"/>
          </a:p>
        </p:txBody>
      </p:sp>
    </p:spTree>
    <p:extLst>
      <p:ext uri="{BB962C8B-B14F-4D97-AF65-F5344CB8AC3E}">
        <p14:creationId xmlns:p14="http://schemas.microsoft.com/office/powerpoint/2010/main" val="342261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5</a:t>
            </a:fld>
            <a:endParaRPr lang="de-DE" noProof="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7A9D184-EF6D-451E-B123-6242B20B11C0}"/>
              </a:ext>
            </a:extLst>
          </p:cNvPr>
          <p:cNvSpPr/>
          <p:nvPr/>
        </p:nvSpPr>
        <p:spPr>
          <a:xfrm>
            <a:off x="1729255" y="1349479"/>
            <a:ext cx="1537520" cy="1006577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E5023F5-83C3-43A8-96B0-8134EF4BA9F4}"/>
              </a:ext>
            </a:extLst>
          </p:cNvPr>
          <p:cNvSpPr/>
          <p:nvPr/>
        </p:nvSpPr>
        <p:spPr>
          <a:xfrm>
            <a:off x="2611256" y="1349478"/>
            <a:ext cx="1537520" cy="1006577"/>
          </a:xfrm>
          <a:prstGeom prst="ellipse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FAA1D68-FB5B-41AB-B8DC-C92E37EEE602}"/>
              </a:ext>
            </a:extLst>
          </p:cNvPr>
          <p:cNvSpPr/>
          <p:nvPr/>
        </p:nvSpPr>
        <p:spPr>
          <a:xfrm>
            <a:off x="1729256" y="2785601"/>
            <a:ext cx="2278619" cy="1316286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8CAEFD7-05A0-41FA-8C56-F7B1204F7C5E}"/>
              </a:ext>
            </a:extLst>
          </p:cNvPr>
          <p:cNvSpPr/>
          <p:nvPr/>
        </p:nvSpPr>
        <p:spPr>
          <a:xfrm>
            <a:off x="1986287" y="3103755"/>
            <a:ext cx="1532741" cy="860647"/>
          </a:xfrm>
          <a:prstGeom prst="ellipse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19E6CFB-8D8E-44CE-B4FF-336A2C2B049C}"/>
              </a:ext>
            </a:extLst>
          </p:cNvPr>
          <p:cNvSpPr/>
          <p:nvPr/>
        </p:nvSpPr>
        <p:spPr>
          <a:xfrm>
            <a:off x="5125077" y="3196707"/>
            <a:ext cx="1346633" cy="658145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2E65736-1143-472E-BB8D-1D805424C986}"/>
              </a:ext>
            </a:extLst>
          </p:cNvPr>
          <p:cNvSpPr/>
          <p:nvPr/>
        </p:nvSpPr>
        <p:spPr>
          <a:xfrm>
            <a:off x="4932286" y="2785601"/>
            <a:ext cx="2095321" cy="1316286"/>
          </a:xfrm>
          <a:prstGeom prst="ellipse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A2ECEE9-F21D-47F1-9268-8FDF6BE6D4B9}"/>
              </a:ext>
            </a:extLst>
          </p:cNvPr>
          <p:cNvSpPr/>
          <p:nvPr/>
        </p:nvSpPr>
        <p:spPr>
          <a:xfrm>
            <a:off x="4859599" y="1349478"/>
            <a:ext cx="1184339" cy="1006577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23515D4-D7E3-4BCD-B35A-A8AD701EE69D}"/>
              </a:ext>
            </a:extLst>
          </p:cNvPr>
          <p:cNvSpPr/>
          <p:nvPr/>
        </p:nvSpPr>
        <p:spPr>
          <a:xfrm>
            <a:off x="6055117" y="1371598"/>
            <a:ext cx="1083110" cy="1006577"/>
          </a:xfrm>
          <a:prstGeom prst="ellipse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B1849C-9604-4DC4-B465-217803772C09}"/>
              </a:ext>
            </a:extLst>
          </p:cNvPr>
          <p:cNvSpPr txBox="1"/>
          <p:nvPr/>
        </p:nvSpPr>
        <p:spPr>
          <a:xfrm>
            <a:off x="4215143" y="2322875"/>
            <a:ext cx="41786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3300"/>
              <a:t>?</a:t>
            </a:r>
            <a:endParaRPr lang="en-US" sz="33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240B7B-C0E6-4F32-A1AD-38106EDD2A24}"/>
              </a:ext>
            </a:extLst>
          </p:cNvPr>
          <p:cNvSpPr txBox="1"/>
          <p:nvPr/>
        </p:nvSpPr>
        <p:spPr>
          <a:xfrm>
            <a:off x="1839864" y="1696955"/>
            <a:ext cx="5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/>
              <a:t>KI</a:t>
            </a:r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80D50E-02F0-4AF7-8BFD-EE1F09DBA313}"/>
              </a:ext>
            </a:extLst>
          </p:cNvPr>
          <p:cNvSpPr txBox="1"/>
          <p:nvPr/>
        </p:nvSpPr>
        <p:spPr>
          <a:xfrm>
            <a:off x="3357894" y="1694158"/>
            <a:ext cx="5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/>
              <a:t>ML</a:t>
            </a:r>
            <a:endParaRPr lang="en-US" sz="12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E0E50D-824C-445F-A016-ACDAF875FB6F}"/>
              </a:ext>
            </a:extLst>
          </p:cNvPr>
          <p:cNvSpPr txBox="1"/>
          <p:nvPr/>
        </p:nvSpPr>
        <p:spPr>
          <a:xfrm>
            <a:off x="5149215" y="1717543"/>
            <a:ext cx="5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/>
              <a:t>KI</a:t>
            </a:r>
            <a:endParaRPr lang="en-US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E9DE46-E9E3-4AE6-AC9B-2210138C41CD}"/>
              </a:ext>
            </a:extLst>
          </p:cNvPr>
          <p:cNvSpPr txBox="1"/>
          <p:nvPr/>
        </p:nvSpPr>
        <p:spPr>
          <a:xfrm>
            <a:off x="6313293" y="1725808"/>
            <a:ext cx="5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/>
              <a:t>ML</a:t>
            </a:r>
            <a:endParaRPr lang="en-US" sz="12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4723F3-8794-47C1-9543-CE4A6AA753DC}"/>
              </a:ext>
            </a:extLst>
          </p:cNvPr>
          <p:cNvSpPr txBox="1"/>
          <p:nvPr/>
        </p:nvSpPr>
        <p:spPr>
          <a:xfrm>
            <a:off x="3468771" y="3117935"/>
            <a:ext cx="5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/>
              <a:t>AI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635806-270F-416F-9DB3-A7F7EC3658D2}"/>
              </a:ext>
            </a:extLst>
          </p:cNvPr>
          <p:cNvSpPr txBox="1"/>
          <p:nvPr/>
        </p:nvSpPr>
        <p:spPr>
          <a:xfrm rot="10800000" flipH="1" flipV="1">
            <a:off x="2448228" y="3384517"/>
            <a:ext cx="597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/>
              <a:t>KL</a:t>
            </a:r>
            <a:endParaRPr lang="en-US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A4E3BD-B50D-4382-9FAC-923339EA76FE}"/>
              </a:ext>
            </a:extLst>
          </p:cNvPr>
          <p:cNvSpPr txBox="1"/>
          <p:nvPr/>
        </p:nvSpPr>
        <p:spPr>
          <a:xfrm>
            <a:off x="5503954" y="3383395"/>
            <a:ext cx="5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/>
              <a:t>KI</a:t>
            </a:r>
            <a:endParaRPr lang="en-US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BC2341-A7FA-4F87-8F8A-051848CB683A}"/>
              </a:ext>
            </a:extLst>
          </p:cNvPr>
          <p:cNvSpPr txBox="1"/>
          <p:nvPr/>
        </p:nvSpPr>
        <p:spPr>
          <a:xfrm rot="10800000" flipH="1" flipV="1">
            <a:off x="6346476" y="3091881"/>
            <a:ext cx="597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/>
              <a:t>ML</a:t>
            </a:r>
            <a:endParaRPr lang="en-US" sz="12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0D4C9FB-FE31-41DD-B458-2283C9468CE2}"/>
              </a:ext>
            </a:extLst>
          </p:cNvPr>
          <p:cNvSpPr txBox="1"/>
          <p:nvPr/>
        </p:nvSpPr>
        <p:spPr>
          <a:xfrm>
            <a:off x="2730537" y="1732936"/>
            <a:ext cx="417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/>
              <a:t>?</a:t>
            </a:r>
            <a:endParaRPr lang="en-US" sz="12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8FEBE9-B792-4E32-B470-E541CFBBF803}"/>
              </a:ext>
            </a:extLst>
          </p:cNvPr>
          <p:cNvSpPr txBox="1"/>
          <p:nvPr/>
        </p:nvSpPr>
        <p:spPr>
          <a:xfrm>
            <a:off x="1372791" y="1113996"/>
            <a:ext cx="5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(a)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D07165-861B-487D-B47A-208788EC0684}"/>
              </a:ext>
            </a:extLst>
          </p:cNvPr>
          <p:cNvSpPr txBox="1"/>
          <p:nvPr/>
        </p:nvSpPr>
        <p:spPr>
          <a:xfrm>
            <a:off x="4577706" y="1118174"/>
            <a:ext cx="5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(b)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ED27326-C606-4198-9342-42EE9F97DFFC}"/>
              </a:ext>
            </a:extLst>
          </p:cNvPr>
          <p:cNvSpPr txBox="1"/>
          <p:nvPr/>
        </p:nvSpPr>
        <p:spPr>
          <a:xfrm>
            <a:off x="1397408" y="2646041"/>
            <a:ext cx="5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(c)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950E26B-D7DE-4C95-881B-1D1DAD88B1F8}"/>
              </a:ext>
            </a:extLst>
          </p:cNvPr>
          <p:cNvSpPr txBox="1"/>
          <p:nvPr/>
        </p:nvSpPr>
        <p:spPr>
          <a:xfrm>
            <a:off x="4733106" y="2611415"/>
            <a:ext cx="5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(d)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itel 37">
            <a:extLst>
              <a:ext uri="{FF2B5EF4-FFF2-40B4-BE49-F238E27FC236}">
                <a16:creationId xmlns:a16="http://schemas.microsoft.com/office/drawing/2014/main" id="{1BF85275-81BA-436C-99BF-4AB6218ED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24" y="700088"/>
            <a:ext cx="8482157" cy="298017"/>
          </a:xfrm>
        </p:spPr>
        <p:txBody>
          <a:bodyPr/>
          <a:lstStyle/>
          <a:p>
            <a:r>
              <a:rPr lang="de-DE" altLang="en-US" kern="0" dirty="0"/>
              <a:t>Quiz: Welche Relation besteht zwischen KI und ML?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29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6</a:t>
            </a:fld>
            <a:endParaRPr lang="de-DE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D235C2-9EFD-4F8F-B810-492A7FD23EDF}"/>
              </a:ext>
            </a:extLst>
          </p:cNvPr>
          <p:cNvSpPr/>
          <p:nvPr/>
        </p:nvSpPr>
        <p:spPr bwMode="gray">
          <a:xfrm>
            <a:off x="6542466" y="3111436"/>
            <a:ext cx="2094404" cy="15982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900" b="1" dirty="0" err="1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3B56A9-6BD8-4406-83A5-F158296ED8F8}"/>
              </a:ext>
            </a:extLst>
          </p:cNvPr>
          <p:cNvSpPr/>
          <p:nvPr/>
        </p:nvSpPr>
        <p:spPr bwMode="gray">
          <a:xfrm>
            <a:off x="390041" y="3414383"/>
            <a:ext cx="6152426" cy="12974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>
              <a:lnSpc>
                <a:spcPct val="110000"/>
              </a:lnSpc>
              <a:spcBef>
                <a:spcPts val="450"/>
              </a:spcBef>
            </a:pPr>
            <a:endParaRPr lang="en-US" sz="900" b="1" dirty="0" err="1">
              <a:solidFill>
                <a:schemeClr val="bg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3967F0A-14CC-4E9D-AF70-0D7887C1769F}"/>
              </a:ext>
            </a:extLst>
          </p:cNvPr>
          <p:cNvCxnSpPr>
            <a:cxnSpLocks/>
          </p:cNvCxnSpPr>
          <p:nvPr/>
        </p:nvCxnSpPr>
        <p:spPr>
          <a:xfrm>
            <a:off x="551925" y="2911042"/>
            <a:ext cx="5896016" cy="14045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3524709-D513-4B3B-B830-F5577DE2F7F7}"/>
              </a:ext>
            </a:extLst>
          </p:cNvPr>
          <p:cNvCxnSpPr>
            <a:cxnSpLocks/>
          </p:cNvCxnSpPr>
          <p:nvPr/>
        </p:nvCxnSpPr>
        <p:spPr>
          <a:xfrm flipV="1">
            <a:off x="579005" y="1260966"/>
            <a:ext cx="3738723" cy="1620137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6A6875E-2A15-4AF6-8151-7AF7E762C9A8}"/>
              </a:ext>
            </a:extLst>
          </p:cNvPr>
          <p:cNvSpPr txBox="1"/>
          <p:nvPr/>
        </p:nvSpPr>
        <p:spPr>
          <a:xfrm>
            <a:off x="6447941" y="2800350"/>
            <a:ext cx="5888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900" dirty="0"/>
              <a:t>KI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8C1D31-EB36-4EAB-AE76-D5ED9E8D94C5}"/>
              </a:ext>
            </a:extLst>
          </p:cNvPr>
          <p:cNvSpPr txBox="1"/>
          <p:nvPr/>
        </p:nvSpPr>
        <p:spPr>
          <a:xfrm rot="10800000" flipH="1" flipV="1">
            <a:off x="4334394" y="1120364"/>
            <a:ext cx="5973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900"/>
              <a:t>ML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0BDCA6A2-0379-47DC-8CA1-CC41CCD6691E}"/>
              </a:ext>
            </a:extLst>
          </p:cNvPr>
          <p:cNvSpPr/>
          <p:nvPr/>
        </p:nvSpPr>
        <p:spPr>
          <a:xfrm rot="20716492">
            <a:off x="689414" y="1730949"/>
            <a:ext cx="4728774" cy="518630"/>
          </a:xfrm>
          <a:prstGeom prst="triangle">
            <a:avLst>
              <a:gd name="adj" fmla="val 70596"/>
            </a:avLst>
          </a:prstGeom>
          <a:pattFill prst="smGrid">
            <a:fgClr>
              <a:schemeClr val="bg1">
                <a:lumMod val="90000"/>
              </a:schemeClr>
            </a:fgClr>
            <a:bgClr>
              <a:schemeClr val="bg1"/>
            </a:bgClr>
          </a:patt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1B05F4A-6234-4F79-A455-530A64855104}"/>
              </a:ext>
            </a:extLst>
          </p:cNvPr>
          <p:cNvSpPr/>
          <p:nvPr/>
        </p:nvSpPr>
        <p:spPr>
          <a:xfrm rot="20435832">
            <a:off x="3140424" y="1874208"/>
            <a:ext cx="309850" cy="170797"/>
          </a:xfrm>
          <a:prstGeom prst="ellipse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8A3CB7E-A69F-4831-BE9F-E719E591817F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3404899" y="2044015"/>
            <a:ext cx="355390" cy="5623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B9571F1-DC71-47EC-B32C-0B87C8D672AD}"/>
              </a:ext>
            </a:extLst>
          </p:cNvPr>
          <p:cNvCxnSpPr>
            <a:cxnSpLocks/>
          </p:cNvCxnSpPr>
          <p:nvPr/>
        </p:nvCxnSpPr>
        <p:spPr>
          <a:xfrm flipH="1" flipV="1">
            <a:off x="3918516" y="1777243"/>
            <a:ext cx="1585609" cy="1309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70B495E-7CDE-498D-A4A3-BB84ECEFA672}"/>
              </a:ext>
            </a:extLst>
          </p:cNvPr>
          <p:cNvSpPr txBox="1"/>
          <p:nvPr/>
        </p:nvSpPr>
        <p:spPr>
          <a:xfrm>
            <a:off x="3760289" y="2467824"/>
            <a:ext cx="1426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Ein IT-System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D62B79-E915-4558-BDD3-D7E11C468D2A}"/>
              </a:ext>
            </a:extLst>
          </p:cNvPr>
          <p:cNvSpPr txBox="1"/>
          <p:nvPr/>
        </p:nvSpPr>
        <p:spPr>
          <a:xfrm>
            <a:off x="479963" y="2963208"/>
            <a:ext cx="6025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“Was?”: </a:t>
            </a:r>
            <a:r>
              <a:rPr lang="en-GB" sz="1200" dirty="0" err="1"/>
              <a:t>Inwiefern</a:t>
            </a:r>
            <a:r>
              <a:rPr lang="en-GB" sz="1200" dirty="0"/>
              <a:t> </a:t>
            </a:r>
            <a:r>
              <a:rPr lang="en-GB" sz="1200" dirty="0" err="1"/>
              <a:t>löst</a:t>
            </a:r>
            <a:r>
              <a:rPr lang="en-GB" sz="1200" dirty="0"/>
              <a:t> </a:t>
            </a:r>
            <a:r>
              <a:rPr lang="en-GB" sz="1200" dirty="0" err="1"/>
              <a:t>mein</a:t>
            </a:r>
            <a:r>
              <a:rPr lang="en-GB" sz="1200" dirty="0"/>
              <a:t> System </a:t>
            </a:r>
            <a:r>
              <a:rPr lang="en-GB" sz="1200" dirty="0" err="1"/>
              <a:t>Aufgaben</a:t>
            </a:r>
            <a:r>
              <a:rPr lang="en-GB" sz="1200" dirty="0"/>
              <a:t>, die </a:t>
            </a:r>
            <a:r>
              <a:rPr lang="en-GB" sz="1200" dirty="0" err="1"/>
              <a:t>typischerweise</a:t>
            </a:r>
            <a:r>
              <a:rPr lang="en-GB" sz="1200" dirty="0"/>
              <a:t> </a:t>
            </a:r>
            <a:r>
              <a:rPr lang="en-GB" sz="1200" dirty="0" err="1"/>
              <a:t>Intelligenz</a:t>
            </a:r>
            <a:r>
              <a:rPr lang="en-GB" sz="1200" dirty="0"/>
              <a:t> </a:t>
            </a:r>
            <a:r>
              <a:rPr lang="en-GB" sz="1200" dirty="0" err="1"/>
              <a:t>erfordern</a:t>
            </a:r>
            <a:r>
              <a:rPr lang="en-GB" sz="1200" dirty="0"/>
              <a:t>, also </a:t>
            </a:r>
            <a:r>
              <a:rPr lang="en-GB" sz="1200" dirty="0" err="1"/>
              <a:t>nicht</a:t>
            </a:r>
            <a:r>
              <a:rPr lang="en-GB" sz="1200" dirty="0"/>
              <a:t> </a:t>
            </a:r>
            <a:r>
              <a:rPr lang="en-GB" sz="1200" dirty="0" err="1"/>
              <a:t>durch</a:t>
            </a:r>
            <a:r>
              <a:rPr lang="en-GB" sz="1200" dirty="0"/>
              <a:t> </a:t>
            </a:r>
            <a:r>
              <a:rPr lang="en-GB" sz="1200" dirty="0" err="1"/>
              <a:t>eine</a:t>
            </a:r>
            <a:r>
              <a:rPr lang="en-GB" sz="1200" dirty="0"/>
              <a:t> </a:t>
            </a:r>
            <a:r>
              <a:rPr lang="en-GB" sz="1200" dirty="0" err="1"/>
              <a:t>explizite</a:t>
            </a:r>
            <a:r>
              <a:rPr lang="en-GB" sz="1200" dirty="0"/>
              <a:t> </a:t>
            </a:r>
            <a:r>
              <a:rPr lang="en-GB" sz="1200" dirty="0" err="1"/>
              <a:t>Vorschrift</a:t>
            </a:r>
            <a:r>
              <a:rPr lang="en-GB" sz="1200" dirty="0"/>
              <a:t> </a:t>
            </a:r>
            <a:r>
              <a:rPr lang="en-GB" sz="1200" dirty="0" err="1"/>
              <a:t>beschrieben</a:t>
            </a:r>
            <a:r>
              <a:rPr lang="en-GB" sz="1200" dirty="0"/>
              <a:t> </a:t>
            </a:r>
            <a:r>
              <a:rPr lang="en-GB" sz="1200" dirty="0" err="1"/>
              <a:t>werden</a:t>
            </a:r>
            <a:r>
              <a:rPr lang="en-GB" sz="1200" dirty="0"/>
              <a:t> </a:t>
            </a:r>
            <a:r>
              <a:rPr lang="en-GB" sz="1200" dirty="0" err="1"/>
              <a:t>können</a:t>
            </a:r>
            <a:r>
              <a:rPr lang="en-GB" sz="1200" dirty="0"/>
              <a:t>?</a:t>
            </a:r>
          </a:p>
          <a:p>
            <a:pPr>
              <a:buNone/>
            </a:pPr>
            <a:endParaRPr lang="en-GB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B3B290-69F4-4741-A21E-87C216B7BFB0}"/>
              </a:ext>
            </a:extLst>
          </p:cNvPr>
          <p:cNvSpPr txBox="1"/>
          <p:nvPr/>
        </p:nvSpPr>
        <p:spPr>
          <a:xfrm>
            <a:off x="506096" y="3694048"/>
            <a:ext cx="61143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chemeClr val="bg1"/>
                </a:solidFill>
              </a:rPr>
              <a:t>Die Berechnung der physikalischen oder chemischen Eigenschaften komplexer Moleküle verlangen das numerische Lösen eine partiellen Differentialgleichung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de-DE" sz="1200" dirty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1200" dirty="0">
                <a:solidFill>
                  <a:schemeClr val="bg1"/>
                </a:solidFill>
              </a:rPr>
              <a:t>Diese Aufgabe kann durch einen Optimierungsalgorithmus eindeutig beschrieben und beliebig exakt gelöst werden – </a:t>
            </a:r>
            <a:r>
              <a:rPr lang="de-DE" sz="1200" b="1" dirty="0">
                <a:solidFill>
                  <a:schemeClr val="bg1"/>
                </a:solidFill>
              </a:rPr>
              <a:t>keine menschliche Intelligenzleistung</a:t>
            </a:r>
          </a:p>
        </p:txBody>
      </p:sp>
      <p:pic>
        <p:nvPicPr>
          <p:cNvPr id="19" name="Picture 6" descr="Fig. 3">
            <a:extLst>
              <a:ext uri="{FF2B5EF4-FFF2-40B4-BE49-F238E27FC236}">
                <a16:creationId xmlns:a16="http://schemas.microsoft.com/office/drawing/2014/main" id="{E9A1FE58-4D41-46CD-B7C6-45D92FC5E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009" y="3247444"/>
            <a:ext cx="1219988" cy="111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B1945D7-91DA-4D84-9D29-37086D9652A6}"/>
              </a:ext>
            </a:extLst>
          </p:cNvPr>
          <p:cNvSpPr txBox="1"/>
          <p:nvPr/>
        </p:nvSpPr>
        <p:spPr bwMode="gray">
          <a:xfrm>
            <a:off x="447191" y="3493124"/>
            <a:ext cx="1739535" cy="221953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450"/>
              </a:spcBef>
              <a:buClr>
                <a:schemeClr val="accent2"/>
              </a:buClr>
              <a:buSzPct val="110000"/>
            </a:pPr>
            <a:r>
              <a:rPr lang="de-DE" sz="1200" b="1" dirty="0">
                <a:solidFill>
                  <a:schemeClr val="bg1"/>
                </a:solidFill>
              </a:rPr>
              <a:t>ML ohne KI?</a:t>
            </a:r>
            <a:endParaRPr lang="en-US" sz="1200" b="1" dirty="0" err="1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3759FE-7563-4B52-A673-B3ECD4B9CD3F}"/>
              </a:ext>
            </a:extLst>
          </p:cNvPr>
          <p:cNvSpPr txBox="1"/>
          <p:nvPr/>
        </p:nvSpPr>
        <p:spPr>
          <a:xfrm>
            <a:off x="6084592" y="988982"/>
            <a:ext cx="18407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AI und ML </a:t>
            </a:r>
            <a:r>
              <a:rPr lang="en-GB" sz="1200" dirty="0" err="1"/>
              <a:t>sind</a:t>
            </a:r>
            <a:r>
              <a:rPr lang="en-GB" sz="1200" dirty="0"/>
              <a:t> </a:t>
            </a:r>
            <a:r>
              <a:rPr lang="en-GB" sz="1200" b="1" dirty="0"/>
              <a:t>ortho-</a:t>
            </a:r>
            <a:r>
              <a:rPr lang="en-GB" sz="1200" b="1" dirty="0" err="1"/>
              <a:t>gonale</a:t>
            </a:r>
            <a:r>
              <a:rPr lang="en-GB" sz="1200" b="1" dirty="0"/>
              <a:t> </a:t>
            </a:r>
            <a:r>
              <a:rPr lang="en-GB" sz="1200" b="1" dirty="0" err="1"/>
              <a:t>Konzepte</a:t>
            </a:r>
            <a:r>
              <a:rPr lang="en-GB" sz="1200" dirty="0"/>
              <a:t>, </a:t>
            </a:r>
            <a:r>
              <a:rPr lang="en-GB" sz="1200" dirty="0" err="1"/>
              <a:t>keine</a:t>
            </a:r>
            <a:r>
              <a:rPr lang="en-GB" sz="1200" dirty="0"/>
              <a:t> </a:t>
            </a:r>
            <a:r>
              <a:rPr lang="en-GB" sz="1200" dirty="0" err="1"/>
              <a:t>Teilmengen</a:t>
            </a:r>
            <a:r>
              <a:rPr lang="en-GB" sz="1200" dirty="0"/>
              <a:t> </a:t>
            </a:r>
            <a:r>
              <a:rPr lang="en-GB" sz="1200" dirty="0" err="1"/>
              <a:t>voneinander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/>
              <a:t>Effiziente</a:t>
            </a:r>
            <a:r>
              <a:rPr lang="en-GB" sz="1200" dirty="0"/>
              <a:t> KI </a:t>
            </a:r>
            <a:r>
              <a:rPr lang="en-GB" sz="1200" dirty="0" err="1"/>
              <a:t>beruht</a:t>
            </a:r>
            <a:r>
              <a:rPr lang="en-GB" sz="1200" dirty="0"/>
              <a:t> </a:t>
            </a:r>
            <a:r>
              <a:rPr lang="en-GB" sz="1200" dirty="0" err="1"/>
              <a:t>heute</a:t>
            </a:r>
            <a:r>
              <a:rPr lang="en-GB" sz="1200" dirty="0"/>
              <a:t> fast </a:t>
            </a:r>
            <a:r>
              <a:rPr lang="en-GB" sz="1200" dirty="0" err="1"/>
              <a:t>immer</a:t>
            </a:r>
            <a:r>
              <a:rPr lang="en-GB" sz="1200" dirty="0"/>
              <a:t> auf ML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B481A9-B0F5-4B47-83DE-FDFC1251B9FD}"/>
              </a:ext>
            </a:extLst>
          </p:cNvPr>
          <p:cNvSpPr txBox="1"/>
          <p:nvPr/>
        </p:nvSpPr>
        <p:spPr>
          <a:xfrm rot="20102990">
            <a:off x="1210595" y="1494252"/>
            <a:ext cx="2647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“Wie?”: </a:t>
            </a:r>
            <a:r>
              <a:rPr lang="en-GB" sz="1200" dirty="0" err="1"/>
              <a:t>Inwiefern</a:t>
            </a:r>
            <a:r>
              <a:rPr lang="en-GB" sz="1200" dirty="0"/>
              <a:t> “</a:t>
            </a:r>
            <a:r>
              <a:rPr lang="en-GB" sz="1200" dirty="0" err="1"/>
              <a:t>lernt</a:t>
            </a:r>
            <a:r>
              <a:rPr lang="en-GB" sz="1200" dirty="0"/>
              <a:t>” </a:t>
            </a:r>
            <a:r>
              <a:rPr lang="en-GB" sz="1200" dirty="0" err="1"/>
              <a:t>mein</a:t>
            </a:r>
            <a:r>
              <a:rPr lang="en-GB" sz="1200" dirty="0"/>
              <a:t> System, </a:t>
            </a:r>
            <a:r>
              <a:rPr lang="en-GB" sz="1200" dirty="0" err="1"/>
              <a:t>Daten</a:t>
            </a:r>
            <a:r>
              <a:rPr lang="en-GB" sz="1200" dirty="0"/>
              <a:t> </a:t>
            </a:r>
            <a:r>
              <a:rPr lang="en-GB" sz="1200" dirty="0" err="1"/>
              <a:t>zu</a:t>
            </a:r>
            <a:r>
              <a:rPr lang="en-GB" sz="1200" dirty="0"/>
              <a:t> </a:t>
            </a:r>
            <a:r>
              <a:rPr lang="en-GB" sz="1200" dirty="0" err="1"/>
              <a:t>repräsentieren</a:t>
            </a:r>
            <a:r>
              <a:rPr lang="en-GB" sz="1200" dirty="0"/>
              <a:t>?</a:t>
            </a:r>
          </a:p>
        </p:txBody>
      </p:sp>
      <p:sp>
        <p:nvSpPr>
          <p:cNvPr id="23" name="Titel 37">
            <a:extLst>
              <a:ext uri="{FF2B5EF4-FFF2-40B4-BE49-F238E27FC236}">
                <a16:creationId xmlns:a16="http://schemas.microsoft.com/office/drawing/2014/main" id="{36B1F83B-F92C-4584-BA45-6AA5AA0D3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24" y="700088"/>
            <a:ext cx="8482157" cy="298017"/>
          </a:xfrm>
        </p:spPr>
        <p:txBody>
          <a:bodyPr/>
          <a:lstStyle/>
          <a:p>
            <a:r>
              <a:rPr lang="en-US" dirty="0"/>
              <a:t>KI und ML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unabhängige</a:t>
            </a:r>
            <a:r>
              <a:rPr lang="en-US" dirty="0"/>
              <a:t> </a:t>
            </a:r>
            <a:r>
              <a:rPr lang="en-US" dirty="0" err="1"/>
              <a:t>Aspekte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8533C6C-35C2-4BE9-8C93-BA83AF68EE9C}"/>
              </a:ext>
            </a:extLst>
          </p:cNvPr>
          <p:cNvSpPr/>
          <p:nvPr/>
        </p:nvSpPr>
        <p:spPr>
          <a:xfrm>
            <a:off x="6542467" y="4370937"/>
            <a:ext cx="2072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https://jcheminf.biomedcentral.com/articles/10.1186/s13321-020-00460-5</a:t>
            </a:r>
          </a:p>
        </p:txBody>
      </p:sp>
    </p:spTree>
    <p:extLst>
      <p:ext uri="{BB962C8B-B14F-4D97-AF65-F5344CB8AC3E}">
        <p14:creationId xmlns:p14="http://schemas.microsoft.com/office/powerpoint/2010/main" val="529134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28C8C387-2E23-4FA1-937F-A2013E31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Diskussionspunkt 1 – Brauchen wir eine Definition von KI, um KI zu regulieren?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958267A-FC4C-6345-846F-2586AD248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184C39-9D69-824B-83E0-44BACD16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5986" y="4851313"/>
            <a:ext cx="288262" cy="160221"/>
          </a:xfrm>
        </p:spPr>
        <p:txBody>
          <a:bodyPr/>
          <a:lstStyle/>
          <a:p>
            <a:fld id="{2AA1E7D3-1333-45EE-ABB9-51527D316BA3}" type="slidenum">
              <a:rPr lang="de-DE" noProof="0" smtClean="0"/>
              <a:pPr/>
              <a:t>7</a:t>
            </a:fld>
            <a:endParaRPr lang="de-DE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ED6BD1-D5C7-4D40-84A1-5370225345C2}"/>
              </a:ext>
            </a:extLst>
          </p:cNvPr>
          <p:cNvSpPr txBox="1"/>
          <p:nvPr/>
        </p:nvSpPr>
        <p:spPr>
          <a:xfrm>
            <a:off x="1263744" y="1870930"/>
            <a:ext cx="6119906" cy="22570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Ja, sonst wissen wir nicht worüber wir sprechen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Nein, wir sollten nur auf das Ergebnis schauen und Leistungen unabhängig von ihrer Realisierung bewerten</a:t>
            </a:r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endParaRPr lang="de-DE" sz="2000" dirty="0"/>
          </a:p>
          <a:p>
            <a:pPr marL="457200" indent="-457200">
              <a:spcBef>
                <a:spcPts val="200"/>
              </a:spcBef>
              <a:buClr>
                <a:srgbClr val="0064B4"/>
              </a:buClr>
              <a:buFont typeface="+mj-lt"/>
              <a:buAutoNum type="alphaUcPeriod"/>
            </a:pPr>
            <a:r>
              <a:rPr lang="de-DE" sz="2000" dirty="0"/>
              <a:t>Ich habe noch keine Meinung dazu</a:t>
            </a:r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312930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6">
            <a:extLst>
              <a:ext uri="{FF2B5EF4-FFF2-40B4-BE49-F238E27FC236}">
                <a16:creationId xmlns:a16="http://schemas.microsoft.com/office/drawing/2014/main" id="{9B5F6423-A149-4D9A-974B-77F33426E2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5" t="29022" r="25384" b="18663"/>
          <a:stretch/>
        </p:blipFill>
        <p:spPr bwMode="gray">
          <a:xfrm>
            <a:off x="0" y="-42333"/>
            <a:ext cx="9152467" cy="5185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1624" y="4065535"/>
            <a:ext cx="8048115" cy="637849"/>
          </a:xfrm>
          <a:noFill/>
        </p:spPr>
        <p:txBody>
          <a:bodyPr wrap="square" anchor="b" anchorCtr="0">
            <a:spAutoFit/>
          </a:bodyPr>
          <a:lstStyle/>
          <a:p>
            <a:r>
              <a:rPr lang="de-DE" altLang="en-US" kern="0" dirty="0">
                <a:solidFill>
                  <a:schemeClr val="bg1"/>
                </a:solidFill>
              </a:rPr>
              <a:t>II. Wie </a:t>
            </a:r>
            <a:r>
              <a:rPr lang="de-DE" altLang="en-US" kern="0" dirty="0" err="1">
                <a:solidFill>
                  <a:schemeClr val="bg1"/>
                </a:solidFill>
              </a:rPr>
              <a:t>normierbar</a:t>
            </a:r>
            <a:r>
              <a:rPr lang="de-DE" altLang="en-US" kern="0" dirty="0">
                <a:solidFill>
                  <a:schemeClr val="bg1"/>
                </a:solidFill>
              </a:rPr>
              <a:t> ist Vertrauenswürdigkeit?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 bwMode="gray">
          <a:xfrm rot="5400000">
            <a:off x="6482250" y="2481750"/>
            <a:ext cx="5143500" cy="180000"/>
          </a:xfrm>
          <a:prstGeom prst="rect">
            <a:avLst/>
          </a:prstGeom>
        </p:spPr>
        <p:txBody>
          <a:bodyPr vert="horz" wrap="none" lIns="144000" tIns="0" rIns="144000" bIns="0" rtlCol="0" anchor="ctr">
            <a:noAutofit/>
          </a:bodyPr>
          <a:lstStyle>
            <a:lvl1pPr indent="0" algn="r">
              <a:spcBef>
                <a:spcPts val="600"/>
              </a:spcBef>
              <a:buClr>
                <a:schemeClr val="accent1"/>
              </a:buClr>
              <a:buFontTx/>
              <a:buNone/>
              <a:defRPr sz="800">
                <a:solidFill>
                  <a:schemeClr val="accent1"/>
                </a:solidFill>
              </a:defRPr>
            </a:lvl1pPr>
            <a:lvl2pPr marL="36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2pPr>
            <a:lvl3pPr marL="54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3pPr>
            <a:lvl4pPr marL="72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4pPr>
            <a:lvl5pPr marL="900000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/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r>
              <a:rPr lang="de-DE" dirty="0"/>
              <a:t>Quelle: ...</a:t>
            </a:r>
          </a:p>
        </p:txBody>
      </p:sp>
    </p:spTree>
    <p:extLst>
      <p:ext uri="{BB962C8B-B14F-4D97-AF65-F5344CB8AC3E}">
        <p14:creationId xmlns:p14="http://schemas.microsoft.com/office/powerpoint/2010/main" val="3614305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036950" y="980882"/>
            <a:ext cx="667830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+mj-lt"/>
              <a:buAutoNum type="arabicPeriod"/>
            </a:pPr>
            <a:r>
              <a:rPr lang="de-DE" sz="1200" b="1" dirty="0"/>
              <a:t>Vorrang menschlichen Handelns und menschliche Aufsicht</a:t>
            </a:r>
            <a:r>
              <a:rPr lang="de-DE" sz="1200" b="1" i="1" dirty="0"/>
              <a:t>:</a:t>
            </a:r>
            <a:r>
              <a:rPr lang="de-DE" sz="1200" i="1" dirty="0"/>
              <a:t>  z. B. Grundrechte, Vorrang menschlichen Handelns und menschliche Aufsicht</a:t>
            </a:r>
          </a:p>
          <a:p>
            <a:pPr marL="257175" indent="-257175">
              <a:buFont typeface="+mj-lt"/>
              <a:buAutoNum type="arabicPeriod"/>
            </a:pPr>
            <a:endParaRPr lang="de-DE" sz="1200" i="1" dirty="0"/>
          </a:p>
          <a:p>
            <a:pPr marL="257175" indent="-257175">
              <a:buFont typeface="+mj-lt"/>
              <a:buAutoNum type="arabicPeriod"/>
            </a:pPr>
            <a:r>
              <a:rPr lang="de-DE" sz="1200" b="1" dirty="0"/>
              <a:t>Technische Robustheit und Sicherheit:</a:t>
            </a:r>
            <a:r>
              <a:rPr lang="de-DE" sz="1200" dirty="0"/>
              <a:t> </a:t>
            </a:r>
            <a:r>
              <a:rPr lang="de-DE" sz="1200" i="1" dirty="0"/>
              <a:t>z. B. Widerstandsfähigkeit gegen Angriffe und Sicherheitsverletzungen, Auffangplan und allgemeine Sicherheit, Präzision, Zuverlässigkeit und Reproduzierbarkeit</a:t>
            </a:r>
          </a:p>
          <a:p>
            <a:pPr marL="257175" indent="-257175">
              <a:buFont typeface="+mj-lt"/>
              <a:buAutoNum type="arabicPeriod"/>
            </a:pPr>
            <a:endParaRPr lang="de-DE" sz="1200" i="1" dirty="0"/>
          </a:p>
          <a:p>
            <a:pPr marL="257175" indent="-257175">
              <a:buFont typeface="+mj-lt"/>
              <a:buAutoNum type="arabicPeriod"/>
            </a:pPr>
            <a:r>
              <a:rPr lang="de-DE" sz="1200" b="1" dirty="0"/>
              <a:t>Schutz der Privatsphäre und Datenqualitätsmanagement: </a:t>
            </a:r>
            <a:r>
              <a:rPr lang="de-DE" sz="1200" i="1" dirty="0"/>
              <a:t>z. B. Achtung der Privatsphäre, Qualität und Integrität der Daten sowie Datenzugriff</a:t>
            </a:r>
          </a:p>
          <a:p>
            <a:pPr marL="257175" indent="-257175">
              <a:buFont typeface="+mj-lt"/>
              <a:buAutoNum type="arabicPeriod"/>
            </a:pPr>
            <a:endParaRPr lang="de-DE" sz="1200" i="1" dirty="0"/>
          </a:p>
          <a:p>
            <a:pPr marL="257175" indent="-257175">
              <a:buFont typeface="+mj-lt"/>
              <a:buAutoNum type="arabicPeriod"/>
            </a:pPr>
            <a:r>
              <a:rPr lang="de-DE" sz="1200" b="1" dirty="0"/>
              <a:t>Transparenz: </a:t>
            </a:r>
            <a:r>
              <a:rPr lang="de-DE" sz="1200" i="1" dirty="0"/>
              <a:t>z. B. Nachverfolgbarkeit, Erklärbarkeit und Kommunikation</a:t>
            </a:r>
          </a:p>
          <a:p>
            <a:pPr marL="257175" indent="-257175">
              <a:buFont typeface="+mj-lt"/>
              <a:buAutoNum type="arabicPeriod"/>
            </a:pPr>
            <a:endParaRPr lang="de-DE" sz="1200" i="1" dirty="0"/>
          </a:p>
          <a:p>
            <a:pPr marL="257175" indent="-257175">
              <a:buFont typeface="+mj-lt"/>
              <a:buAutoNum type="arabicPeriod"/>
            </a:pPr>
            <a:r>
              <a:rPr lang="de-DE" sz="1200" b="1" dirty="0"/>
              <a:t>Vielfalt, Nichtdiskriminierung und Fairness: </a:t>
            </a:r>
            <a:r>
              <a:rPr lang="de-DE" sz="1200" i="1" dirty="0"/>
              <a:t>z. B. Vermeidung unfairer Verzerrungen, Zugänglichkeit und universeller Entwurf sowie Beteiligung der Interessenträger</a:t>
            </a:r>
          </a:p>
          <a:p>
            <a:pPr marL="257175" indent="-257175">
              <a:buFont typeface="+mj-lt"/>
              <a:buAutoNum type="arabicPeriod"/>
            </a:pPr>
            <a:endParaRPr lang="de-DE" sz="1200" i="1" dirty="0"/>
          </a:p>
          <a:p>
            <a:pPr marL="257175" indent="-257175">
              <a:buFont typeface="+mj-lt"/>
              <a:buAutoNum type="arabicPeriod"/>
            </a:pPr>
            <a:r>
              <a:rPr lang="de-DE" sz="1200" b="1" dirty="0"/>
              <a:t>Gesellschaftliches und ökologisches Wohlergehen: </a:t>
            </a:r>
            <a:r>
              <a:rPr lang="de-DE" sz="1200" i="1" dirty="0"/>
              <a:t>z. B. Nachhaltigkeit und Umweltschutz, soziale Auswirkungen, Gesellschaft und Demokratie</a:t>
            </a:r>
          </a:p>
          <a:p>
            <a:pPr marL="257175" indent="-257175">
              <a:buFont typeface="+mj-lt"/>
              <a:buAutoNum type="arabicPeriod"/>
            </a:pPr>
            <a:endParaRPr lang="de-DE" sz="1200" i="1" dirty="0"/>
          </a:p>
          <a:p>
            <a:pPr marL="257175" indent="-257175">
              <a:buFont typeface="+mj-lt"/>
              <a:buAutoNum type="arabicPeriod"/>
            </a:pPr>
            <a:r>
              <a:rPr lang="de-DE" sz="1200" b="1" dirty="0"/>
              <a:t>Rechenschaftspflicht: </a:t>
            </a:r>
            <a:r>
              <a:rPr lang="de-DE" sz="1200" i="1" dirty="0"/>
              <a:t>z. B. Nachprüfbarkeit, Minimierung und Meldung von negativen Auswirkungen, Kompromisse und Rechtsbehelfe.</a:t>
            </a:r>
            <a:endParaRPr lang="en-US" sz="1200" i="1" dirty="0"/>
          </a:p>
        </p:txBody>
      </p:sp>
      <p:sp>
        <p:nvSpPr>
          <p:cNvPr id="7" name="Snip Diagonal Corner Rectangle 12">
            <a:extLst>
              <a:ext uri="{FF2B5EF4-FFF2-40B4-BE49-F238E27FC236}">
                <a16:creationId xmlns:a16="http://schemas.microsoft.com/office/drawing/2014/main" id="{EF358A2A-ED96-457F-93C5-0201894291BC}"/>
              </a:ext>
            </a:extLst>
          </p:cNvPr>
          <p:cNvSpPr/>
          <p:nvPr/>
        </p:nvSpPr>
        <p:spPr>
          <a:xfrm>
            <a:off x="499586" y="971550"/>
            <a:ext cx="234959" cy="3575044"/>
          </a:xfrm>
          <a:prstGeom prst="snip2Diag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135000" indent="-135000" algn="ctr">
              <a:spcAft>
                <a:spcPts val="450"/>
              </a:spcAft>
              <a:buSzPct val="110000"/>
              <a:buFont typeface="Arial" panose="020B0604020202020204" pitchFamily="34" charset="0"/>
              <a:buChar char="›"/>
            </a:pP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CD0A4688-E2A9-403D-8028-D8340195891E}"/>
              </a:ext>
            </a:extLst>
          </p:cNvPr>
          <p:cNvSpPr txBox="1">
            <a:spLocks/>
          </p:cNvSpPr>
          <p:nvPr/>
        </p:nvSpPr>
        <p:spPr>
          <a:xfrm>
            <a:off x="443450" y="554315"/>
            <a:ext cx="8629651" cy="8429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4313" indent="-214313"/>
            <a:r>
              <a:rPr lang="de-DE" altLang="en-US" sz="2000" kern="0" dirty="0"/>
              <a:t>Ausgangspunkt einer Policy: Die Sieben Anforderungen der HLEG </a:t>
            </a:r>
          </a:p>
        </p:txBody>
      </p:sp>
      <p:sp>
        <p:nvSpPr>
          <p:cNvPr id="14" name="Foliennummernplatzhalter 4">
            <a:extLst>
              <a:ext uri="{FF2B5EF4-FFF2-40B4-BE49-F238E27FC236}">
                <a16:creationId xmlns:a16="http://schemas.microsoft.com/office/drawing/2014/main" id="{20E158E7-9081-4555-941A-6D5F7F7D7611}"/>
              </a:ext>
            </a:extLst>
          </p:cNvPr>
          <p:cNvSpPr txBox="1">
            <a:spLocks/>
          </p:cNvSpPr>
          <p:nvPr/>
        </p:nvSpPr>
        <p:spPr bwMode="gray">
          <a:xfrm>
            <a:off x="8460581" y="4833426"/>
            <a:ext cx="431006" cy="30360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EFDB47-5D1C-45E7-8BD0-EF74349B00F7}" type="slidenum">
              <a:rPr lang="de-DE" sz="600"/>
              <a:pPr/>
              <a:t>9</a:t>
            </a:fld>
            <a:endParaRPr lang="de-DE" sz="600" dirty="0"/>
          </a:p>
        </p:txBody>
      </p:sp>
      <p:sp>
        <p:nvSpPr>
          <p:cNvPr id="15" name="Datumsplatzhalter 6">
            <a:extLst>
              <a:ext uri="{FF2B5EF4-FFF2-40B4-BE49-F238E27FC236}">
                <a16:creationId xmlns:a16="http://schemas.microsoft.com/office/drawing/2014/main" id="{C2CDFA27-CAC6-41D6-983B-C33C25902B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1626" y="4873035"/>
            <a:ext cx="900000" cy="138499"/>
          </a:xfrm>
        </p:spPr>
        <p:txBody>
          <a:bodyPr/>
          <a:lstStyle/>
          <a:p>
            <a:r>
              <a:rPr lang="de-DE" noProof="0" dirty="0"/>
              <a:t>22.11.2021</a:t>
            </a:r>
          </a:p>
        </p:txBody>
      </p:sp>
      <p:sp>
        <p:nvSpPr>
          <p:cNvPr id="16" name="Fußzeilenplatzhalter 2">
            <a:extLst>
              <a:ext uri="{FF2B5EF4-FFF2-40B4-BE49-F238E27FC236}">
                <a16:creationId xmlns:a16="http://schemas.microsoft.com/office/drawing/2014/main" id="{6E15AF7C-2C61-4945-BC67-4DADB681C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1438" y="4873625"/>
            <a:ext cx="4319587" cy="138113"/>
          </a:xfrm>
        </p:spPr>
        <p:txBody>
          <a:bodyPr/>
          <a:lstStyle/>
          <a:p>
            <a:r>
              <a:rPr lang="de-DE" dirty="0"/>
              <a:t>KI-Fachkonferenz </a:t>
            </a:r>
            <a:r>
              <a:rPr lang="en-US" dirty="0"/>
              <a:t>Artificial Intelligence </a:t>
            </a:r>
            <a:r>
              <a:rPr lang="de-DE" dirty="0"/>
              <a:t>Act</a:t>
            </a:r>
          </a:p>
        </p:txBody>
      </p:sp>
    </p:spTree>
    <p:extLst>
      <p:ext uri="{BB962C8B-B14F-4D97-AF65-F5344CB8AC3E}">
        <p14:creationId xmlns:p14="http://schemas.microsoft.com/office/powerpoint/2010/main" val="29114219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2017-11-20 - dke-template_de">
  <a:themeElements>
    <a:clrScheme name="DIN DKE">
      <a:dk1>
        <a:srgbClr val="5F5F5F"/>
      </a:dk1>
      <a:lt1>
        <a:sysClr val="window" lastClr="FFFFFF"/>
      </a:lt1>
      <a:dk2>
        <a:srgbClr val="5F5F5F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0064B4"/>
        </a:solidFill>
        <a:ln w="9525" algn="ctr">
          <a:solidFill>
            <a:schemeClr val="bg2"/>
          </a:solidFill>
          <a:miter lim="800000"/>
          <a:headEnd/>
          <a:tailEnd/>
        </a:ln>
        <a:effectLst/>
      </a:spPr>
      <a:bodyPr lIns="144000" tIns="36000" rIns="144000" bIns="36000" anchor="ctr"/>
      <a:lstStyle>
        <a:defPPr algn="ctr">
          <a:defRPr sz="1100" b="1" kern="0" smtClean="0">
            <a:solidFill>
              <a:srgbClr val="FFFFFF"/>
            </a:solidFill>
          </a:defRPr>
        </a:defPPr>
      </a:lstStyle>
    </a:spDef>
    <a:lnDef>
      <a:spPr bwMode="gray">
        <a:ln>
          <a:solidFill>
            <a:srgbClr val="0064B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144000" indent="-144000">
          <a:spcBef>
            <a:spcPts val="200"/>
          </a:spcBef>
          <a:buClr>
            <a:srgbClr val="0064B4"/>
          </a:buClr>
          <a:buFont typeface="Wingdings" pitchFamily="2" charset="2"/>
          <a:buChar char="§"/>
          <a:defRPr sz="1100" dirty="0" err="1"/>
        </a:defPPr>
      </a:lstStyle>
    </a:txDef>
  </a:objectDefaults>
  <a:extraClrSchemeLst/>
  <a:custClrLst>
    <a:custClr name="Custom Color 1">
      <a:srgbClr val="0064B4"/>
    </a:custClr>
    <a:custClr name="Custom Color 2">
      <a:srgbClr val="3F89CB"/>
    </a:custClr>
    <a:custClr name="Custom Color 3">
      <a:srgbClr val="8CADDE"/>
    </a:custClr>
    <a:custClr name="Custom Color 4">
      <a:srgbClr val="C7D6F1"/>
    </a:custClr>
    <a:custClr name="Custom Color 5">
      <a:srgbClr val="636363"/>
    </a:custClr>
    <a:custClr name="Custom Color 6">
      <a:srgbClr val="DADADA"/>
    </a:custClr>
    <a:custClr name="Custom Color 7">
      <a:srgbClr val="EAEAEA"/>
    </a:custClr>
    <a:custClr name="Custom Color 8">
      <a:srgbClr val="76B82A"/>
    </a:custClr>
    <a:custClr name="Custom Color 9">
      <a:srgbClr val="FFCC00"/>
    </a:custClr>
    <a:custClr name="Custom Color 10">
      <a:srgbClr val="E73331"/>
    </a:custClr>
  </a:custClrLst>
</a:theme>
</file>

<file path=ppt/theme/theme2.xml><?xml version="1.0" encoding="utf-8"?>
<a:theme xmlns:a="http://schemas.openxmlformats.org/drawingml/2006/main" name="Larissa">
  <a:themeElements>
    <a:clrScheme name="VDE Farben">
      <a:dk1>
        <a:srgbClr val="575757"/>
      </a:dk1>
      <a:lt1>
        <a:sysClr val="window" lastClr="FFFFFF"/>
      </a:lt1>
      <a:dk2>
        <a:srgbClr val="000000"/>
      </a:dk2>
      <a:lt2>
        <a:srgbClr val="FFFFFF"/>
      </a:lt2>
      <a:accent1>
        <a:srgbClr val="0064B4"/>
      </a:accent1>
      <a:accent2>
        <a:srgbClr val="575757"/>
      </a:accent2>
      <a:accent3>
        <a:srgbClr val="FFFFFF"/>
      </a:accent3>
      <a:accent4>
        <a:srgbClr val="FFCC00"/>
      </a:accent4>
      <a:accent5>
        <a:srgbClr val="E73331"/>
      </a:accent5>
      <a:accent6>
        <a:srgbClr val="76B82A"/>
      </a:accent6>
      <a:hlink>
        <a:srgbClr val="0064B4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2B282C37F27444CB5ABA3D13448CF4C" ma:contentTypeVersion="12" ma:contentTypeDescription="Ein neues Dokument erstellen." ma:contentTypeScope="" ma:versionID="634fd7750bdb960030abb48194fac8f4">
  <xsd:schema xmlns:xsd="http://www.w3.org/2001/XMLSchema" xmlns:xs="http://www.w3.org/2001/XMLSchema" xmlns:p="http://schemas.microsoft.com/office/2006/metadata/properties" xmlns:ns2="f4b60e2c-69b3-49be-a699-9757613bd5c7" xmlns:ns3="3e91fd44-262c-4aaa-ae79-652a610c38dd" targetNamespace="http://schemas.microsoft.com/office/2006/metadata/properties" ma:root="true" ma:fieldsID="8c62ccc449f115d093d00464b35a5f81" ns2:_="" ns3:_="">
    <xsd:import namespace="f4b60e2c-69b3-49be-a699-9757613bd5c7"/>
    <xsd:import namespace="3e91fd44-262c-4aaa-ae79-652a610c38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b60e2c-69b3-49be-a699-9757613bd5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91fd44-262c-4aaa-ae79-652a610c38d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BAF3D24-B07A-42F2-B7D5-25E70558E8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b60e2c-69b3-49be-a699-9757613bd5c7"/>
    <ds:schemaRef ds:uri="3e91fd44-262c-4aaa-ae79-652a610c38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0FFED8E-86FA-4932-9502-284C85312E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3FB408-5823-4A2F-99C7-115E79C52035}">
  <ds:schemaRefs>
    <ds:schemaRef ds:uri="http://schemas.microsoft.com/office/2006/metadata/properties"/>
    <ds:schemaRef ds:uri="f4b60e2c-69b3-49be-a699-9757613bd5c7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3e91fd44-262c-4aaa-ae79-652a610c38d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2511</Words>
  <Application>Microsoft Office PowerPoint</Application>
  <PresentationFormat>On-screen Show (16:9)</PresentationFormat>
  <Paragraphs>404</Paragraphs>
  <Slides>33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Cambria Math</vt:lpstr>
      <vt:lpstr>Courier New</vt:lpstr>
      <vt:lpstr>Wingdings</vt:lpstr>
      <vt:lpstr>1_2017-11-20 - dke-template_de</vt:lpstr>
      <vt:lpstr>think-cell Slide</vt:lpstr>
      <vt:lpstr>KI-FACHKONFERENZ Artificial Intelligence Act</vt:lpstr>
      <vt:lpstr>I. Wie normierbar ist der KI-Begriff?</vt:lpstr>
      <vt:lpstr>Was sind typische Aspekte von KI? </vt:lpstr>
      <vt:lpstr>Input-output mapping im Maschinelen Lernen und physikalischen Modellen</vt:lpstr>
      <vt:lpstr>Quiz: Welche Relation besteht zwischen KI und ML? </vt:lpstr>
      <vt:lpstr>KI und ML sind unabhängige Aspekte</vt:lpstr>
      <vt:lpstr>Diskussionspunkt 1 – Brauchen wir eine Definition von KI, um KI zu regulieren?</vt:lpstr>
      <vt:lpstr>II. Wie normierbar ist Vertrauenswürdigkeit?</vt:lpstr>
      <vt:lpstr>PowerPoint Presentation</vt:lpstr>
      <vt:lpstr>Vertrauenswürdigkeit ist ein menschlicher Begriff und problematisch für KI</vt:lpstr>
      <vt:lpstr>(Schwache) KI ist nicht Denken</vt:lpstr>
      <vt:lpstr>PowerPoint Presentation</vt:lpstr>
      <vt:lpstr>KI-Systeme unterscheiden sich in der Effizienz von menschlicher Intelligenz </vt:lpstr>
      <vt:lpstr>PowerPoint Presentation</vt:lpstr>
      <vt:lpstr>Diskussionspunkt 2 – Sollte man und kann man eine enge oder weite Normierung der Vertrauenswürdigkeit anstreben?</vt:lpstr>
      <vt:lpstr>III. Wie normierbar ist Credit Scoring?</vt:lpstr>
      <vt:lpstr>Kommende Regulierung antizipieren   </vt:lpstr>
      <vt:lpstr>PowerPoint Presentation</vt:lpstr>
      <vt:lpstr>PowerPoint Presentation</vt:lpstr>
      <vt:lpstr>PowerPoint Presentation</vt:lpstr>
      <vt:lpstr>Diskussionspunkt 3 – Kann man Credit Pricing unter die high-risk-Anwendungen zählen? Wer sollte sie prüfen?</vt:lpstr>
      <vt:lpstr>IV. Wie normierbar ist KI-Risiko-Management?</vt:lpstr>
      <vt:lpstr>PowerPoint Presentation</vt:lpstr>
      <vt:lpstr>High-risk-KI Systems – Providing conformity</vt:lpstr>
      <vt:lpstr>KI for Risk Management: Mustererkennung</vt:lpstr>
      <vt:lpstr>PowerPoint Presentation</vt:lpstr>
      <vt:lpstr>PowerPoint Presentation</vt:lpstr>
      <vt:lpstr>Diskussionspunkt 4 – Sollte Risikomanagement von KI-Anwendungen im Rahmen des klassischen Modellrisikomanagements erfolgen? Kann man diese normieren?</vt:lpstr>
      <vt:lpstr>Diskussion</vt:lpstr>
      <vt:lpstr>Diskussionspunkt 1 – Brauchen wir eine Definition von KI, um KI zu regulieren?</vt:lpstr>
      <vt:lpstr>Diskussionspunkt 2 – Sollte man und kann man eine enge oder weite Normierung der Vertrauenswürdigkeit anstreben?</vt:lpstr>
      <vt:lpstr>Diskussionspunkt 3 – Kann man Credit Pricing unter die high-risk-Anwendungen zählen? Wer sollte sie prüfen?</vt:lpstr>
      <vt:lpstr>Diskussionspunkt 4 – Sollte Risikomanagement von KI-Anwendungen im Rahmen des klassischen Modellrisikomanagements erfolgen? Kann man diese normieren?</vt:lpstr>
    </vt:vector>
  </TitlesOfParts>
  <Company>VDE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DKE-Template</dc:title>
  <dc:creator>Unseld, Melanie</dc:creator>
  <cp:lastModifiedBy>Maspfuhl, Oliver</cp:lastModifiedBy>
  <cp:revision>97</cp:revision>
  <cp:lastPrinted>2017-10-24T07:51:31Z</cp:lastPrinted>
  <dcterms:created xsi:type="dcterms:W3CDTF">2017-11-29T08:07:50Z</dcterms:created>
  <dcterms:modified xsi:type="dcterms:W3CDTF">2021-11-22T08:23:38Z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0x010100E2B282C37F27444CB5ABA3D13448CF4C</vt:lpwstr>
  </property>
</Properties>
</file>