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1" r:id="rId4"/>
  </p:sldMasterIdLst>
  <p:notesMasterIdLst>
    <p:notesMasterId r:id="rId26"/>
  </p:notesMasterIdLst>
  <p:handoutMasterIdLst>
    <p:handoutMasterId r:id="rId27"/>
  </p:handoutMasterIdLst>
  <p:sldIdLst>
    <p:sldId id="366" r:id="rId5"/>
    <p:sldId id="361" r:id="rId6"/>
    <p:sldId id="391" r:id="rId7"/>
    <p:sldId id="390" r:id="rId8"/>
    <p:sldId id="392" r:id="rId9"/>
    <p:sldId id="377" r:id="rId10"/>
    <p:sldId id="378" r:id="rId11"/>
    <p:sldId id="363" r:id="rId12"/>
    <p:sldId id="379" r:id="rId13"/>
    <p:sldId id="380" r:id="rId14"/>
    <p:sldId id="382" r:id="rId15"/>
    <p:sldId id="393" r:id="rId16"/>
    <p:sldId id="394" r:id="rId17"/>
    <p:sldId id="381" r:id="rId18"/>
    <p:sldId id="388" r:id="rId19"/>
    <p:sldId id="384" r:id="rId20"/>
    <p:sldId id="397" r:id="rId21"/>
    <p:sldId id="395" r:id="rId22"/>
    <p:sldId id="396" r:id="rId23"/>
    <p:sldId id="398" r:id="rId24"/>
    <p:sldId id="373" r:id="rId2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pos="5583">
          <p15:clr>
            <a:srgbClr val="A4A3A4"/>
          </p15:clr>
        </p15:guide>
        <p15:guide id="7" orient="horz" pos="162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äfer, Mireille" initials="MS" lastIdx="7" clrIdx="0">
    <p:extLst>
      <p:ext uri="{19B8F6BF-5375-455C-9EA6-DF929625EA0E}">
        <p15:presenceInfo xmlns:p15="http://schemas.microsoft.com/office/powerpoint/2012/main" userId="Schäfer, Mireill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E4F6"/>
    <a:srgbClr val="3B5A93"/>
    <a:srgbClr val="1D99FF"/>
    <a:srgbClr val="0D92FF"/>
    <a:srgbClr val="0077DA"/>
    <a:srgbClr val="8E9DC6"/>
    <a:srgbClr val="375086"/>
    <a:srgbClr val="3F89CB"/>
    <a:srgbClr val="004163"/>
    <a:srgbClr val="007DD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AA2CAF-752C-4679-B477-C1FE102985E2}" v="4" dt="2021-11-15T13:47:45.85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81" autoAdjust="0"/>
    <p:restoredTop sz="94661" autoAdjust="0"/>
  </p:normalViewPr>
  <p:slideViewPr>
    <p:cSldViewPr snapToGrid="0" snapToObjects="1">
      <p:cViewPr varScale="1">
        <p:scale>
          <a:sx n="117" d="100"/>
          <a:sy n="117" d="100"/>
        </p:scale>
        <p:origin x="708" y="64"/>
      </p:cViewPr>
      <p:guideLst>
        <p:guide pos="5583"/>
        <p:guide orient="horz" pos="1620"/>
      </p:guideLst>
    </p:cSldViewPr>
  </p:slideViewPr>
  <p:notesTextViewPr>
    <p:cViewPr>
      <p:scale>
        <a:sx n="3" d="2"/>
        <a:sy n="3" d="2"/>
      </p:scale>
      <p:origin x="0" y="0"/>
    </p:cViewPr>
  </p:notesTextViewPr>
  <p:sorterViewPr>
    <p:cViewPr>
      <p:scale>
        <a:sx n="50" d="100"/>
        <a:sy n="50" d="100"/>
      </p:scale>
      <p:origin x="0" y="0"/>
    </p:cViewPr>
  </p:sorterViewPr>
  <p:notesViewPr>
    <p:cSldViewPr snapToGrid="0" snapToObjects="1">
      <p:cViewPr varScale="1">
        <p:scale>
          <a:sx n="117" d="100"/>
          <a:sy n="117" d="100"/>
        </p:scale>
        <p:origin x="5028" y="12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5A26CF-E12C-45F4-AF21-405B81C2FCED}" type="doc">
      <dgm:prSet loTypeId="urn:microsoft.com/office/officeart/2005/8/layout/pyramid1" loCatId="pyramid" qsTypeId="urn:microsoft.com/office/officeart/2005/8/quickstyle/simple1" qsCatId="simple" csTypeId="urn:microsoft.com/office/officeart/2005/8/colors/colorful1" csCatId="colorful" phldr="1"/>
      <dgm:spPr/>
    </dgm:pt>
    <dgm:pt modelId="{5C72EEDB-82BA-49F4-AFE6-F2FFBAABDB72}">
      <dgm:prSet phldrT="[Text]"/>
      <dgm:spPr>
        <a:solidFill>
          <a:srgbClr val="FFD732"/>
        </a:solidFill>
      </dgm:spPr>
      <dgm:t>
        <a:bodyPr/>
        <a:lstStyle/>
        <a:p>
          <a:endParaRPr lang="en-US" dirty="0"/>
        </a:p>
      </dgm:t>
    </dgm:pt>
    <dgm:pt modelId="{B86FE605-A461-4A1C-820A-EFD97D937C05}" type="parTrans" cxnId="{718D6C92-C0F6-4E4F-A75F-35444B263A76}">
      <dgm:prSet/>
      <dgm:spPr/>
      <dgm:t>
        <a:bodyPr/>
        <a:lstStyle/>
        <a:p>
          <a:endParaRPr lang="en-US"/>
        </a:p>
      </dgm:t>
    </dgm:pt>
    <dgm:pt modelId="{C02354E8-92FB-4D84-9B0E-55EACCC23844}" type="sibTrans" cxnId="{718D6C92-C0F6-4E4F-A75F-35444B263A76}">
      <dgm:prSet/>
      <dgm:spPr/>
      <dgm:t>
        <a:bodyPr/>
        <a:lstStyle/>
        <a:p>
          <a:endParaRPr lang="en-US"/>
        </a:p>
      </dgm:t>
    </dgm:pt>
    <dgm:pt modelId="{BADFCFA8-2330-4771-AB45-4DB6E640E579}">
      <dgm:prSet phldrT="[Text]"/>
      <dgm:spPr>
        <a:solidFill>
          <a:srgbClr val="00B050"/>
        </a:solidFill>
      </dgm:spPr>
      <dgm:t>
        <a:bodyPr/>
        <a:lstStyle/>
        <a:p>
          <a:endParaRPr lang="en-US" dirty="0"/>
        </a:p>
      </dgm:t>
    </dgm:pt>
    <dgm:pt modelId="{90EC7F63-5933-4338-8662-F4E91261BA81}" type="parTrans" cxnId="{6E5B1795-3B70-4BCB-916F-073AADEACA02}">
      <dgm:prSet/>
      <dgm:spPr/>
      <dgm:t>
        <a:bodyPr/>
        <a:lstStyle/>
        <a:p>
          <a:endParaRPr lang="en-US"/>
        </a:p>
      </dgm:t>
    </dgm:pt>
    <dgm:pt modelId="{B17381C1-572E-47CD-BCA6-5F19088CF8B7}" type="sibTrans" cxnId="{6E5B1795-3B70-4BCB-916F-073AADEACA02}">
      <dgm:prSet/>
      <dgm:spPr/>
      <dgm:t>
        <a:bodyPr/>
        <a:lstStyle/>
        <a:p>
          <a:endParaRPr lang="en-US"/>
        </a:p>
      </dgm:t>
    </dgm:pt>
    <dgm:pt modelId="{685C2BA9-4CDD-4972-A35F-DECFD505DA90}">
      <dgm:prSet phldrT="[Text]"/>
      <dgm:spPr>
        <a:solidFill>
          <a:srgbClr val="FF0000"/>
        </a:solidFill>
      </dgm:spPr>
      <dgm:t>
        <a:bodyPr/>
        <a:lstStyle/>
        <a:p>
          <a:endParaRPr lang="en-US" dirty="0"/>
        </a:p>
      </dgm:t>
    </dgm:pt>
    <dgm:pt modelId="{AF482BDA-2E2E-4203-A8D5-55D836C58AA2}" type="parTrans" cxnId="{F8AFF4B6-03FF-4474-A980-AB909A667F49}">
      <dgm:prSet/>
      <dgm:spPr/>
      <dgm:t>
        <a:bodyPr/>
        <a:lstStyle/>
        <a:p>
          <a:endParaRPr lang="en-US"/>
        </a:p>
      </dgm:t>
    </dgm:pt>
    <dgm:pt modelId="{10BCC79C-767B-41B8-82DC-EE2A92B79DFE}" type="sibTrans" cxnId="{F8AFF4B6-03FF-4474-A980-AB909A667F49}">
      <dgm:prSet/>
      <dgm:spPr/>
      <dgm:t>
        <a:bodyPr/>
        <a:lstStyle/>
        <a:p>
          <a:endParaRPr lang="en-US"/>
        </a:p>
      </dgm:t>
    </dgm:pt>
    <dgm:pt modelId="{DB6950BD-D26F-45EF-A5CF-419AE3B3EC3F}">
      <dgm:prSet phldrT="[Text]"/>
      <dgm:spPr>
        <a:solidFill>
          <a:srgbClr val="F9B407"/>
        </a:solidFill>
      </dgm:spPr>
      <dgm:t>
        <a:bodyPr/>
        <a:lstStyle/>
        <a:p>
          <a:endParaRPr lang="en-US" dirty="0"/>
        </a:p>
      </dgm:t>
    </dgm:pt>
    <dgm:pt modelId="{9D0522AD-F9BB-4D28-B26D-FDC6A07447FF}" type="parTrans" cxnId="{9521D033-E20E-437F-AAC8-C37D7F4B2D62}">
      <dgm:prSet/>
      <dgm:spPr/>
      <dgm:t>
        <a:bodyPr/>
        <a:lstStyle/>
        <a:p>
          <a:endParaRPr lang="en-US"/>
        </a:p>
      </dgm:t>
    </dgm:pt>
    <dgm:pt modelId="{A4AAB0DB-94CF-4520-92AE-769F50765769}" type="sibTrans" cxnId="{9521D033-E20E-437F-AAC8-C37D7F4B2D62}">
      <dgm:prSet/>
      <dgm:spPr/>
      <dgm:t>
        <a:bodyPr/>
        <a:lstStyle/>
        <a:p>
          <a:endParaRPr lang="en-US"/>
        </a:p>
      </dgm:t>
    </dgm:pt>
    <dgm:pt modelId="{6EADA5B8-1236-4298-A868-38ED86ED7854}" type="pres">
      <dgm:prSet presAssocID="{F65A26CF-E12C-45F4-AF21-405B81C2FCED}" presName="Name0" presStyleCnt="0">
        <dgm:presLayoutVars>
          <dgm:dir/>
          <dgm:animLvl val="lvl"/>
          <dgm:resizeHandles val="exact"/>
        </dgm:presLayoutVars>
      </dgm:prSet>
      <dgm:spPr/>
    </dgm:pt>
    <dgm:pt modelId="{D50453C5-965E-4FD1-8E90-483EC99748D3}" type="pres">
      <dgm:prSet presAssocID="{685C2BA9-4CDD-4972-A35F-DECFD505DA90}" presName="Name8" presStyleCnt="0"/>
      <dgm:spPr/>
    </dgm:pt>
    <dgm:pt modelId="{9BCD37FB-3A40-4D13-9FF8-A2318761E36D}" type="pres">
      <dgm:prSet presAssocID="{685C2BA9-4CDD-4972-A35F-DECFD505DA90}" presName="level" presStyleLbl="node1" presStyleIdx="0" presStyleCnt="4">
        <dgm:presLayoutVars>
          <dgm:chMax val="1"/>
          <dgm:bulletEnabled val="1"/>
        </dgm:presLayoutVars>
      </dgm:prSet>
      <dgm:spPr/>
    </dgm:pt>
    <dgm:pt modelId="{84F2BF48-7171-4A43-9A79-9FE4F63FB9D4}" type="pres">
      <dgm:prSet presAssocID="{685C2BA9-4CDD-4972-A35F-DECFD505DA90}" presName="levelTx" presStyleLbl="revTx" presStyleIdx="0" presStyleCnt="0">
        <dgm:presLayoutVars>
          <dgm:chMax val="1"/>
          <dgm:bulletEnabled val="1"/>
        </dgm:presLayoutVars>
      </dgm:prSet>
      <dgm:spPr/>
    </dgm:pt>
    <dgm:pt modelId="{8309074D-9DEE-4A2B-9AB1-8C732616570F}" type="pres">
      <dgm:prSet presAssocID="{DB6950BD-D26F-45EF-A5CF-419AE3B3EC3F}" presName="Name8" presStyleCnt="0"/>
      <dgm:spPr/>
    </dgm:pt>
    <dgm:pt modelId="{F0AACED0-7050-400B-AE2A-7BF7057BC6AF}" type="pres">
      <dgm:prSet presAssocID="{DB6950BD-D26F-45EF-A5CF-419AE3B3EC3F}" presName="level" presStyleLbl="node1" presStyleIdx="1" presStyleCnt="4" custLinFactNeighborY="674">
        <dgm:presLayoutVars>
          <dgm:chMax val="1"/>
          <dgm:bulletEnabled val="1"/>
        </dgm:presLayoutVars>
      </dgm:prSet>
      <dgm:spPr/>
    </dgm:pt>
    <dgm:pt modelId="{DE302F15-8204-4776-A4CD-B7159BBE5E7E}" type="pres">
      <dgm:prSet presAssocID="{DB6950BD-D26F-45EF-A5CF-419AE3B3EC3F}" presName="levelTx" presStyleLbl="revTx" presStyleIdx="0" presStyleCnt="0">
        <dgm:presLayoutVars>
          <dgm:chMax val="1"/>
          <dgm:bulletEnabled val="1"/>
        </dgm:presLayoutVars>
      </dgm:prSet>
      <dgm:spPr/>
    </dgm:pt>
    <dgm:pt modelId="{983772A4-2D2C-4BA4-88F6-D99C877D6FB1}" type="pres">
      <dgm:prSet presAssocID="{5C72EEDB-82BA-49F4-AFE6-F2FFBAABDB72}" presName="Name8" presStyleCnt="0"/>
      <dgm:spPr/>
    </dgm:pt>
    <dgm:pt modelId="{21B1EBC4-6A65-4B7B-9C76-FD41D46A7AC8}" type="pres">
      <dgm:prSet presAssocID="{5C72EEDB-82BA-49F4-AFE6-F2FFBAABDB72}" presName="level" presStyleLbl="node1" presStyleIdx="2" presStyleCnt="4">
        <dgm:presLayoutVars>
          <dgm:chMax val="1"/>
          <dgm:bulletEnabled val="1"/>
        </dgm:presLayoutVars>
      </dgm:prSet>
      <dgm:spPr/>
    </dgm:pt>
    <dgm:pt modelId="{1CCA84CA-9432-4DB2-B52E-2890CB2F1971}" type="pres">
      <dgm:prSet presAssocID="{5C72EEDB-82BA-49F4-AFE6-F2FFBAABDB72}" presName="levelTx" presStyleLbl="revTx" presStyleIdx="0" presStyleCnt="0">
        <dgm:presLayoutVars>
          <dgm:chMax val="1"/>
          <dgm:bulletEnabled val="1"/>
        </dgm:presLayoutVars>
      </dgm:prSet>
      <dgm:spPr/>
    </dgm:pt>
    <dgm:pt modelId="{984D7694-A672-4D2A-A942-172301A6018F}" type="pres">
      <dgm:prSet presAssocID="{BADFCFA8-2330-4771-AB45-4DB6E640E579}" presName="Name8" presStyleCnt="0"/>
      <dgm:spPr/>
    </dgm:pt>
    <dgm:pt modelId="{428589B0-D633-48BA-9D0D-34F994567FD5}" type="pres">
      <dgm:prSet presAssocID="{BADFCFA8-2330-4771-AB45-4DB6E640E579}" presName="level" presStyleLbl="node1" presStyleIdx="3" presStyleCnt="4">
        <dgm:presLayoutVars>
          <dgm:chMax val="1"/>
          <dgm:bulletEnabled val="1"/>
        </dgm:presLayoutVars>
      </dgm:prSet>
      <dgm:spPr/>
    </dgm:pt>
    <dgm:pt modelId="{09F5E0F4-A188-4711-B199-81A1370AB536}" type="pres">
      <dgm:prSet presAssocID="{BADFCFA8-2330-4771-AB45-4DB6E640E579}" presName="levelTx" presStyleLbl="revTx" presStyleIdx="0" presStyleCnt="0">
        <dgm:presLayoutVars>
          <dgm:chMax val="1"/>
          <dgm:bulletEnabled val="1"/>
        </dgm:presLayoutVars>
      </dgm:prSet>
      <dgm:spPr/>
    </dgm:pt>
  </dgm:ptLst>
  <dgm:cxnLst>
    <dgm:cxn modelId="{5AAA7A07-003B-4E0F-B558-BB1F3892E56B}" type="presOf" srcId="{5C72EEDB-82BA-49F4-AFE6-F2FFBAABDB72}" destId="{1CCA84CA-9432-4DB2-B52E-2890CB2F1971}" srcOrd="1" destOrd="0" presId="urn:microsoft.com/office/officeart/2005/8/layout/pyramid1"/>
    <dgm:cxn modelId="{D4179231-8902-486E-8E01-F78FCBD1EA40}" type="presOf" srcId="{BADFCFA8-2330-4771-AB45-4DB6E640E579}" destId="{428589B0-D633-48BA-9D0D-34F994567FD5}" srcOrd="0" destOrd="0" presId="urn:microsoft.com/office/officeart/2005/8/layout/pyramid1"/>
    <dgm:cxn modelId="{9521D033-E20E-437F-AAC8-C37D7F4B2D62}" srcId="{F65A26CF-E12C-45F4-AF21-405B81C2FCED}" destId="{DB6950BD-D26F-45EF-A5CF-419AE3B3EC3F}" srcOrd="1" destOrd="0" parTransId="{9D0522AD-F9BB-4D28-B26D-FDC6A07447FF}" sibTransId="{A4AAB0DB-94CF-4520-92AE-769F50765769}"/>
    <dgm:cxn modelId="{94346C5D-9358-451E-B5C3-2D56660E5A15}" type="presOf" srcId="{5C72EEDB-82BA-49F4-AFE6-F2FFBAABDB72}" destId="{21B1EBC4-6A65-4B7B-9C76-FD41D46A7AC8}" srcOrd="0" destOrd="0" presId="urn:microsoft.com/office/officeart/2005/8/layout/pyramid1"/>
    <dgm:cxn modelId="{2089B274-D762-4592-AA9D-8A74ABDE1DD8}" type="presOf" srcId="{F65A26CF-E12C-45F4-AF21-405B81C2FCED}" destId="{6EADA5B8-1236-4298-A868-38ED86ED7854}" srcOrd="0" destOrd="0" presId="urn:microsoft.com/office/officeart/2005/8/layout/pyramid1"/>
    <dgm:cxn modelId="{718D6C92-C0F6-4E4F-A75F-35444B263A76}" srcId="{F65A26CF-E12C-45F4-AF21-405B81C2FCED}" destId="{5C72EEDB-82BA-49F4-AFE6-F2FFBAABDB72}" srcOrd="2" destOrd="0" parTransId="{B86FE605-A461-4A1C-820A-EFD97D937C05}" sibTransId="{C02354E8-92FB-4D84-9B0E-55EACCC23844}"/>
    <dgm:cxn modelId="{6E5B1795-3B70-4BCB-916F-073AADEACA02}" srcId="{F65A26CF-E12C-45F4-AF21-405B81C2FCED}" destId="{BADFCFA8-2330-4771-AB45-4DB6E640E579}" srcOrd="3" destOrd="0" parTransId="{90EC7F63-5933-4338-8662-F4E91261BA81}" sibTransId="{B17381C1-572E-47CD-BCA6-5F19088CF8B7}"/>
    <dgm:cxn modelId="{7AC559B4-B208-47D0-B197-1AF0A2374CD0}" type="presOf" srcId="{BADFCFA8-2330-4771-AB45-4DB6E640E579}" destId="{09F5E0F4-A188-4711-B199-81A1370AB536}" srcOrd="1" destOrd="0" presId="urn:microsoft.com/office/officeart/2005/8/layout/pyramid1"/>
    <dgm:cxn modelId="{F8AFF4B6-03FF-4474-A980-AB909A667F49}" srcId="{F65A26CF-E12C-45F4-AF21-405B81C2FCED}" destId="{685C2BA9-4CDD-4972-A35F-DECFD505DA90}" srcOrd="0" destOrd="0" parTransId="{AF482BDA-2E2E-4203-A8D5-55D836C58AA2}" sibTransId="{10BCC79C-767B-41B8-82DC-EE2A92B79DFE}"/>
    <dgm:cxn modelId="{26F729C8-D1A2-4A46-8CD4-D59E8C441378}" type="presOf" srcId="{685C2BA9-4CDD-4972-A35F-DECFD505DA90}" destId="{84F2BF48-7171-4A43-9A79-9FE4F63FB9D4}" srcOrd="1" destOrd="0" presId="urn:microsoft.com/office/officeart/2005/8/layout/pyramid1"/>
    <dgm:cxn modelId="{D40635C9-825B-4AA3-A6EF-A3BB56287E86}" type="presOf" srcId="{DB6950BD-D26F-45EF-A5CF-419AE3B3EC3F}" destId="{F0AACED0-7050-400B-AE2A-7BF7057BC6AF}" srcOrd="0" destOrd="0" presId="urn:microsoft.com/office/officeart/2005/8/layout/pyramid1"/>
    <dgm:cxn modelId="{16C2DADC-9F92-462B-8FA1-8BA79624B369}" type="presOf" srcId="{685C2BA9-4CDD-4972-A35F-DECFD505DA90}" destId="{9BCD37FB-3A40-4D13-9FF8-A2318761E36D}" srcOrd="0" destOrd="0" presId="urn:microsoft.com/office/officeart/2005/8/layout/pyramid1"/>
    <dgm:cxn modelId="{E68A51FF-4302-4E38-81E7-7B2408983C58}" type="presOf" srcId="{DB6950BD-D26F-45EF-A5CF-419AE3B3EC3F}" destId="{DE302F15-8204-4776-A4CD-B7159BBE5E7E}" srcOrd="1" destOrd="0" presId="urn:microsoft.com/office/officeart/2005/8/layout/pyramid1"/>
    <dgm:cxn modelId="{B6A17D39-FF5D-44D6-B581-86C4C0D45649}" type="presParOf" srcId="{6EADA5B8-1236-4298-A868-38ED86ED7854}" destId="{D50453C5-965E-4FD1-8E90-483EC99748D3}" srcOrd="0" destOrd="0" presId="urn:microsoft.com/office/officeart/2005/8/layout/pyramid1"/>
    <dgm:cxn modelId="{83259B48-CE31-4836-8DDC-BFD530A7D38C}" type="presParOf" srcId="{D50453C5-965E-4FD1-8E90-483EC99748D3}" destId="{9BCD37FB-3A40-4D13-9FF8-A2318761E36D}" srcOrd="0" destOrd="0" presId="urn:microsoft.com/office/officeart/2005/8/layout/pyramid1"/>
    <dgm:cxn modelId="{30CD2B68-2DE7-497C-9117-F089985060EF}" type="presParOf" srcId="{D50453C5-965E-4FD1-8E90-483EC99748D3}" destId="{84F2BF48-7171-4A43-9A79-9FE4F63FB9D4}" srcOrd="1" destOrd="0" presId="urn:microsoft.com/office/officeart/2005/8/layout/pyramid1"/>
    <dgm:cxn modelId="{BFF11EE6-7E73-466A-AF85-EC5A36B06396}" type="presParOf" srcId="{6EADA5B8-1236-4298-A868-38ED86ED7854}" destId="{8309074D-9DEE-4A2B-9AB1-8C732616570F}" srcOrd="1" destOrd="0" presId="urn:microsoft.com/office/officeart/2005/8/layout/pyramid1"/>
    <dgm:cxn modelId="{44A7B8C0-2994-4039-9E80-9C3CC4363F8C}" type="presParOf" srcId="{8309074D-9DEE-4A2B-9AB1-8C732616570F}" destId="{F0AACED0-7050-400B-AE2A-7BF7057BC6AF}" srcOrd="0" destOrd="0" presId="urn:microsoft.com/office/officeart/2005/8/layout/pyramid1"/>
    <dgm:cxn modelId="{FC9C50A7-048C-41F4-9EBF-36C770970ADD}" type="presParOf" srcId="{8309074D-9DEE-4A2B-9AB1-8C732616570F}" destId="{DE302F15-8204-4776-A4CD-B7159BBE5E7E}" srcOrd="1" destOrd="0" presId="urn:microsoft.com/office/officeart/2005/8/layout/pyramid1"/>
    <dgm:cxn modelId="{A2125752-C985-4930-9E62-A14C21CED9C7}" type="presParOf" srcId="{6EADA5B8-1236-4298-A868-38ED86ED7854}" destId="{983772A4-2D2C-4BA4-88F6-D99C877D6FB1}" srcOrd="2" destOrd="0" presId="urn:microsoft.com/office/officeart/2005/8/layout/pyramid1"/>
    <dgm:cxn modelId="{084B30E8-8B85-477D-ABDA-E7BA6A4647B2}" type="presParOf" srcId="{983772A4-2D2C-4BA4-88F6-D99C877D6FB1}" destId="{21B1EBC4-6A65-4B7B-9C76-FD41D46A7AC8}" srcOrd="0" destOrd="0" presId="urn:microsoft.com/office/officeart/2005/8/layout/pyramid1"/>
    <dgm:cxn modelId="{078FB552-443F-413C-AAEA-EACA41D44CB9}" type="presParOf" srcId="{983772A4-2D2C-4BA4-88F6-D99C877D6FB1}" destId="{1CCA84CA-9432-4DB2-B52E-2890CB2F1971}" srcOrd="1" destOrd="0" presId="urn:microsoft.com/office/officeart/2005/8/layout/pyramid1"/>
    <dgm:cxn modelId="{8EF2DAF5-5D80-4CAE-85AB-C3E240170195}" type="presParOf" srcId="{6EADA5B8-1236-4298-A868-38ED86ED7854}" destId="{984D7694-A672-4D2A-A942-172301A6018F}" srcOrd="3" destOrd="0" presId="urn:microsoft.com/office/officeart/2005/8/layout/pyramid1"/>
    <dgm:cxn modelId="{7CECB9A2-3440-41FF-A52B-E6E5E1AB99DE}" type="presParOf" srcId="{984D7694-A672-4D2A-A942-172301A6018F}" destId="{428589B0-D633-48BA-9D0D-34F994567FD5}" srcOrd="0" destOrd="0" presId="urn:microsoft.com/office/officeart/2005/8/layout/pyramid1"/>
    <dgm:cxn modelId="{260FC8C7-A5FE-48FA-A4A0-B034F289309F}" type="presParOf" srcId="{984D7694-A672-4D2A-A942-172301A6018F}" destId="{09F5E0F4-A188-4711-B199-81A1370AB536}"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D37FB-3A40-4D13-9FF8-A2318761E36D}">
      <dsp:nvSpPr>
        <dsp:cNvPr id="0" name=""/>
        <dsp:cNvSpPr/>
      </dsp:nvSpPr>
      <dsp:spPr>
        <a:xfrm>
          <a:off x="1010397" y="0"/>
          <a:ext cx="673598" cy="815827"/>
        </a:xfrm>
        <a:prstGeom prst="trapezoid">
          <a:avLst>
            <a:gd name="adj" fmla="val 50000"/>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endParaRPr lang="en-US" sz="4900" kern="1200" dirty="0"/>
        </a:p>
      </dsp:txBody>
      <dsp:txXfrm>
        <a:off x="1010397" y="0"/>
        <a:ext cx="673598" cy="815827"/>
      </dsp:txXfrm>
    </dsp:sp>
    <dsp:sp modelId="{F0AACED0-7050-400B-AE2A-7BF7057BC6AF}">
      <dsp:nvSpPr>
        <dsp:cNvPr id="0" name=""/>
        <dsp:cNvSpPr/>
      </dsp:nvSpPr>
      <dsp:spPr>
        <a:xfrm>
          <a:off x="673598" y="821326"/>
          <a:ext cx="1347196" cy="815827"/>
        </a:xfrm>
        <a:prstGeom prst="trapezoid">
          <a:avLst>
            <a:gd name="adj" fmla="val 41283"/>
          </a:avLst>
        </a:prstGeom>
        <a:solidFill>
          <a:srgbClr val="F9B40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endParaRPr lang="en-US" sz="4900" kern="1200" dirty="0"/>
        </a:p>
      </dsp:txBody>
      <dsp:txXfrm>
        <a:off x="909357" y="821326"/>
        <a:ext cx="875677" cy="815827"/>
      </dsp:txXfrm>
    </dsp:sp>
    <dsp:sp modelId="{21B1EBC4-6A65-4B7B-9C76-FD41D46A7AC8}">
      <dsp:nvSpPr>
        <dsp:cNvPr id="0" name=""/>
        <dsp:cNvSpPr/>
      </dsp:nvSpPr>
      <dsp:spPr>
        <a:xfrm>
          <a:off x="336798" y="1631655"/>
          <a:ext cx="2020794" cy="815827"/>
        </a:xfrm>
        <a:prstGeom prst="trapezoid">
          <a:avLst>
            <a:gd name="adj" fmla="val 41283"/>
          </a:avLst>
        </a:prstGeom>
        <a:solidFill>
          <a:srgbClr val="FFD7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endParaRPr lang="en-US" sz="4900" kern="1200" dirty="0"/>
        </a:p>
      </dsp:txBody>
      <dsp:txXfrm>
        <a:off x="690437" y="1631655"/>
        <a:ext cx="1313516" cy="815827"/>
      </dsp:txXfrm>
    </dsp:sp>
    <dsp:sp modelId="{428589B0-D633-48BA-9D0D-34F994567FD5}">
      <dsp:nvSpPr>
        <dsp:cNvPr id="0" name=""/>
        <dsp:cNvSpPr/>
      </dsp:nvSpPr>
      <dsp:spPr>
        <a:xfrm>
          <a:off x="0" y="2447482"/>
          <a:ext cx="2694392" cy="815827"/>
        </a:xfrm>
        <a:prstGeom prst="trapezoid">
          <a:avLst>
            <a:gd name="adj" fmla="val 41283"/>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230" tIns="62230" rIns="62230" bIns="62230" numCol="1" spcCol="1270" anchor="ctr" anchorCtr="0">
          <a:noAutofit/>
        </a:bodyPr>
        <a:lstStyle/>
        <a:p>
          <a:pPr marL="0" lvl="0" indent="0" algn="ctr" defTabSz="2178050">
            <a:lnSpc>
              <a:spcPct val="90000"/>
            </a:lnSpc>
            <a:spcBef>
              <a:spcPct val="0"/>
            </a:spcBef>
            <a:spcAft>
              <a:spcPct val="35000"/>
            </a:spcAft>
            <a:buNone/>
          </a:pPr>
          <a:endParaRPr lang="en-US" sz="4900" kern="1200" dirty="0"/>
        </a:p>
      </dsp:txBody>
      <dsp:txXfrm>
        <a:off x="471518" y="2447482"/>
        <a:ext cx="1751354" cy="815827"/>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dirty="0"/>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04B702-C789-4367-A5B3-B12149B3360D}" type="datetimeFigureOut">
              <a:rPr lang="de-DE" smtClean="0"/>
              <a:pPr/>
              <a:t>22.11.2021</a:t>
            </a:fld>
            <a:endParaRPr lang="de-DE" dirty="0"/>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dirty="0"/>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841F8E-3ED5-4B6B-AB91-2870EF1D4C22}" type="slidenum">
              <a:rPr lang="de-DE" smtClean="0"/>
              <a:pPr/>
              <a:t>‹Nr.›</a:t>
            </a:fld>
            <a:endParaRPr lang="de-DE" dirty="0"/>
          </a:p>
        </p:txBody>
      </p:sp>
    </p:spTree>
    <p:extLst>
      <p:ext uri="{BB962C8B-B14F-4D97-AF65-F5344CB8AC3E}">
        <p14:creationId xmlns:p14="http://schemas.microsoft.com/office/powerpoint/2010/main" val="15740982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381000" y="169759"/>
            <a:ext cx="2971800" cy="184666"/>
          </a:xfrm>
          <a:prstGeom prst="rect">
            <a:avLst/>
          </a:prstGeom>
        </p:spPr>
        <p:txBody>
          <a:bodyPr vert="horz" lIns="0" tIns="0" rIns="0" bIns="0" rtlCol="0">
            <a:noAutofit/>
          </a:bodyPr>
          <a:lstStyle>
            <a:lvl1pPr algn="l">
              <a:defRPr sz="1200"/>
            </a:lvl1pPr>
          </a:lstStyle>
          <a:p>
            <a:endParaRPr lang="de-CH" dirty="0"/>
          </a:p>
        </p:txBody>
      </p:sp>
      <p:sp>
        <p:nvSpPr>
          <p:cNvPr id="3" name="Datumsplatzhalter 2"/>
          <p:cNvSpPr>
            <a:spLocks noGrp="1"/>
          </p:cNvSpPr>
          <p:nvPr>
            <p:ph type="dt" idx="1"/>
          </p:nvPr>
        </p:nvSpPr>
        <p:spPr>
          <a:xfrm>
            <a:off x="3505200" y="169759"/>
            <a:ext cx="2971800" cy="184666"/>
          </a:xfrm>
          <a:prstGeom prst="rect">
            <a:avLst/>
          </a:prstGeom>
        </p:spPr>
        <p:txBody>
          <a:bodyPr vert="horz" lIns="0" tIns="0" rIns="0" bIns="0" rtlCol="0">
            <a:noAutofit/>
          </a:bodyPr>
          <a:lstStyle>
            <a:lvl1pPr algn="r">
              <a:defRPr sz="1200"/>
            </a:lvl1pPr>
          </a:lstStyle>
          <a:p>
            <a:fld id="{5B2D4003-5EFE-4A15-A565-87FD96ACE9F3}" type="datetimeFigureOut">
              <a:rPr lang="de-CH" smtClean="0"/>
              <a:pPr/>
              <a:t>22.11.2021</a:t>
            </a:fld>
            <a:endParaRPr lang="de-CH" dirty="0"/>
          </a:p>
        </p:txBody>
      </p:sp>
      <p:sp>
        <p:nvSpPr>
          <p:cNvPr id="4" name="Folienbildplatzhalt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de-CH" dirty="0"/>
          </a:p>
        </p:txBody>
      </p:sp>
      <p:sp>
        <p:nvSpPr>
          <p:cNvPr id="5" name="Notizenplatzhalter 4"/>
          <p:cNvSpPr>
            <a:spLocks noGrp="1"/>
          </p:cNvSpPr>
          <p:nvPr>
            <p:ph type="body" sz="quarter" idx="3"/>
          </p:nvPr>
        </p:nvSpPr>
        <p:spPr>
          <a:xfrm>
            <a:off x="381000" y="4343400"/>
            <a:ext cx="6096000" cy="4114800"/>
          </a:xfrm>
          <a:prstGeom prst="rect">
            <a:avLst/>
          </a:prstGeom>
        </p:spPr>
        <p:txBody>
          <a:bodyPr vert="horz" lIns="0" tIns="0" rIns="0" bIns="0" rtlCol="0"/>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6" name="Fußzeilenplatzhalter 5"/>
          <p:cNvSpPr>
            <a:spLocks noGrp="1"/>
          </p:cNvSpPr>
          <p:nvPr>
            <p:ph type="ftr" sz="quarter" idx="4"/>
          </p:nvPr>
        </p:nvSpPr>
        <p:spPr>
          <a:xfrm>
            <a:off x="381000" y="8784000"/>
            <a:ext cx="2971800" cy="184666"/>
          </a:xfrm>
          <a:prstGeom prst="rect">
            <a:avLst/>
          </a:prstGeom>
        </p:spPr>
        <p:txBody>
          <a:bodyPr vert="horz" lIns="0" tIns="0" rIns="0" bIns="0" rtlCol="0" anchor="b">
            <a:noAutofit/>
          </a:bodyPr>
          <a:lstStyle>
            <a:lvl1pPr algn="l">
              <a:defRPr sz="1200"/>
            </a:lvl1pPr>
          </a:lstStyle>
          <a:p>
            <a:endParaRPr lang="de-CH" dirty="0"/>
          </a:p>
        </p:txBody>
      </p:sp>
      <p:sp>
        <p:nvSpPr>
          <p:cNvPr id="7" name="Foliennummernplatzhalter 6"/>
          <p:cNvSpPr>
            <a:spLocks noGrp="1"/>
          </p:cNvSpPr>
          <p:nvPr>
            <p:ph type="sldNum" sz="quarter" idx="5"/>
          </p:nvPr>
        </p:nvSpPr>
        <p:spPr>
          <a:xfrm>
            <a:off x="3505200" y="8784000"/>
            <a:ext cx="2971800" cy="184666"/>
          </a:xfrm>
          <a:prstGeom prst="rect">
            <a:avLst/>
          </a:prstGeom>
        </p:spPr>
        <p:txBody>
          <a:bodyPr vert="horz" lIns="0" tIns="0" rIns="0" bIns="0" rtlCol="0" anchor="b">
            <a:noAutofit/>
          </a:bodyPr>
          <a:lstStyle>
            <a:lvl1pPr algn="r">
              <a:defRPr sz="1200"/>
            </a:lvl1pPr>
          </a:lstStyle>
          <a:p>
            <a:fld id="{F24E7B5A-4229-49BB-BF45-38BAD0652391}" type="slidenum">
              <a:rPr lang="de-CH" smtClean="0"/>
              <a:pPr/>
              <a:t>‹Nr.›</a:t>
            </a:fld>
            <a:endParaRPr lang="de-CH" dirty="0"/>
          </a:p>
        </p:txBody>
      </p:sp>
    </p:spTree>
    <p:extLst>
      <p:ext uri="{BB962C8B-B14F-4D97-AF65-F5344CB8AC3E}">
        <p14:creationId xmlns:p14="http://schemas.microsoft.com/office/powerpoint/2010/main" val="3944708462"/>
      </p:ext>
    </p:extLst>
  </p:cSld>
  <p:clrMap bg1="lt1" tx1="dk1" bg2="lt2" tx2="dk2" accent1="accent1" accent2="accent2" accent3="accent3" accent4="accent4" accent5="accent5" accent6="accent6" hlink="hlink" folHlink="folHlink"/>
  <p:hf hdr="0" ftr="0" dt="0"/>
  <p:notesStyle>
    <a:lvl1pPr marL="180000" indent="-180000" algn="l" defTabSz="914400" rtl="0" eaLnBrk="1" latinLnBrk="0" hangingPunct="1">
      <a:spcBef>
        <a:spcPts val="600"/>
      </a:spcBef>
      <a:buClr>
        <a:schemeClr val="accent1"/>
      </a:buClr>
      <a:buFont typeface="Wingdings" panose="05000000000000000000" pitchFamily="2" charset="2"/>
      <a:buChar char="§"/>
      <a:defRPr sz="1200" kern="1200">
        <a:solidFill>
          <a:schemeClr val="tx1"/>
        </a:solidFill>
        <a:latin typeface="+mn-lt"/>
        <a:ea typeface="+mn-ea"/>
        <a:cs typeface="+mn-cs"/>
      </a:defRPr>
    </a:lvl1pPr>
    <a:lvl2pPr marL="36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2pPr>
    <a:lvl3pPr marL="54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3pPr>
    <a:lvl4pPr marL="72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4pPr>
    <a:lvl5pPr marL="900000" indent="-180000" algn="l" defTabSz="914400" rtl="0" eaLnBrk="1" latinLnBrk="0" hangingPunct="1">
      <a:spcBef>
        <a:spcPts val="300"/>
      </a:spcBef>
      <a:buClr>
        <a:schemeClr val="accent1"/>
      </a:buClr>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24E7B5A-4229-49BB-BF45-38BAD0652391}" type="slidenum">
              <a:rPr lang="de-CH" smtClean="0"/>
              <a:pPr/>
              <a:t>1</a:t>
            </a:fld>
            <a:endParaRPr lang="de-CH" dirty="0"/>
          </a:p>
        </p:txBody>
      </p:sp>
    </p:spTree>
    <p:extLst>
      <p:ext uri="{BB962C8B-B14F-4D97-AF65-F5344CB8AC3E}">
        <p14:creationId xmlns:p14="http://schemas.microsoft.com/office/powerpoint/2010/main" val="196102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24E7B5A-4229-49BB-BF45-38BAD0652391}" type="slidenum">
              <a:rPr lang="en-US" smtClean="0"/>
              <a:pPr/>
              <a:t>14</a:t>
            </a:fld>
            <a:endParaRPr lang="en-US" dirty="0"/>
          </a:p>
        </p:txBody>
      </p:sp>
    </p:spTree>
    <p:extLst>
      <p:ext uri="{BB962C8B-B14F-4D97-AF65-F5344CB8AC3E}">
        <p14:creationId xmlns:p14="http://schemas.microsoft.com/office/powerpoint/2010/main" val="538003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24E7B5A-4229-49BB-BF45-38BAD0652391}" type="slidenum">
              <a:rPr lang="en-US" smtClean="0"/>
              <a:pPr/>
              <a:t>15</a:t>
            </a:fld>
            <a:endParaRPr lang="en-US" dirty="0"/>
          </a:p>
        </p:txBody>
      </p:sp>
    </p:spTree>
    <p:extLst>
      <p:ext uri="{BB962C8B-B14F-4D97-AF65-F5344CB8AC3E}">
        <p14:creationId xmlns:p14="http://schemas.microsoft.com/office/powerpoint/2010/main" val="739279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24E7B5A-4229-49BB-BF45-38BAD0652391}" type="slidenum">
              <a:rPr lang="en-US" smtClean="0"/>
              <a:pPr/>
              <a:t>16</a:t>
            </a:fld>
            <a:endParaRPr lang="en-US" dirty="0"/>
          </a:p>
        </p:txBody>
      </p:sp>
    </p:spTree>
    <p:extLst>
      <p:ext uri="{BB962C8B-B14F-4D97-AF65-F5344CB8AC3E}">
        <p14:creationId xmlns:p14="http://schemas.microsoft.com/office/powerpoint/2010/main" val="3536723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F24E7B5A-4229-49BB-BF45-38BAD0652391}" type="slidenum">
              <a:rPr lang="en-US" smtClean="0"/>
              <a:pPr/>
              <a:t>17</a:t>
            </a:fld>
            <a:endParaRPr lang="en-US" dirty="0"/>
          </a:p>
        </p:txBody>
      </p:sp>
    </p:spTree>
    <p:extLst>
      <p:ext uri="{BB962C8B-B14F-4D97-AF65-F5344CB8AC3E}">
        <p14:creationId xmlns:p14="http://schemas.microsoft.com/office/powerpoint/2010/main" val="3012582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24E7B5A-4229-49BB-BF45-38BAD0652391}" type="slidenum">
              <a:rPr lang="de-DE" smtClean="0"/>
              <a:pPr/>
              <a:t>20</a:t>
            </a:fld>
            <a:endParaRPr lang="de-DE" dirty="0"/>
          </a:p>
        </p:txBody>
      </p:sp>
    </p:spTree>
    <p:extLst>
      <p:ext uri="{BB962C8B-B14F-4D97-AF65-F5344CB8AC3E}">
        <p14:creationId xmlns:p14="http://schemas.microsoft.com/office/powerpoint/2010/main" val="2062769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_Variation 1">
    <p:spTree>
      <p:nvGrpSpPr>
        <p:cNvPr id="1" name=""/>
        <p:cNvGrpSpPr/>
        <p:nvPr/>
      </p:nvGrpSpPr>
      <p:grpSpPr>
        <a:xfrm>
          <a:off x="0" y="0"/>
          <a:ext cx="0" cy="0"/>
          <a:chOff x="0" y="0"/>
          <a:chExt cx="0" cy="0"/>
        </a:xfrm>
      </p:grpSpPr>
      <p:sp>
        <p:nvSpPr>
          <p:cNvPr id="3" name="Untertitel 2"/>
          <p:cNvSpPr>
            <a:spLocks noGrp="1"/>
          </p:cNvSpPr>
          <p:nvPr>
            <p:ph type="subTitle" idx="1"/>
          </p:nvPr>
        </p:nvSpPr>
        <p:spPr bwMode="gray">
          <a:xfrm>
            <a:off x="301626" y="2743200"/>
            <a:ext cx="6934200" cy="1843088"/>
          </a:xfrm>
        </p:spPr>
        <p:txBody>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301625" y="1635125"/>
            <a:ext cx="6934200" cy="936625"/>
          </a:xfrm>
        </p:spPr>
        <p:txBody>
          <a:bodyPr/>
          <a:lstStyle>
            <a:lvl1pPr>
              <a:defRPr sz="2800" b="0">
                <a:solidFill>
                  <a:schemeClr val="tx1"/>
                </a:solidFill>
              </a:defRPr>
            </a:lvl1pPr>
          </a:lstStyle>
          <a:p>
            <a:r>
              <a:rPr lang="de-DE" noProof="0" dirty="0"/>
              <a:t>Titelmasterformat durch Klicken bearbeiten</a:t>
            </a:r>
          </a:p>
        </p:txBody>
      </p:sp>
    </p:spTree>
    <p:extLst>
      <p:ext uri="{BB962C8B-B14F-4D97-AF65-F5344CB8AC3E}">
        <p14:creationId xmlns:p14="http://schemas.microsoft.com/office/powerpoint/2010/main" val="860487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Zwischentitel mit Bild 2zeilig">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842963"/>
            <a:ext cx="9144000" cy="3875087"/>
          </a:xfrm>
          <a:solidFill>
            <a:schemeClr val="bg1">
              <a:lumMod val="95000"/>
            </a:schemeClr>
          </a:solidFill>
          <a:ln w="9525">
            <a:noFill/>
          </a:ln>
        </p:spPr>
        <p:txBody>
          <a:bodyPr tIns="540000" anchor="t"/>
          <a:lstStyle>
            <a:lvl1pPr marL="0" marR="0" indent="0" algn="ctr" defTabSz="914400" rtl="0" eaLnBrk="1" fontAlgn="auto" latinLnBrk="0" hangingPunct="1">
              <a:lnSpc>
                <a:spcPct val="100000"/>
              </a:lnSpc>
              <a:spcBef>
                <a:spcPts val="0"/>
              </a:spcBef>
              <a:spcAft>
                <a:spcPts val="0"/>
              </a:spcAft>
              <a:buClr>
                <a:schemeClr val="accent1"/>
              </a:buClr>
              <a:buSzTx/>
              <a:buFontTx/>
              <a:buNone/>
              <a:tabLst/>
              <a:defRPr baseline="0"/>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13928544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Zwischentitel mit Bild 1zeilig">
    <p:spTree>
      <p:nvGrpSpPr>
        <p:cNvPr id="1" name=""/>
        <p:cNvGrpSpPr/>
        <p:nvPr/>
      </p:nvGrpSpPr>
      <p:grpSpPr>
        <a:xfrm>
          <a:off x="0" y="0"/>
          <a:ext cx="0" cy="0"/>
          <a:chOff x="0" y="0"/>
          <a:chExt cx="0" cy="0"/>
        </a:xfrm>
      </p:grpSpPr>
      <p:sp>
        <p:nvSpPr>
          <p:cNvPr id="4" name="Inhaltsplatzhalter 3"/>
          <p:cNvSpPr>
            <a:spLocks noGrp="1"/>
          </p:cNvSpPr>
          <p:nvPr>
            <p:ph sz="quarter" idx="14" hasCustomPrompt="1"/>
          </p:nvPr>
        </p:nvSpPr>
        <p:spPr>
          <a:xfrm>
            <a:off x="0" y="0"/>
            <a:ext cx="9144000" cy="5144400"/>
          </a:xfrm>
          <a:solidFill>
            <a:schemeClr val="bg1">
              <a:lumMod val="95000"/>
            </a:schemeClr>
          </a:solidFill>
        </p:spPr>
        <p:txBody>
          <a:bodyPr tIns="720000" anchor="t" anchorCtr="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2" name="Titel 1"/>
          <p:cNvSpPr>
            <a:spLocks noGrp="1"/>
          </p:cNvSpPr>
          <p:nvPr>
            <p:ph type="title" hasCustomPrompt="1"/>
          </p:nvPr>
        </p:nvSpPr>
        <p:spPr bwMode="gray">
          <a:xfrm>
            <a:off x="301625" y="3973202"/>
            <a:ext cx="7838612" cy="637849"/>
          </a:xfrm>
          <a:noFill/>
        </p:spPr>
        <p:txBody>
          <a:bodyPr wrap="none" lIns="288000" tIns="72000" rIns="288000" bIns="72000" anchor="b" anchorCtr="0">
            <a:spAutoFit/>
          </a:bodyPr>
          <a:lstStyle>
            <a:lvl1pPr>
              <a:defRPr sz="3200" b="0"/>
            </a:lvl1pPr>
          </a:lstStyle>
          <a:p>
            <a:r>
              <a:rPr lang="de-DE" noProof="0" dirty="0"/>
              <a:t>Titelmasterformat durch Klicken bearbeiten</a:t>
            </a:r>
          </a:p>
        </p:txBody>
      </p:sp>
    </p:spTree>
    <p:extLst>
      <p:ext uri="{BB962C8B-B14F-4D97-AF65-F5344CB8AC3E}">
        <p14:creationId xmlns:p14="http://schemas.microsoft.com/office/powerpoint/2010/main" val="10499154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Zwischentitel mit Bild horizontal">
    <p:spTree>
      <p:nvGrpSpPr>
        <p:cNvPr id="1" name=""/>
        <p:cNvGrpSpPr/>
        <p:nvPr/>
      </p:nvGrpSpPr>
      <p:grpSpPr>
        <a:xfrm>
          <a:off x="0" y="0"/>
          <a:ext cx="0" cy="0"/>
          <a:chOff x="0" y="0"/>
          <a:chExt cx="0" cy="0"/>
        </a:xfrm>
      </p:grpSpPr>
      <p:sp>
        <p:nvSpPr>
          <p:cNvPr id="7" name="Inhaltsplatzhalter 6"/>
          <p:cNvSpPr>
            <a:spLocks noGrp="1"/>
          </p:cNvSpPr>
          <p:nvPr>
            <p:ph sz="quarter" idx="14" hasCustomPrompt="1"/>
          </p:nvPr>
        </p:nvSpPr>
        <p:spPr>
          <a:xfrm>
            <a:off x="0" y="0"/>
            <a:ext cx="9144000" cy="3474720"/>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
        <p:nvSpPr>
          <p:cNvPr id="2" name="Titel 1"/>
          <p:cNvSpPr>
            <a:spLocks noGrp="1"/>
          </p:cNvSpPr>
          <p:nvPr>
            <p:ph type="title"/>
          </p:nvPr>
        </p:nvSpPr>
        <p:spPr bwMode="gray">
          <a:xfrm>
            <a:off x="288000" y="3600000"/>
            <a:ext cx="7344000" cy="432000"/>
          </a:xfrm>
        </p:spPr>
        <p:txBody>
          <a:bodyPr wrap="none" lIns="288000" tIns="72000" rIns="288000" bIns="72000" anchor="ctr"/>
          <a:lstStyle/>
          <a:p>
            <a:r>
              <a:rPr lang="de-DE" noProof="0"/>
              <a:t>Titelmasterformat durch Klicken bearbeiten</a:t>
            </a:r>
            <a:endParaRPr lang="de-DE" noProof="0" dirty="0"/>
          </a:p>
        </p:txBody>
      </p:sp>
    </p:spTree>
    <p:extLst>
      <p:ext uri="{BB962C8B-B14F-4D97-AF65-F5344CB8AC3E}">
        <p14:creationId xmlns:p14="http://schemas.microsoft.com/office/powerpoint/2010/main" val="14877220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Zwischentitel">
    <p:spTree>
      <p:nvGrpSpPr>
        <p:cNvPr id="1" name=""/>
        <p:cNvGrpSpPr/>
        <p:nvPr/>
      </p:nvGrpSpPr>
      <p:grpSpPr>
        <a:xfrm>
          <a:off x="0" y="0"/>
          <a:ext cx="0" cy="0"/>
          <a:chOff x="0" y="0"/>
          <a:chExt cx="0" cy="0"/>
        </a:xfrm>
      </p:grpSpPr>
      <p:sp>
        <p:nvSpPr>
          <p:cNvPr id="5" name="Inhaltsplatzhalter 4"/>
          <p:cNvSpPr>
            <a:spLocks noGrp="1"/>
          </p:cNvSpPr>
          <p:nvPr>
            <p:ph sz="quarter" idx="14" hasCustomPrompt="1"/>
          </p:nvPr>
        </p:nvSpPr>
        <p:spPr>
          <a:xfrm>
            <a:off x="-1" y="1635125"/>
            <a:ext cx="4445001" cy="2951162"/>
          </a:xfrm>
          <a:solidFill>
            <a:schemeClr val="bg1">
              <a:lumMod val="95000"/>
            </a:schemeClr>
          </a:solidFill>
        </p:spPr>
        <p:txBody>
          <a:bodyPr tIns="720000"/>
          <a:lstStyle>
            <a:lvl1pPr marL="0" indent="0" algn="ctr">
              <a:spcBef>
                <a:spcPts val="0"/>
              </a:spcBef>
              <a:buNone/>
              <a:defRPr/>
            </a:lvl1pPr>
          </a:lstStyle>
          <a:p>
            <a:r>
              <a:rPr lang="de-DE" noProof="0" dirty="0"/>
              <a:t>Bild oder Video auf Platzhalter ziehen</a:t>
            </a:r>
            <a:br>
              <a:rPr lang="de-DE" noProof="0" dirty="0"/>
            </a:br>
            <a:r>
              <a:rPr lang="de-DE" noProof="0" dirty="0"/>
              <a:t>oder durch Klicken auf Symbol hinzufügen</a:t>
            </a:r>
          </a:p>
        </p:txBody>
      </p:sp>
      <p:sp>
        <p:nvSpPr>
          <p:cNvPr id="3" name="Inhaltsplatzhalter 2"/>
          <p:cNvSpPr>
            <a:spLocks noGrp="1"/>
          </p:cNvSpPr>
          <p:nvPr>
            <p:ph idx="1"/>
          </p:nvPr>
        </p:nvSpPr>
        <p:spPr bwMode="gray">
          <a:xfrm>
            <a:off x="4710112" y="1635125"/>
            <a:ext cx="4144135" cy="2951162"/>
          </a:xfrm>
          <a:noFill/>
          <a:ln>
            <a:solidFill>
              <a:schemeClr val="bg1"/>
            </a:solidFill>
          </a:ln>
        </p:spPr>
        <p:txBody>
          <a:bodyPr lIns="180000" tIns="108000" rIns="180000" bIns="108000" anchor="t" anchorCtr="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a:xfrm>
            <a:off x="301624" y="700088"/>
            <a:ext cx="8482157" cy="827087"/>
          </a:xfrm>
        </p:spPr>
        <p:txBody>
          <a:bodyPr/>
          <a:lstStyle/>
          <a:p>
            <a:r>
              <a:rPr lang="de-DE" noProof="0" dirty="0"/>
              <a:t>Titelmasterformat durch Klicken bearbeiten</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
        <p:nvSpPr>
          <p:cNvPr id="4" name="Datumsplatzhalter 3">
            <a:extLst>
              <a:ext uri="{FF2B5EF4-FFF2-40B4-BE49-F238E27FC236}">
                <a16:creationId xmlns:a16="http://schemas.microsoft.com/office/drawing/2014/main" id="{9C203240-6ACA-E64C-96E7-2648BD19F46B}"/>
              </a:ext>
            </a:extLst>
          </p:cNvPr>
          <p:cNvSpPr>
            <a:spLocks noGrp="1"/>
          </p:cNvSpPr>
          <p:nvPr>
            <p:ph type="dt" sz="half" idx="15"/>
          </p:nvPr>
        </p:nvSpPr>
        <p:spPr/>
        <p:txBody>
          <a:bodyPr/>
          <a:lstStyle/>
          <a:p>
            <a:r>
              <a:rPr lang="de-DE" dirty="0"/>
              <a:t>22.11.2021</a:t>
            </a:r>
          </a:p>
        </p:txBody>
      </p:sp>
      <p:sp>
        <p:nvSpPr>
          <p:cNvPr id="7" name="Fußzeilenplatzhalter 6">
            <a:extLst>
              <a:ext uri="{FF2B5EF4-FFF2-40B4-BE49-F238E27FC236}">
                <a16:creationId xmlns:a16="http://schemas.microsoft.com/office/drawing/2014/main" id="{4B0E8501-0205-DF4A-B487-2FE0533C8718}"/>
              </a:ext>
            </a:extLst>
          </p:cNvPr>
          <p:cNvSpPr>
            <a:spLocks noGrp="1"/>
          </p:cNvSpPr>
          <p:nvPr>
            <p:ph type="ftr" sz="quarter" idx="16"/>
          </p:nvPr>
        </p:nvSpPr>
        <p:spPr/>
        <p:txBody>
          <a:bodyPr/>
          <a:lstStyle/>
          <a:p>
            <a:r>
              <a:rPr lang="de-DE" dirty="0"/>
              <a:t>KI-Fachkonferenz </a:t>
            </a:r>
            <a:r>
              <a:rPr lang="en-US" noProof="0" dirty="0"/>
              <a:t>Artificial Intelligence </a:t>
            </a:r>
            <a:r>
              <a:rPr lang="de-DE" dirty="0"/>
              <a:t>Act</a:t>
            </a:r>
          </a:p>
        </p:txBody>
      </p:sp>
    </p:spTree>
    <p:extLst>
      <p:ext uri="{BB962C8B-B14F-4D97-AF65-F5344CB8AC3E}">
        <p14:creationId xmlns:p14="http://schemas.microsoft.com/office/powerpoint/2010/main" val="38609193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folie_Variation 1">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0C3459DE-7159-4888-A303-5AEB3709635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506" t="10891" b="18460"/>
          <a:stretch/>
        </p:blipFill>
        <p:spPr>
          <a:xfrm>
            <a:off x="0" y="557211"/>
            <a:ext cx="9144000" cy="4586289"/>
          </a:xfrm>
          <a:prstGeom prst="rect">
            <a:avLst/>
          </a:prstGeom>
        </p:spPr>
      </p:pic>
      <p:sp>
        <p:nvSpPr>
          <p:cNvPr id="3" name="Untertitel 2"/>
          <p:cNvSpPr>
            <a:spLocks noGrp="1"/>
          </p:cNvSpPr>
          <p:nvPr>
            <p:ph type="subTitle" idx="1"/>
          </p:nvPr>
        </p:nvSpPr>
        <p:spPr bwMode="gray">
          <a:xfrm>
            <a:off x="301626" y="3362240"/>
            <a:ext cx="1879178" cy="1224047"/>
          </a:xfrm>
          <a:solidFill>
            <a:schemeClr val="accent5"/>
          </a:solidFill>
        </p:spPr>
        <p:txBody>
          <a:bodyPr lIns="144000" tIns="108000" rIns="144000" bIns="144000"/>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noProof="0" dirty="0"/>
              <a:t>Formatvorlage des Untertitelmasters durch Klicken bearbeiten</a:t>
            </a:r>
          </a:p>
        </p:txBody>
      </p:sp>
      <p:sp>
        <p:nvSpPr>
          <p:cNvPr id="23" name="Titel 22"/>
          <p:cNvSpPr>
            <a:spLocks noGrp="1"/>
          </p:cNvSpPr>
          <p:nvPr>
            <p:ph type="title"/>
          </p:nvPr>
        </p:nvSpPr>
        <p:spPr>
          <a:xfrm>
            <a:off x="301624" y="1635125"/>
            <a:ext cx="6048375" cy="1521919"/>
          </a:xfrm>
          <a:noFill/>
        </p:spPr>
        <p:txBody>
          <a:bodyPr wrap="square" lIns="144000" tIns="144000" rIns="144000" bIns="144000">
            <a:spAutoFit/>
          </a:bodyPr>
          <a:lstStyle>
            <a:lvl1pPr>
              <a:defRPr sz="4000" b="0">
                <a:solidFill>
                  <a:schemeClr val="tx1"/>
                </a:solidFill>
              </a:defRPr>
            </a:lvl1pPr>
          </a:lstStyle>
          <a:p>
            <a:r>
              <a:rPr lang="de-DE" noProof="0" dirty="0"/>
              <a:t>Titelmasterformat durch Klicken bearbeiten</a:t>
            </a:r>
          </a:p>
        </p:txBody>
      </p:sp>
    </p:spTree>
    <p:extLst>
      <p:ext uri="{BB962C8B-B14F-4D97-AF65-F5344CB8AC3E}">
        <p14:creationId xmlns:p14="http://schemas.microsoft.com/office/powerpoint/2010/main" val="3675587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folie_Variation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FDC37AF-D483-B644-AFBD-6401D0DFE5CC}"/>
              </a:ext>
            </a:extLst>
          </p:cNvPr>
          <p:cNvSpPr>
            <a:spLocks noGrp="1"/>
          </p:cNvSpPr>
          <p:nvPr>
            <p:ph type="dt" sz="half" idx="10"/>
          </p:nvPr>
        </p:nvSpPr>
        <p:spPr/>
        <p:txBody>
          <a:bodyPr/>
          <a:lstStyle/>
          <a:p>
            <a:r>
              <a:rPr lang="de-DE" dirty="0"/>
              <a:t>22.11.2021</a:t>
            </a:r>
          </a:p>
        </p:txBody>
      </p:sp>
      <p:sp>
        <p:nvSpPr>
          <p:cNvPr id="5" name="Fußzeilenplatzhalter 4">
            <a:extLst>
              <a:ext uri="{FF2B5EF4-FFF2-40B4-BE49-F238E27FC236}">
                <a16:creationId xmlns:a16="http://schemas.microsoft.com/office/drawing/2014/main" id="{6BD1CF03-02A3-5D41-9E12-3AB7011C48FB}"/>
              </a:ext>
            </a:extLst>
          </p:cNvPr>
          <p:cNvSpPr>
            <a:spLocks noGrp="1"/>
          </p:cNvSpPr>
          <p:nvPr>
            <p:ph type="ftr" sz="quarter" idx="11"/>
          </p:nvPr>
        </p:nvSpPr>
        <p:spPr/>
        <p:txBody>
          <a:bodyPr/>
          <a:lstStyle/>
          <a:p>
            <a:r>
              <a:rPr lang="de-DE" dirty="0"/>
              <a:t>KI-Fachkonferenz </a:t>
            </a:r>
            <a:r>
              <a:rPr lang="en-US" noProof="0" dirty="0"/>
              <a:t>Artificial Intelligence </a:t>
            </a:r>
            <a:r>
              <a:rPr lang="de-DE" dirty="0"/>
              <a:t>Act</a:t>
            </a:r>
          </a:p>
        </p:txBody>
      </p:sp>
      <p:sp>
        <p:nvSpPr>
          <p:cNvPr id="7" name="Foliennummernplatzhalter 6">
            <a:extLst>
              <a:ext uri="{FF2B5EF4-FFF2-40B4-BE49-F238E27FC236}">
                <a16:creationId xmlns:a16="http://schemas.microsoft.com/office/drawing/2014/main" id="{4790EF8F-BD9D-5C41-9E9C-C2F5232D37A2}"/>
              </a:ext>
            </a:extLst>
          </p:cNvPr>
          <p:cNvSpPr>
            <a:spLocks noGrp="1"/>
          </p:cNvSpPr>
          <p:nvPr>
            <p:ph type="sldNum" sz="quarter" idx="12"/>
          </p:nvPr>
        </p:nvSpPr>
        <p:spPr/>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1205253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elfolie_Variation 1">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FDC37AF-D483-B644-AFBD-6401D0DFE5CC}"/>
              </a:ext>
            </a:extLst>
          </p:cNvPr>
          <p:cNvSpPr>
            <a:spLocks noGrp="1"/>
          </p:cNvSpPr>
          <p:nvPr>
            <p:ph type="dt" sz="half" idx="10"/>
          </p:nvPr>
        </p:nvSpPr>
        <p:spPr/>
        <p:txBody>
          <a:bodyPr/>
          <a:lstStyle/>
          <a:p>
            <a:r>
              <a:rPr lang="de-DE" dirty="0"/>
              <a:t>22.11.2021</a:t>
            </a:r>
          </a:p>
        </p:txBody>
      </p:sp>
      <p:sp>
        <p:nvSpPr>
          <p:cNvPr id="5" name="Fußzeilenplatzhalter 4">
            <a:extLst>
              <a:ext uri="{FF2B5EF4-FFF2-40B4-BE49-F238E27FC236}">
                <a16:creationId xmlns:a16="http://schemas.microsoft.com/office/drawing/2014/main" id="{6BD1CF03-02A3-5D41-9E12-3AB7011C48FB}"/>
              </a:ext>
            </a:extLst>
          </p:cNvPr>
          <p:cNvSpPr>
            <a:spLocks noGrp="1"/>
          </p:cNvSpPr>
          <p:nvPr>
            <p:ph type="ftr" sz="quarter" idx="11"/>
          </p:nvPr>
        </p:nvSpPr>
        <p:spPr/>
        <p:txBody>
          <a:bodyPr/>
          <a:lstStyle>
            <a:lvl1pPr>
              <a:defRPr b="1"/>
            </a:lvl1pPr>
          </a:lstStyle>
          <a:p>
            <a:r>
              <a:rPr lang="de-DE" dirty="0"/>
              <a:t>KI-Fachkonferenz </a:t>
            </a:r>
            <a:r>
              <a:rPr lang="en-US" noProof="0" dirty="0"/>
              <a:t>Artificial Intelligence </a:t>
            </a:r>
            <a:r>
              <a:rPr lang="de-DE" dirty="0"/>
              <a:t>Act</a:t>
            </a:r>
          </a:p>
        </p:txBody>
      </p:sp>
      <p:sp>
        <p:nvSpPr>
          <p:cNvPr id="7" name="Foliennummernplatzhalter 6">
            <a:extLst>
              <a:ext uri="{FF2B5EF4-FFF2-40B4-BE49-F238E27FC236}">
                <a16:creationId xmlns:a16="http://schemas.microsoft.com/office/drawing/2014/main" id="{4790EF8F-BD9D-5C41-9E9C-C2F5232D37A2}"/>
              </a:ext>
            </a:extLst>
          </p:cNvPr>
          <p:cNvSpPr>
            <a:spLocks noGrp="1"/>
          </p:cNvSpPr>
          <p:nvPr>
            <p:ph type="sldNum" sz="quarter" idx="12"/>
          </p:nvPr>
        </p:nvSpPr>
        <p:spPr/>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3442636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bwMode="gray">
          <a:xfrm>
            <a:off x="301626" y="1635125"/>
            <a:ext cx="8553600" cy="2951162"/>
          </a:xfrm>
          <a:noFill/>
          <a:ln>
            <a:solidFill>
              <a:srgbClr val="FFFFFF"/>
            </a:solidFill>
          </a:ln>
        </p:spPr>
        <p:txBody>
          <a:bodyPr lIns="0" tIns="0" rIns="0" bIns="0"/>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2" name="Titel 1"/>
          <p:cNvSpPr>
            <a:spLocks noGrp="1"/>
          </p:cNvSpPr>
          <p:nvPr>
            <p:ph type="title"/>
          </p:nvPr>
        </p:nvSpPr>
        <p:spPr bwMode="gray"/>
        <p:txBody>
          <a:bodyPr/>
          <a:lstStyle/>
          <a:p>
            <a:r>
              <a:rPr lang="de-DE" noProof="0"/>
              <a:t>Titelmasterformat durch Klicken bearbeiten</a:t>
            </a:r>
            <a:endParaRPr lang="de-DE" noProof="0" dirty="0"/>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a:xfrm>
            <a:off x="1341120" y="4873035"/>
            <a:ext cx="4320000" cy="138499"/>
          </a:xfrm>
        </p:spPr>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2368743422"/>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ld und Text">
    <p:spTree>
      <p:nvGrpSpPr>
        <p:cNvPr id="1" name=""/>
        <p:cNvGrpSpPr/>
        <p:nvPr/>
      </p:nvGrpSpPr>
      <p:grpSpPr>
        <a:xfrm>
          <a:off x="0" y="0"/>
          <a:ext cx="0" cy="0"/>
          <a:chOff x="0" y="0"/>
          <a:chExt cx="0" cy="0"/>
        </a:xfrm>
      </p:grpSpPr>
      <p:sp>
        <p:nvSpPr>
          <p:cNvPr id="3" name="Inhaltsplatzhalter 2"/>
          <p:cNvSpPr>
            <a:spLocks noGrp="1"/>
          </p:cNvSpPr>
          <p:nvPr>
            <p:ph idx="1"/>
          </p:nvPr>
        </p:nvSpPr>
        <p:spPr bwMode="gray">
          <a:xfrm>
            <a:off x="4535488" y="1635125"/>
            <a:ext cx="4327524" cy="2951162"/>
          </a:xfrm>
          <a:solidFill>
            <a:srgbClr val="EAEAEA"/>
          </a:solidFill>
          <a:ln>
            <a:solidFill>
              <a:srgbClr val="FFFFFF"/>
            </a:solidFill>
          </a:ln>
        </p:spPr>
        <p:txBody>
          <a:bodyPr lIns="180000" tIns="108000" rIns="180000" bIns="108000" anchor="ctr"/>
          <a:lstStyle/>
          <a:p>
            <a:pPr lvl="0"/>
            <a:r>
              <a:rPr lang="de-DE" noProof="0"/>
              <a:t>Textmasterformat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DE" noProof="0" dirty="0"/>
          </a:p>
        </p:txBody>
      </p:sp>
      <p:sp>
        <p:nvSpPr>
          <p:cNvPr id="2" name="Titel 1"/>
          <p:cNvSpPr>
            <a:spLocks noGrp="1"/>
          </p:cNvSpPr>
          <p:nvPr>
            <p:ph type="title"/>
          </p:nvPr>
        </p:nvSpPr>
        <p:spPr bwMode="gray">
          <a:xfrm>
            <a:off x="301625" y="700088"/>
            <a:ext cx="6934200" cy="827088"/>
          </a:xfrm>
        </p:spPr>
        <p:txBody>
          <a:bodyPr/>
          <a:lstStyle/>
          <a:p>
            <a:r>
              <a:rPr lang="de-DE" noProof="0" dirty="0"/>
              <a:t>Titelmasterformat durch Klicken bearbeiten</a:t>
            </a:r>
          </a:p>
        </p:txBody>
      </p:sp>
      <p:sp>
        <p:nvSpPr>
          <p:cNvPr id="4" name="Datumsplatzhalter 3"/>
          <p:cNvSpPr>
            <a:spLocks noGrp="1"/>
          </p:cNvSpPr>
          <p:nvPr>
            <p:ph type="dt" sz="half" idx="10"/>
          </p:nvPr>
        </p:nvSpPr>
        <p:spPr bwMode="gray"/>
        <p:txBody>
          <a:bodyPr/>
          <a:lstStyle/>
          <a:p>
            <a:r>
              <a:rPr lang="de-DE" dirty="0"/>
              <a:t>22.11.2021</a:t>
            </a:r>
          </a:p>
        </p:txBody>
      </p:sp>
      <p:sp>
        <p:nvSpPr>
          <p:cNvPr id="5" name="Fußzeilenplatzhalter 4"/>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
        <p:nvSpPr>
          <p:cNvPr id="8" name="Bildplatzhalter 7"/>
          <p:cNvSpPr>
            <a:spLocks noGrp="1"/>
          </p:cNvSpPr>
          <p:nvPr>
            <p:ph type="pic" sz="quarter" idx="13" hasCustomPrompt="1"/>
          </p:nvPr>
        </p:nvSpPr>
        <p:spPr bwMode="gray">
          <a:xfrm>
            <a:off x="301625" y="1635125"/>
            <a:ext cx="4143375" cy="2951162"/>
          </a:xfrm>
          <a:solidFill>
            <a:schemeClr val="bg1">
              <a:lumMod val="95000"/>
            </a:schemeClr>
          </a:solidFill>
          <a:ln>
            <a:solidFill>
              <a:srgbClr val="FFFFFF"/>
            </a:solidFill>
          </a:ln>
        </p:spPr>
        <p:txBody>
          <a:bodyPr anchor="ctr"/>
          <a:lstStyle>
            <a:lvl1pPr marL="0" indent="0" algn="ctr">
              <a:buNone/>
              <a:defRPr/>
            </a:lvl1pPr>
          </a:lstStyle>
          <a:p>
            <a:r>
              <a:rPr lang="de-DE" noProof="0" dirty="0"/>
              <a:t>Bild auf Platzhalter ziehen</a:t>
            </a:r>
            <a:br>
              <a:rPr lang="de-DE" noProof="0" dirty="0"/>
            </a:br>
            <a:r>
              <a:rPr lang="de-DE" noProof="0" dirty="0"/>
              <a:t>oder durch Klicken</a:t>
            </a:r>
            <a:br>
              <a:rPr lang="de-DE" noProof="0" dirty="0"/>
            </a:br>
            <a:r>
              <a:rPr lang="de-DE" noProof="0" dirty="0"/>
              <a:t>auf Symbol hinzufügen</a:t>
            </a:r>
          </a:p>
        </p:txBody>
      </p:sp>
    </p:spTree>
    <p:extLst>
      <p:ext uri="{BB962C8B-B14F-4D97-AF65-F5344CB8AC3E}">
        <p14:creationId xmlns:p14="http://schemas.microsoft.com/office/powerpoint/2010/main" val="442316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Zwei Texte mit Überschrift">
    <p:spTree>
      <p:nvGrpSpPr>
        <p:cNvPr id="1" name=""/>
        <p:cNvGrpSpPr/>
        <p:nvPr/>
      </p:nvGrpSpPr>
      <p:grpSpPr>
        <a:xfrm>
          <a:off x="0" y="0"/>
          <a:ext cx="0" cy="0"/>
          <a:chOff x="0" y="0"/>
          <a:chExt cx="0" cy="0"/>
        </a:xfrm>
      </p:grpSpPr>
      <p:sp>
        <p:nvSpPr>
          <p:cNvPr id="2" name="Titel 1"/>
          <p:cNvSpPr>
            <a:spLocks noGrp="1"/>
          </p:cNvSpPr>
          <p:nvPr>
            <p:ph type="title"/>
          </p:nvPr>
        </p:nvSpPr>
        <p:spPr bwMode="gray">
          <a:xfrm>
            <a:off x="301624" y="700088"/>
            <a:ext cx="8552623" cy="827087"/>
          </a:xfrm>
        </p:spPr>
        <p:txBody>
          <a:bodyPr/>
          <a:lstStyle>
            <a:lvl1pPr>
              <a:defRPr/>
            </a:lvl1pPr>
          </a:lstStyle>
          <a:p>
            <a:r>
              <a:rPr lang="de-DE" noProof="0" dirty="0"/>
              <a:t>Titelmasterformat durch Klicken bearbeiten</a:t>
            </a:r>
          </a:p>
        </p:txBody>
      </p:sp>
      <p:sp>
        <p:nvSpPr>
          <p:cNvPr id="3" name="Textplatzhalter 2"/>
          <p:cNvSpPr>
            <a:spLocks noGrp="1"/>
          </p:cNvSpPr>
          <p:nvPr>
            <p:ph type="body" idx="1"/>
          </p:nvPr>
        </p:nvSpPr>
        <p:spPr bwMode="gray">
          <a:xfrm>
            <a:off x="301626" y="1635013"/>
            <a:ext cx="4143600" cy="342000"/>
          </a:xfrm>
          <a:solidFill>
            <a:schemeClr val="tx1"/>
          </a:solidFill>
          <a:ln>
            <a:noFill/>
          </a:ln>
        </p:spPr>
        <p:txBody>
          <a:bodyPr lIns="180000" rIns="180000" anchor="ctr" anchorCtr="0"/>
          <a:lstStyle>
            <a:lvl1pPr marL="0" indent="0">
              <a:buNone/>
              <a:defRPr sz="1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dirty="0"/>
              <a:t>Textmasterformat bearbeiten</a:t>
            </a:r>
          </a:p>
        </p:txBody>
      </p:sp>
      <p:sp>
        <p:nvSpPr>
          <p:cNvPr id="4" name="Inhaltsplatzhalter 3"/>
          <p:cNvSpPr>
            <a:spLocks noGrp="1"/>
          </p:cNvSpPr>
          <p:nvPr>
            <p:ph sz="half" idx="2"/>
          </p:nvPr>
        </p:nvSpPr>
        <p:spPr bwMode="gray">
          <a:xfrm>
            <a:off x="301624" y="1977014"/>
            <a:ext cx="4143600" cy="2609274"/>
          </a:xfrm>
          <a:solidFill>
            <a:schemeClr val="bg2"/>
          </a:solidFill>
          <a:ln>
            <a:solidFill>
              <a:srgbClr val="FFFFFF"/>
            </a:solidFill>
          </a:ln>
        </p:spPr>
        <p:txBody>
          <a:bodyPr lIns="180000" tIns="108000" rIns="180000" bIns="108000"/>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5" name="Textplatzhalter 4"/>
          <p:cNvSpPr>
            <a:spLocks noGrp="1"/>
          </p:cNvSpPr>
          <p:nvPr>
            <p:ph type="body" sz="quarter" idx="3"/>
          </p:nvPr>
        </p:nvSpPr>
        <p:spPr bwMode="gray">
          <a:xfrm>
            <a:off x="4710648" y="1635124"/>
            <a:ext cx="4143600" cy="341889"/>
          </a:xfrm>
          <a:solidFill>
            <a:schemeClr val="tx1"/>
          </a:solidFill>
          <a:ln>
            <a:noFill/>
          </a:ln>
        </p:spPr>
        <p:txBody>
          <a:bodyPr lIns="180000" rIns="180000" anchor="ctr" anchorCtr="0"/>
          <a:lstStyle>
            <a:lvl1pPr marL="0" indent="0">
              <a:buNone/>
              <a:defRPr sz="1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noProof="0" dirty="0"/>
              <a:t>Textmasterformat bearbeiten</a:t>
            </a:r>
          </a:p>
        </p:txBody>
      </p:sp>
      <p:sp>
        <p:nvSpPr>
          <p:cNvPr id="6" name="Inhaltsplatzhalter 5"/>
          <p:cNvSpPr>
            <a:spLocks noGrp="1"/>
          </p:cNvSpPr>
          <p:nvPr>
            <p:ph sz="quarter" idx="4"/>
          </p:nvPr>
        </p:nvSpPr>
        <p:spPr bwMode="gray">
          <a:xfrm>
            <a:off x="4710648" y="1977013"/>
            <a:ext cx="4143600" cy="2609275"/>
          </a:xfrm>
          <a:solidFill>
            <a:schemeClr val="bg2"/>
          </a:solidFill>
          <a:ln>
            <a:solidFill>
              <a:srgbClr val="FFFFFF"/>
            </a:solidFill>
          </a:ln>
        </p:spPr>
        <p:txBody>
          <a:bodyPr lIns="180000" tIns="108000" rIns="180000" bIns="108000"/>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7" name="Datumsplatzhalter 6"/>
          <p:cNvSpPr>
            <a:spLocks noGrp="1"/>
          </p:cNvSpPr>
          <p:nvPr>
            <p:ph type="dt" sz="half" idx="10"/>
          </p:nvPr>
        </p:nvSpPr>
        <p:spPr bwMode="gray"/>
        <p:txBody>
          <a:bodyPr/>
          <a:lstStyle/>
          <a:p>
            <a:r>
              <a:rPr lang="de-DE" dirty="0"/>
              <a:t>22.11.2021</a:t>
            </a:r>
          </a:p>
          <a:p>
            <a:endParaRPr lang="de-DE" dirty="0"/>
          </a:p>
        </p:txBody>
      </p:sp>
      <p:sp>
        <p:nvSpPr>
          <p:cNvPr id="8" name="Fußzeilenplatzhalter 7"/>
          <p:cNvSpPr>
            <a:spLocks noGrp="1"/>
          </p:cNvSpPr>
          <p:nvPr>
            <p:ph type="ftr" sz="quarter" idx="11"/>
          </p:nvPr>
        </p:nvSpPr>
        <p:spPr bwMode="gray"/>
        <p:txBody>
          <a:bodyPr/>
          <a:lstStyle/>
          <a:p>
            <a:r>
              <a:rPr lang="de-DE" dirty="0"/>
              <a:t>KI-Fachkonferenz </a:t>
            </a:r>
            <a:r>
              <a:rPr lang="en-US" noProof="0" dirty="0"/>
              <a:t>Artificial Intelligence </a:t>
            </a:r>
            <a:r>
              <a:rPr lang="de-DE" dirty="0"/>
              <a:t>Act</a:t>
            </a:r>
          </a:p>
        </p:txBody>
      </p:sp>
      <p:sp>
        <p:nvSpPr>
          <p:cNvPr id="9" name="Foliennummernplatzhalter 8"/>
          <p:cNvSpPr>
            <a:spLocks noGrp="1"/>
          </p:cNvSpPr>
          <p:nvPr>
            <p:ph type="sldNum" sz="quarter" idx="12"/>
          </p:nvPr>
        </p:nvSpPr>
        <p:spPr bwMode="gray"/>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2006540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301626" y="700088"/>
            <a:ext cx="6934199" cy="827087"/>
          </a:xfrm>
        </p:spPr>
        <p:txBody>
          <a:bodyPr/>
          <a:lstStyle/>
          <a:p>
            <a:r>
              <a:rPr lang="de-DE" noProof="0" dirty="0"/>
              <a:t>Titelmasterformat durch Klicken bearbeiten</a:t>
            </a:r>
          </a:p>
        </p:txBody>
      </p:sp>
      <p:sp>
        <p:nvSpPr>
          <p:cNvPr id="3" name="Datumsplatzhalter 2"/>
          <p:cNvSpPr>
            <a:spLocks noGrp="1"/>
          </p:cNvSpPr>
          <p:nvPr>
            <p:ph type="dt" sz="half" idx="10"/>
          </p:nvPr>
        </p:nvSpPr>
        <p:spPr/>
        <p:txBody>
          <a:bodyPr/>
          <a:lstStyle/>
          <a:p>
            <a:r>
              <a:rPr lang="de-DE" dirty="0"/>
              <a:t>22.11.2021</a:t>
            </a:r>
          </a:p>
        </p:txBody>
      </p:sp>
      <p:sp>
        <p:nvSpPr>
          <p:cNvPr id="4" name="Fußzeilenplatzhalter 3"/>
          <p:cNvSpPr>
            <a:spLocks noGrp="1"/>
          </p:cNvSpPr>
          <p:nvPr>
            <p:ph type="ftr" sz="quarter" idx="11"/>
          </p:nvPr>
        </p:nvSpPr>
        <p:spPr/>
        <p:txBody>
          <a:bodyPr/>
          <a:lstStyle/>
          <a:p>
            <a:r>
              <a:rPr lang="de-DE" dirty="0"/>
              <a:t>KI-Fachkonferenz </a:t>
            </a:r>
            <a:r>
              <a:rPr lang="en-US" noProof="0" dirty="0"/>
              <a:t>Artificial Intelligence </a:t>
            </a:r>
            <a:r>
              <a:rPr lang="de-DE" dirty="0"/>
              <a:t>Act</a:t>
            </a:r>
          </a:p>
        </p:txBody>
      </p:sp>
      <p:sp>
        <p:nvSpPr>
          <p:cNvPr id="5" name="Foliennummernplatzhalter 4"/>
          <p:cNvSpPr>
            <a:spLocks noGrp="1"/>
          </p:cNvSpPr>
          <p:nvPr>
            <p:ph type="sldNum" sz="quarter" idx="12"/>
          </p:nvPr>
        </p:nvSpPr>
        <p:spPr/>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1931459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de-DE" dirty="0"/>
              <a:t>22.11.2021</a:t>
            </a:r>
          </a:p>
        </p:txBody>
      </p:sp>
      <p:sp>
        <p:nvSpPr>
          <p:cNvPr id="3" name="Fußzeilenplatzhalter 2"/>
          <p:cNvSpPr>
            <a:spLocks noGrp="1"/>
          </p:cNvSpPr>
          <p:nvPr>
            <p:ph type="ftr" sz="quarter" idx="11"/>
          </p:nvPr>
        </p:nvSpPr>
        <p:spPr/>
        <p:txBody>
          <a:bodyPr/>
          <a:lstStyle/>
          <a:p>
            <a:r>
              <a:rPr lang="de-DE" dirty="0"/>
              <a:t>KI-Fachkonferenz </a:t>
            </a:r>
            <a:r>
              <a:rPr lang="en-US" noProof="0" dirty="0"/>
              <a:t>Artificial Intelligence </a:t>
            </a:r>
            <a:r>
              <a:rPr lang="de-DE" dirty="0"/>
              <a:t>Act</a:t>
            </a:r>
          </a:p>
        </p:txBody>
      </p:sp>
      <p:sp>
        <p:nvSpPr>
          <p:cNvPr id="4" name="Foliennummernplatzhalter 3"/>
          <p:cNvSpPr>
            <a:spLocks noGrp="1"/>
          </p:cNvSpPr>
          <p:nvPr>
            <p:ph type="sldNum" sz="quarter" idx="12"/>
          </p:nvPr>
        </p:nvSpPr>
        <p:spPr/>
        <p:txBody>
          <a:bodyPr/>
          <a:lstStyle/>
          <a:p>
            <a:fld id="{2AA1E7D3-1333-45EE-ABB9-51527D316BA3}" type="slidenum">
              <a:rPr lang="de-DE" noProof="0" smtClean="0"/>
              <a:pPr/>
              <a:t>‹Nr.›</a:t>
            </a:fld>
            <a:endParaRPr lang="de-DE" noProof="0" dirty="0"/>
          </a:p>
        </p:txBody>
      </p:sp>
    </p:spTree>
    <p:extLst>
      <p:ext uri="{BB962C8B-B14F-4D97-AF65-F5344CB8AC3E}">
        <p14:creationId xmlns:p14="http://schemas.microsoft.com/office/powerpoint/2010/main" val="1420933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1717560B-CA7E-4F26-8313-4D9000B37844}"/>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l="16506" t="37423" b="56023"/>
          <a:stretch/>
        </p:blipFill>
        <p:spPr>
          <a:xfrm>
            <a:off x="0" y="4718050"/>
            <a:ext cx="9144000" cy="425450"/>
          </a:xfrm>
          <a:prstGeom prst="rect">
            <a:avLst/>
          </a:prstGeom>
        </p:spPr>
      </p:pic>
      <p:sp>
        <p:nvSpPr>
          <p:cNvPr id="11" name="Rechteck 10">
            <a:extLst>
              <a:ext uri="{FF2B5EF4-FFF2-40B4-BE49-F238E27FC236}">
                <a16:creationId xmlns:a16="http://schemas.microsoft.com/office/drawing/2014/main" id="{9D31D538-BE14-4B8A-B11D-A3BCAFC4C790}"/>
              </a:ext>
            </a:extLst>
          </p:cNvPr>
          <p:cNvSpPr/>
          <p:nvPr userDrawn="1"/>
        </p:nvSpPr>
        <p:spPr bwMode="gray">
          <a:xfrm>
            <a:off x="0" y="4718700"/>
            <a:ext cx="9144000" cy="424800"/>
          </a:xfrm>
          <a:prstGeom prst="rect">
            <a:avLst/>
          </a:prstGeom>
          <a:gradFill>
            <a:gsLst>
              <a:gs pos="0">
                <a:srgbClr val="3B5A93">
                  <a:alpha val="62000"/>
                </a:srgbClr>
              </a:gs>
              <a:gs pos="70000">
                <a:schemeClr val="bg1">
                  <a:alpha val="0"/>
                </a:schemeClr>
              </a:gs>
            </a:gsLst>
            <a:lin ang="0" scaled="0"/>
          </a:gradFill>
          <a:ln w="9525" algn="ctr">
            <a:noFill/>
            <a:miter lim="800000"/>
            <a:headEnd/>
            <a:tailEnd/>
          </a:ln>
          <a:effectLst/>
        </p:spPr>
        <p:txBody>
          <a:bodyPr lIns="144000" tIns="36000" rIns="144000" bIns="36000" rtlCol="0" anchor="ctr"/>
          <a:lstStyle/>
          <a:p>
            <a:pPr algn="ctr"/>
            <a:endParaRPr lang="de-DE" sz="1100" b="1" kern="0" dirty="0">
              <a:solidFill>
                <a:srgbClr val="FFFFFF"/>
              </a:solidFill>
            </a:endParaRPr>
          </a:p>
        </p:txBody>
      </p:sp>
      <p:sp>
        <p:nvSpPr>
          <p:cNvPr id="7" name="Rechteck 6"/>
          <p:cNvSpPr/>
          <p:nvPr userDrawn="1"/>
        </p:nvSpPr>
        <p:spPr bwMode="gray">
          <a:xfrm>
            <a:off x="0" y="0"/>
            <a:ext cx="9144000" cy="563149"/>
          </a:xfrm>
          <a:prstGeom prst="rect">
            <a:avLst/>
          </a:prstGeom>
          <a:gradFill>
            <a:gsLst>
              <a:gs pos="0">
                <a:schemeClr val="accent1"/>
              </a:gs>
              <a:gs pos="100000">
                <a:schemeClr val="bg1"/>
              </a:gs>
            </a:gsLst>
            <a:lin ang="0" scaled="0"/>
          </a:gradFill>
          <a:ln w="9525" algn="ctr">
            <a:noFill/>
            <a:miter lim="800000"/>
            <a:headEnd/>
            <a:tailEnd/>
          </a:ln>
          <a:effectLst/>
        </p:spPr>
        <p:txBody>
          <a:bodyPr lIns="144000" tIns="36000" rIns="144000" bIns="36000" rtlCol="0" anchor="ctr"/>
          <a:lstStyle/>
          <a:p>
            <a:pPr algn="ctr"/>
            <a:endParaRPr lang="de-DE" sz="1100" b="1" kern="0" dirty="0">
              <a:solidFill>
                <a:srgbClr val="FFFFFF"/>
              </a:solidFill>
            </a:endParaRPr>
          </a:p>
        </p:txBody>
      </p:sp>
      <p:sp>
        <p:nvSpPr>
          <p:cNvPr id="2" name="Titelplatzhalter 1"/>
          <p:cNvSpPr>
            <a:spLocks noGrp="1"/>
          </p:cNvSpPr>
          <p:nvPr>
            <p:ph type="title"/>
          </p:nvPr>
        </p:nvSpPr>
        <p:spPr bwMode="gray">
          <a:xfrm>
            <a:off x="301626" y="700088"/>
            <a:ext cx="8552622" cy="827087"/>
          </a:xfrm>
          <a:prstGeom prst="rect">
            <a:avLst/>
          </a:prstGeom>
        </p:spPr>
        <p:txBody>
          <a:bodyPr vert="horz" lIns="0" tIns="0" rIns="0" bIns="0" rtlCol="0" anchor="t" anchorCtr="0">
            <a:noAutofit/>
          </a:bodyPr>
          <a:lstStyle/>
          <a:p>
            <a:endParaRPr lang="de-DE" noProof="0" dirty="0"/>
          </a:p>
        </p:txBody>
      </p:sp>
      <p:sp>
        <p:nvSpPr>
          <p:cNvPr id="3" name="Textplatzhalter 2"/>
          <p:cNvSpPr>
            <a:spLocks noGrp="1"/>
          </p:cNvSpPr>
          <p:nvPr>
            <p:ph type="body" idx="1"/>
          </p:nvPr>
        </p:nvSpPr>
        <p:spPr bwMode="gray">
          <a:xfrm>
            <a:off x="301626" y="1635125"/>
            <a:ext cx="8552622" cy="2951163"/>
          </a:xfrm>
          <a:prstGeom prst="rect">
            <a:avLst/>
          </a:prstGeom>
        </p:spPr>
        <p:txBody>
          <a:bodyPr vert="horz" lIns="0" tIns="0" rIns="0" bIns="0" rtlCol="0">
            <a:noAutofit/>
          </a:bodyPr>
          <a:lstStyle/>
          <a:p>
            <a:pPr lvl="0"/>
            <a:r>
              <a:rPr lang="de-DE" noProof="0" dirty="0"/>
              <a:t>Textmasterformat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p:txBody>
      </p:sp>
      <p:sp>
        <p:nvSpPr>
          <p:cNvPr id="4" name="Datumsplatzhalter 3"/>
          <p:cNvSpPr>
            <a:spLocks noGrp="1"/>
          </p:cNvSpPr>
          <p:nvPr>
            <p:ph type="dt" sz="half" idx="2"/>
          </p:nvPr>
        </p:nvSpPr>
        <p:spPr bwMode="gray">
          <a:xfrm>
            <a:off x="301626" y="4873035"/>
            <a:ext cx="900000" cy="138499"/>
          </a:xfrm>
          <a:prstGeom prst="rect">
            <a:avLst/>
          </a:prstGeom>
        </p:spPr>
        <p:txBody>
          <a:bodyPr vert="horz" lIns="0" tIns="0" rIns="0" bIns="0" rtlCol="0" anchor="ctr">
            <a:noAutofit/>
          </a:bodyPr>
          <a:lstStyle>
            <a:lvl1pPr algn="l">
              <a:defRPr sz="700">
                <a:solidFill>
                  <a:schemeClr val="bg1"/>
                </a:solidFill>
              </a:defRPr>
            </a:lvl1pPr>
          </a:lstStyle>
          <a:p>
            <a:r>
              <a:rPr lang="de-DE" dirty="0"/>
              <a:t>22.11.2021</a:t>
            </a:r>
          </a:p>
        </p:txBody>
      </p:sp>
      <p:sp>
        <p:nvSpPr>
          <p:cNvPr id="5" name="Fußzeilenplatzhalter 4"/>
          <p:cNvSpPr>
            <a:spLocks noGrp="1"/>
          </p:cNvSpPr>
          <p:nvPr>
            <p:ph type="ftr" sz="quarter" idx="3"/>
          </p:nvPr>
        </p:nvSpPr>
        <p:spPr bwMode="gray">
          <a:xfrm>
            <a:off x="1341120" y="4873035"/>
            <a:ext cx="4320000" cy="138499"/>
          </a:xfrm>
          <a:prstGeom prst="rect">
            <a:avLst/>
          </a:prstGeom>
        </p:spPr>
        <p:txBody>
          <a:bodyPr vert="horz" lIns="0" tIns="0" rIns="0" bIns="0" rtlCol="0" anchor="ctr">
            <a:noAutofit/>
          </a:bodyPr>
          <a:lstStyle>
            <a:lvl1pPr algn="l">
              <a:defRPr sz="700" b="1">
                <a:solidFill>
                  <a:schemeClr val="bg1"/>
                </a:solidFill>
              </a:defRPr>
            </a:lvl1pPr>
          </a:lstStyle>
          <a:p>
            <a:r>
              <a:rPr lang="de-DE" dirty="0"/>
              <a:t>KI-Fachkonferenz </a:t>
            </a:r>
            <a:r>
              <a:rPr lang="en-US" noProof="0" dirty="0"/>
              <a:t>Artificial Intelligence </a:t>
            </a:r>
            <a:r>
              <a:rPr lang="de-DE" dirty="0"/>
              <a:t>Act</a:t>
            </a:r>
          </a:p>
        </p:txBody>
      </p:sp>
      <p:sp>
        <p:nvSpPr>
          <p:cNvPr id="6" name="Foliennummernplatzhalter 5"/>
          <p:cNvSpPr>
            <a:spLocks noGrp="1"/>
          </p:cNvSpPr>
          <p:nvPr>
            <p:ph type="sldNum" sz="quarter" idx="4"/>
          </p:nvPr>
        </p:nvSpPr>
        <p:spPr bwMode="gray">
          <a:xfrm>
            <a:off x="8565986" y="4851313"/>
            <a:ext cx="288262" cy="160221"/>
          </a:xfrm>
          <a:prstGeom prst="rect">
            <a:avLst/>
          </a:prstGeom>
        </p:spPr>
        <p:txBody>
          <a:bodyPr vert="horz" lIns="0" tIns="0" rIns="0" bIns="0" rtlCol="0" anchor="ctr">
            <a:noAutofit/>
          </a:bodyPr>
          <a:lstStyle>
            <a:lvl1pPr algn="r">
              <a:defRPr sz="700">
                <a:solidFill>
                  <a:schemeClr val="bg1"/>
                </a:solidFill>
              </a:defRPr>
            </a:lvl1pPr>
          </a:lstStyle>
          <a:p>
            <a:fld id="{2AA1E7D3-1333-45EE-ABB9-51527D316BA3}" type="slidenum">
              <a:rPr lang="de-DE" smtClean="0"/>
              <a:pPr/>
              <a:t>‹Nr.›</a:t>
            </a:fld>
            <a:endParaRPr lang="de-DE" dirty="0"/>
          </a:p>
        </p:txBody>
      </p:sp>
      <p:pic>
        <p:nvPicPr>
          <p:cNvPr id="10" name="Grafik 9">
            <a:extLst>
              <a:ext uri="{FF2B5EF4-FFF2-40B4-BE49-F238E27FC236}">
                <a16:creationId xmlns:a16="http://schemas.microsoft.com/office/drawing/2014/main" id="{CD25EEFC-87D0-4AE9-AEB4-F1DDCFCB3E98}"/>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014356" y="139112"/>
            <a:ext cx="3848657" cy="309633"/>
          </a:xfrm>
          <a:prstGeom prst="rect">
            <a:avLst/>
          </a:prstGeom>
        </p:spPr>
      </p:pic>
    </p:spTree>
    <p:extLst>
      <p:ext uri="{BB962C8B-B14F-4D97-AF65-F5344CB8AC3E}">
        <p14:creationId xmlns:p14="http://schemas.microsoft.com/office/powerpoint/2010/main" val="392657118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70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hf hdr="0"/>
  <p:txStyles>
    <p:titleStyle>
      <a:lvl1pPr algn="l" defTabSz="914400" rtl="0" eaLnBrk="1" latinLnBrk="0" hangingPunct="1">
        <a:spcBef>
          <a:spcPct val="0"/>
        </a:spcBef>
        <a:buNone/>
        <a:defRPr sz="2000" b="1" kern="1200">
          <a:solidFill>
            <a:schemeClr val="tx1"/>
          </a:solidFill>
          <a:latin typeface="+mj-lt"/>
          <a:ea typeface="+mj-ea"/>
          <a:cs typeface="+mj-cs"/>
        </a:defRPr>
      </a:lvl1pPr>
    </p:titleStyle>
    <p:body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583">
          <p15:clr>
            <a:srgbClr val="F26B43"/>
          </p15:clr>
        </p15:guide>
        <p15:guide id="2" orient="horz" pos="2972">
          <p15:clr>
            <a:srgbClr val="F26B43"/>
          </p15:clr>
        </p15:guide>
        <p15:guide id="3" orient="horz" pos="3166">
          <p15:clr>
            <a:srgbClr val="F26B43"/>
          </p15:clr>
        </p15:guide>
        <p15:guide id="4" pos="190">
          <p15:clr>
            <a:srgbClr val="F26B43"/>
          </p15:clr>
        </p15:guide>
        <p15:guide id="5" orient="horz" pos="169">
          <p15:clr>
            <a:srgbClr val="F26B43"/>
          </p15:clr>
        </p15:guide>
        <p15:guide id="6" pos="4728">
          <p15:clr>
            <a:srgbClr val="F26B43"/>
          </p15:clr>
        </p15:guide>
        <p15:guide id="7" pos="4646">
          <p15:clr>
            <a:srgbClr val="F26B43"/>
          </p15:clr>
        </p15:guide>
        <p15:guide id="8" pos="4558">
          <p15:clr>
            <a:srgbClr val="F26B43"/>
          </p15:clr>
        </p15:guide>
        <p15:guide id="9" orient="horz" pos="2889">
          <p15:clr>
            <a:srgbClr val="F26B43"/>
          </p15:clr>
        </p15:guide>
        <p15:guide id="10" orient="horz" pos="1030">
          <p15:clr>
            <a:srgbClr val="F26B43"/>
          </p15:clr>
        </p15:guide>
        <p15:guide id="11" orient="horz" pos="350" userDrawn="1">
          <p15:clr>
            <a:srgbClr val="F26B43"/>
          </p15:clr>
        </p15:guide>
        <p15:guide id="12" orient="horz" pos="441" userDrawn="1">
          <p15:clr>
            <a:srgbClr val="F26B43"/>
          </p15:clr>
        </p15:guide>
        <p15:guide id="13" orient="horz" pos="962">
          <p15:clr>
            <a:srgbClr val="F26B43"/>
          </p15:clr>
        </p15:guide>
        <p15:guide id="14" pos="2800">
          <p15:clr>
            <a:srgbClr val="F26B43"/>
          </p15:clr>
        </p15:guide>
        <p15:guide id="15" pos="29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ingo.coactum.de/422101" TargetMode="Externa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ingo.coactum.de/422101" TargetMode="Externa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ec.europa.eu/growth/single-market/european-standards/harmonised-standards/machinery-md_en"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standict.eu/sites/default/files/2021-07/jrc125952_ai_watch_task_9_standardization_activity_mapping_v5.1%281%29.pdf"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ingo.coactum.de/422101"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ingo.coactum.de/422101"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hyperlink" Target="mailto:johannes.koch@vde.com" TargetMode="External"/><Relationship Id="rId3" Type="http://schemas.openxmlformats.org/officeDocument/2006/relationships/hyperlink" Target="mailto:filiz.elmas@din.de" TargetMode="External"/><Relationship Id="rId7" Type="http://schemas.openxmlformats.org/officeDocument/2006/relationships/hyperlink" Target="mailto:peter.taeubl@vde.com"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hyperlink" Target="mailto:jens.gayko@vde.com" TargetMode="External"/><Relationship Id="rId5" Type="http://schemas.openxmlformats.org/officeDocument/2006/relationships/hyperlink" Target="mailto:yves.leboucher@vde.com" TargetMode="External"/><Relationship Id="rId4" Type="http://schemas.openxmlformats.org/officeDocument/2006/relationships/hyperlink" Target="mailto:Katharina.sehnert@din.de" TargetMode="External"/><Relationship Id="rId9" Type="http://schemas.openxmlformats.org/officeDocument/2006/relationships/hyperlink" Target="mailto:reiner.hager@din.de"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ingo.coactum.de/422101"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ingo.coactum.de/422101" TargetMode="Externa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pingo.coactum.de/422101" TargetMode="Externa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s://eur-lex.europa.eu/legal-content/EN/TXT/?uri=CELEX%3A52021PC0202&amp;qid=1635497920498" TargetMode="External"/><Relationship Id="rId2" Type="http://schemas.openxmlformats.org/officeDocument/2006/relationships/hyperlink" Target="https://eur-lex.europa.eu/legal-content/EN/TXT/?uri=CELEX%3A52021PC0206" TargetMode="External"/><Relationship Id="rId1" Type="http://schemas.openxmlformats.org/officeDocument/2006/relationships/slideLayout" Target="../slideLayouts/slideLayout5.xml"/><Relationship Id="rId5" Type="http://schemas.openxmlformats.org/officeDocument/2006/relationships/image" Target="../media/image6.sv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8" name="Untertitel 7"/>
          <p:cNvSpPr>
            <a:spLocks noGrp="1"/>
          </p:cNvSpPr>
          <p:nvPr>
            <p:ph type="subTitle" idx="1"/>
          </p:nvPr>
        </p:nvSpPr>
        <p:spPr bwMode="gray">
          <a:solidFill>
            <a:srgbClr val="8E9DC6"/>
          </a:solidFill>
        </p:spPr>
        <p:txBody>
          <a:bodyPr/>
          <a:lstStyle/>
          <a:p>
            <a:r>
              <a:rPr lang="de-DE" dirty="0"/>
              <a:t>Jürgen Heiles</a:t>
            </a:r>
          </a:p>
          <a:p>
            <a:r>
              <a:rPr lang="de-DE" dirty="0"/>
              <a:t>Frankfurt, 22.11.2021</a:t>
            </a:r>
          </a:p>
        </p:txBody>
      </p:sp>
      <p:sp>
        <p:nvSpPr>
          <p:cNvPr id="5" name="Titel 4">
            <a:extLst>
              <a:ext uri="{FF2B5EF4-FFF2-40B4-BE49-F238E27FC236}">
                <a16:creationId xmlns:a16="http://schemas.microsoft.com/office/drawing/2014/main" id="{D2CDB757-12F6-904A-AE8C-2D951283BBF0}"/>
              </a:ext>
            </a:extLst>
          </p:cNvPr>
          <p:cNvSpPr>
            <a:spLocks noGrp="1"/>
          </p:cNvSpPr>
          <p:nvPr>
            <p:ph type="title"/>
          </p:nvPr>
        </p:nvSpPr>
        <p:spPr>
          <a:xfrm>
            <a:off x="301622" y="1635125"/>
            <a:ext cx="6359974" cy="1715067"/>
          </a:xfrm>
          <a:noFill/>
        </p:spPr>
        <p:txBody>
          <a:bodyPr wrap="none" tIns="0"/>
          <a:lstStyle/>
          <a:p>
            <a:r>
              <a:rPr lang="de-DE" sz="5400" b="1" dirty="0">
                <a:solidFill>
                  <a:schemeClr val="bg1"/>
                </a:solidFill>
              </a:rPr>
              <a:t>KI-FACHKONFERENZ</a:t>
            </a:r>
            <a:br>
              <a:rPr lang="de-DE" sz="2800" dirty="0">
                <a:solidFill>
                  <a:schemeClr val="bg1"/>
                </a:solidFill>
              </a:rPr>
            </a:br>
            <a:r>
              <a:rPr lang="en-US" sz="4800" dirty="0">
                <a:solidFill>
                  <a:schemeClr val="bg1"/>
                </a:solidFill>
              </a:rPr>
              <a:t>Artificial Intelligence Act</a:t>
            </a:r>
            <a:endParaRPr lang="en-US" sz="2800" dirty="0">
              <a:solidFill>
                <a:schemeClr val="bg1"/>
              </a:solidFill>
            </a:endParaRPr>
          </a:p>
        </p:txBody>
      </p:sp>
      <p:sp>
        <p:nvSpPr>
          <p:cNvPr id="4" name="Titel 4">
            <a:extLst>
              <a:ext uri="{FF2B5EF4-FFF2-40B4-BE49-F238E27FC236}">
                <a16:creationId xmlns:a16="http://schemas.microsoft.com/office/drawing/2014/main" id="{98C5A67B-7853-4BD5-97CC-6E6FCC6CB9E7}"/>
              </a:ext>
            </a:extLst>
          </p:cNvPr>
          <p:cNvSpPr txBox="1">
            <a:spLocks/>
          </p:cNvSpPr>
          <p:nvPr/>
        </p:nvSpPr>
        <p:spPr bwMode="gray">
          <a:xfrm>
            <a:off x="2391679" y="3362241"/>
            <a:ext cx="5627779" cy="1224047"/>
          </a:xfrm>
          <a:prstGeom prst="rect">
            <a:avLst/>
          </a:prstGeom>
          <a:noFill/>
        </p:spPr>
        <p:txBody>
          <a:bodyPr vert="horz" wrap="square" lIns="144000" tIns="0" rIns="144000" bIns="144000" rtlCol="0" anchor="t" anchorCtr="0">
            <a:spAutoFit/>
          </a:bodyPr>
          <a:lstStyle>
            <a:lvl1pPr algn="l" defTabSz="914400" rtl="0" eaLnBrk="1" latinLnBrk="0" hangingPunct="1">
              <a:spcBef>
                <a:spcPct val="0"/>
              </a:spcBef>
              <a:buNone/>
              <a:defRPr sz="4000" b="0" kern="1200">
                <a:solidFill>
                  <a:schemeClr val="tx1"/>
                </a:solidFill>
                <a:latin typeface="+mj-lt"/>
                <a:ea typeface="+mj-ea"/>
                <a:cs typeface="+mj-cs"/>
              </a:defRPr>
            </a:lvl1pPr>
          </a:lstStyle>
          <a:p>
            <a:r>
              <a:rPr lang="de-DE" sz="3600" b="1" dirty="0">
                <a:solidFill>
                  <a:schemeClr val="bg1"/>
                </a:solidFill>
              </a:rPr>
              <a:t>Industrie 4.0 und Industrielle Automation </a:t>
            </a:r>
            <a:endParaRPr lang="de-DE" sz="1600" dirty="0">
              <a:solidFill>
                <a:schemeClr val="bg1"/>
              </a:solidFill>
            </a:endParaRPr>
          </a:p>
        </p:txBody>
      </p:sp>
    </p:spTree>
    <p:extLst>
      <p:ext uri="{BB962C8B-B14F-4D97-AF65-F5344CB8AC3E}">
        <p14:creationId xmlns:p14="http://schemas.microsoft.com/office/powerpoint/2010/main" val="1698214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78AB6B2F-746A-E24D-AC70-36FC7A562933}"/>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10</a:t>
            </a:fld>
            <a:endParaRPr lang="de-DE" noProof="0" dirty="0"/>
          </a:p>
        </p:txBody>
      </p:sp>
      <p:sp>
        <p:nvSpPr>
          <p:cNvPr id="8" name="Datumsplatzhalter 7"/>
          <p:cNvSpPr>
            <a:spLocks noGrp="1"/>
          </p:cNvSpPr>
          <p:nvPr>
            <p:ph type="dt" sz="half" idx="15"/>
          </p:nvPr>
        </p:nvSpPr>
        <p:spPr>
          <a:xfrm>
            <a:off x="301626" y="4873035"/>
            <a:ext cx="900000" cy="138499"/>
          </a:xfrm>
        </p:spPr>
        <p:txBody>
          <a:bodyPr/>
          <a:lstStyle/>
          <a:p>
            <a:r>
              <a:rPr lang="de-DE" noProof="0" dirty="0"/>
              <a:t>22.11.2021</a:t>
            </a:r>
            <a:endParaRPr lang="de-DE" dirty="0"/>
          </a:p>
        </p:txBody>
      </p:sp>
      <p:sp>
        <p:nvSpPr>
          <p:cNvPr id="38" name="Titel 37">
            <a:extLst>
              <a:ext uri="{FF2B5EF4-FFF2-40B4-BE49-F238E27FC236}">
                <a16:creationId xmlns:a16="http://schemas.microsoft.com/office/drawing/2014/main" id="{B739C2A8-0035-453D-BD61-78C96971253B}"/>
              </a:ext>
            </a:extLst>
          </p:cNvPr>
          <p:cNvSpPr>
            <a:spLocks noGrp="1"/>
          </p:cNvSpPr>
          <p:nvPr>
            <p:ph type="title"/>
          </p:nvPr>
        </p:nvSpPr>
        <p:spPr/>
        <p:txBody>
          <a:bodyPr/>
          <a:lstStyle/>
          <a:p>
            <a:r>
              <a:rPr lang="en-US" noProof="0" dirty="0"/>
              <a:t>High-risk AI Systems - Requirements</a:t>
            </a:r>
            <a:endParaRPr lang="en-US" dirty="0"/>
          </a:p>
        </p:txBody>
      </p:sp>
      <p:sp>
        <p:nvSpPr>
          <p:cNvPr id="52" name="Textfeld 51">
            <a:extLst>
              <a:ext uri="{FF2B5EF4-FFF2-40B4-BE49-F238E27FC236}">
                <a16:creationId xmlns:a16="http://schemas.microsoft.com/office/drawing/2014/main" id="{7D76ABCB-CB42-4D42-8559-51F9981F8250}"/>
              </a:ext>
            </a:extLst>
          </p:cNvPr>
          <p:cNvSpPr txBox="1"/>
          <p:nvPr/>
        </p:nvSpPr>
        <p:spPr>
          <a:xfrm>
            <a:off x="7451544" y="5869818"/>
            <a:ext cx="3497408" cy="338554"/>
          </a:xfrm>
          <a:prstGeom prst="rect">
            <a:avLst/>
          </a:prstGeom>
          <a:noFill/>
        </p:spPr>
        <p:txBody>
          <a:bodyPr wrap="square" lIns="0" tIns="0" rIns="0" bIns="0" rtlCol="0">
            <a:spAutoFit/>
          </a:bodyPr>
          <a:lstStyle/>
          <a:p>
            <a:pPr algn="l"/>
            <a:r>
              <a:rPr lang="en-US" sz="1100" dirty="0"/>
              <a:t>Annex II and III can be amended by delegated acts of the European Commission</a:t>
            </a:r>
          </a:p>
        </p:txBody>
      </p:sp>
      <p:sp>
        <p:nvSpPr>
          <p:cNvPr id="60" name="Textfeld 59">
            <a:extLst>
              <a:ext uri="{FF2B5EF4-FFF2-40B4-BE49-F238E27FC236}">
                <a16:creationId xmlns:a16="http://schemas.microsoft.com/office/drawing/2014/main" id="{6E221245-B81D-49E9-A56E-A3562A97FFCB}"/>
              </a:ext>
            </a:extLst>
          </p:cNvPr>
          <p:cNvSpPr txBox="1"/>
          <p:nvPr/>
        </p:nvSpPr>
        <p:spPr>
          <a:xfrm>
            <a:off x="301624" y="1307147"/>
            <a:ext cx="1350090" cy="3314438"/>
          </a:xfrm>
          <a:prstGeom prst="rect">
            <a:avLst/>
          </a:prstGeom>
          <a:solidFill>
            <a:srgbClr val="0064B4"/>
          </a:solidFill>
        </p:spPr>
        <p:txBody>
          <a:bodyPr wrap="square" lIns="36000" tIns="36000" rIns="36000" bIns="36000" rtlCol="0" anchor="ctr" anchorCtr="0">
            <a:noAutofit/>
          </a:bodyPr>
          <a:lstStyle/>
          <a:p>
            <a:pPr algn="ctr"/>
            <a:r>
              <a:rPr lang="en-US" i="0" u="none" strike="noStrike" baseline="0" dirty="0">
                <a:solidFill>
                  <a:schemeClr val="bg1"/>
                </a:solidFill>
              </a:rPr>
              <a:t>Establish and</a:t>
            </a:r>
          </a:p>
          <a:p>
            <a:pPr algn="ctr"/>
            <a:r>
              <a:rPr lang="en-US" i="0" u="none" strike="noStrike" baseline="0" dirty="0">
                <a:solidFill>
                  <a:schemeClr val="bg1"/>
                </a:solidFill>
              </a:rPr>
              <a:t>implement </a:t>
            </a:r>
            <a:r>
              <a:rPr lang="en-US" b="1" i="0" u="none" strike="noStrike" baseline="0" dirty="0">
                <a:solidFill>
                  <a:schemeClr val="bg1"/>
                </a:solidFill>
              </a:rPr>
              <a:t>risk</a:t>
            </a:r>
          </a:p>
          <a:p>
            <a:pPr algn="ctr"/>
            <a:r>
              <a:rPr lang="en-US" b="1" i="0" u="none" strike="noStrike" baseline="0" dirty="0">
                <a:solidFill>
                  <a:schemeClr val="bg1"/>
                </a:solidFill>
              </a:rPr>
              <a:t>management</a:t>
            </a:r>
          </a:p>
          <a:p>
            <a:pPr algn="ctr"/>
            <a:r>
              <a:rPr lang="en-US" b="1" i="0" u="none" strike="noStrike" baseline="0" dirty="0">
                <a:solidFill>
                  <a:schemeClr val="bg1"/>
                </a:solidFill>
              </a:rPr>
              <a:t>system</a:t>
            </a:r>
            <a:endParaRPr lang="en-US" i="0" u="none" strike="noStrike" baseline="0" dirty="0">
              <a:solidFill>
                <a:schemeClr val="bg1"/>
              </a:solidFill>
            </a:endParaRPr>
          </a:p>
          <a:p>
            <a:pPr algn="ctr"/>
            <a:r>
              <a:rPr lang="en-US" i="0" u="none" strike="noStrike" baseline="0" dirty="0">
                <a:solidFill>
                  <a:schemeClr val="bg1"/>
                </a:solidFill>
              </a:rPr>
              <a:t>in light of the</a:t>
            </a:r>
          </a:p>
          <a:p>
            <a:pPr algn="ctr"/>
            <a:r>
              <a:rPr lang="en-US" b="1" i="0" u="none" strike="noStrike" baseline="0" dirty="0">
                <a:solidFill>
                  <a:schemeClr val="bg1"/>
                </a:solidFill>
              </a:rPr>
              <a:t>intended</a:t>
            </a:r>
          </a:p>
          <a:p>
            <a:pPr algn="ctr"/>
            <a:r>
              <a:rPr lang="en-US" b="1" i="0" u="none" strike="noStrike" baseline="0" dirty="0">
                <a:solidFill>
                  <a:schemeClr val="bg1"/>
                </a:solidFill>
              </a:rPr>
              <a:t>purpose </a:t>
            </a:r>
            <a:r>
              <a:rPr lang="en-US" i="0" u="none" strike="noStrike" baseline="0" dirty="0">
                <a:solidFill>
                  <a:schemeClr val="bg1"/>
                </a:solidFill>
              </a:rPr>
              <a:t>of the</a:t>
            </a:r>
          </a:p>
          <a:p>
            <a:pPr algn="ctr"/>
            <a:r>
              <a:rPr lang="en-US" i="0" u="none" strike="noStrike" baseline="0" dirty="0">
                <a:solidFill>
                  <a:schemeClr val="bg1"/>
                </a:solidFill>
              </a:rPr>
              <a:t>AI system</a:t>
            </a:r>
            <a:endParaRPr lang="en-US" dirty="0">
              <a:solidFill>
                <a:schemeClr val="bg1"/>
              </a:solidFill>
            </a:endParaRPr>
          </a:p>
        </p:txBody>
      </p:sp>
      <p:sp>
        <p:nvSpPr>
          <p:cNvPr id="61" name="Pfeil: Fünfeck 60">
            <a:extLst>
              <a:ext uri="{FF2B5EF4-FFF2-40B4-BE49-F238E27FC236}">
                <a16:creationId xmlns:a16="http://schemas.microsoft.com/office/drawing/2014/main" id="{C8C2DEE7-98D3-45DB-B5EE-FA6ACAFC0A86}"/>
              </a:ext>
            </a:extLst>
          </p:cNvPr>
          <p:cNvSpPr/>
          <p:nvPr/>
        </p:nvSpPr>
        <p:spPr>
          <a:xfrm>
            <a:off x="1801078" y="1307147"/>
            <a:ext cx="7132067" cy="626701"/>
          </a:xfrm>
          <a:prstGeom prst="homePlate">
            <a:avLst>
              <a:gd name="adj" fmla="val 0"/>
            </a:avLst>
          </a:prstGeom>
          <a:solidFill>
            <a:srgbClr val="3F89C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l"/>
            <a:r>
              <a:rPr lang="en-US" dirty="0"/>
              <a:t>Use high-quality </a:t>
            </a:r>
            <a:r>
              <a:rPr lang="en-US" b="1" dirty="0"/>
              <a:t>training, validation and testing data </a:t>
            </a:r>
            <a:r>
              <a:rPr lang="en-US" dirty="0"/>
              <a:t>(relevant, representative, …)</a:t>
            </a:r>
          </a:p>
        </p:txBody>
      </p:sp>
      <p:sp>
        <p:nvSpPr>
          <p:cNvPr id="62" name="Pfeil: Fünfeck 61">
            <a:extLst>
              <a:ext uri="{FF2B5EF4-FFF2-40B4-BE49-F238E27FC236}">
                <a16:creationId xmlns:a16="http://schemas.microsoft.com/office/drawing/2014/main" id="{C96AC52E-E1CD-4F0C-9F9C-B3BEA0157124}"/>
              </a:ext>
            </a:extLst>
          </p:cNvPr>
          <p:cNvSpPr/>
          <p:nvPr/>
        </p:nvSpPr>
        <p:spPr>
          <a:xfrm>
            <a:off x="1801078" y="2048331"/>
            <a:ext cx="7132067" cy="626701"/>
          </a:xfrm>
          <a:prstGeom prst="homePlate">
            <a:avLst>
              <a:gd name="adj" fmla="val 0"/>
            </a:avLst>
          </a:prstGeom>
          <a:solidFill>
            <a:srgbClr val="3F89C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l"/>
            <a:r>
              <a:rPr lang="en-US" dirty="0"/>
              <a:t>Draw up </a:t>
            </a:r>
            <a:r>
              <a:rPr lang="en-US" b="1" dirty="0"/>
              <a:t>technical documentation</a:t>
            </a:r>
            <a:r>
              <a:rPr lang="en-US" dirty="0"/>
              <a:t> &amp; setup </a:t>
            </a:r>
            <a:r>
              <a:rPr lang="en-US" b="1" dirty="0"/>
              <a:t>logging capabilities </a:t>
            </a:r>
            <a:r>
              <a:rPr lang="en-US" dirty="0"/>
              <a:t>(traceability &amp; auditability)</a:t>
            </a:r>
          </a:p>
        </p:txBody>
      </p:sp>
      <p:sp>
        <p:nvSpPr>
          <p:cNvPr id="63" name="Pfeil: Fünfeck 62">
            <a:extLst>
              <a:ext uri="{FF2B5EF4-FFF2-40B4-BE49-F238E27FC236}">
                <a16:creationId xmlns:a16="http://schemas.microsoft.com/office/drawing/2014/main" id="{081648D8-D781-4893-B355-A2B4DE8D2AE3}"/>
              </a:ext>
            </a:extLst>
          </p:cNvPr>
          <p:cNvSpPr/>
          <p:nvPr/>
        </p:nvSpPr>
        <p:spPr>
          <a:xfrm>
            <a:off x="1801077" y="2789515"/>
            <a:ext cx="7132067" cy="626701"/>
          </a:xfrm>
          <a:prstGeom prst="homePlate">
            <a:avLst>
              <a:gd name="adj" fmla="val 0"/>
            </a:avLst>
          </a:prstGeom>
          <a:solidFill>
            <a:srgbClr val="3F89C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l"/>
            <a:r>
              <a:rPr lang="en-US" dirty="0"/>
              <a:t>Ensure appropriate degree of </a:t>
            </a:r>
            <a:r>
              <a:rPr lang="en-US" b="1" dirty="0"/>
              <a:t>transparency</a:t>
            </a:r>
            <a:r>
              <a:rPr lang="en-US" dirty="0"/>
              <a:t> and provide users with </a:t>
            </a:r>
            <a:r>
              <a:rPr lang="en-US" b="1" dirty="0"/>
              <a:t>information</a:t>
            </a:r>
            <a:r>
              <a:rPr lang="en-US" dirty="0"/>
              <a:t> on capabilities and limitations of the system &amp; how to use it</a:t>
            </a:r>
          </a:p>
        </p:txBody>
      </p:sp>
      <p:sp>
        <p:nvSpPr>
          <p:cNvPr id="64" name="Pfeil: Fünfeck 63">
            <a:extLst>
              <a:ext uri="{FF2B5EF4-FFF2-40B4-BE49-F238E27FC236}">
                <a16:creationId xmlns:a16="http://schemas.microsoft.com/office/drawing/2014/main" id="{BD9DC269-41A9-4DBE-9EF4-06D15318CF2F}"/>
              </a:ext>
            </a:extLst>
          </p:cNvPr>
          <p:cNvSpPr/>
          <p:nvPr/>
        </p:nvSpPr>
        <p:spPr>
          <a:xfrm>
            <a:off x="1801077" y="3530699"/>
            <a:ext cx="7132067" cy="626701"/>
          </a:xfrm>
          <a:prstGeom prst="homePlate">
            <a:avLst>
              <a:gd name="adj" fmla="val 0"/>
            </a:avLst>
          </a:prstGeom>
          <a:solidFill>
            <a:srgbClr val="3F89C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l"/>
            <a:r>
              <a:rPr lang="en-US" dirty="0"/>
              <a:t>Ensure </a:t>
            </a:r>
            <a:r>
              <a:rPr lang="en-US" b="1" dirty="0"/>
              <a:t>human oversight</a:t>
            </a:r>
            <a:r>
              <a:rPr lang="en-US" dirty="0"/>
              <a:t>  (measures built into the system and/or implemented by the users)</a:t>
            </a:r>
          </a:p>
        </p:txBody>
      </p:sp>
      <p:sp>
        <p:nvSpPr>
          <p:cNvPr id="65" name="Pfeil: Fünfeck 64">
            <a:extLst>
              <a:ext uri="{FF2B5EF4-FFF2-40B4-BE49-F238E27FC236}">
                <a16:creationId xmlns:a16="http://schemas.microsoft.com/office/drawing/2014/main" id="{E88E8048-091F-4A5B-86C6-7A2E8772729C}"/>
              </a:ext>
            </a:extLst>
          </p:cNvPr>
          <p:cNvSpPr/>
          <p:nvPr/>
        </p:nvSpPr>
        <p:spPr>
          <a:xfrm>
            <a:off x="1801078" y="4271883"/>
            <a:ext cx="7132067" cy="349702"/>
          </a:xfrm>
          <a:prstGeom prst="homePlate">
            <a:avLst>
              <a:gd name="adj" fmla="val 0"/>
            </a:avLst>
          </a:prstGeom>
          <a:solidFill>
            <a:srgbClr val="3F89CB"/>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l"/>
            <a:r>
              <a:rPr lang="en-US" b="0" i="0" u="none" strike="noStrike" baseline="0" dirty="0"/>
              <a:t>Ensure </a:t>
            </a:r>
            <a:r>
              <a:rPr lang="en-US" b="1" i="0" u="none" strike="noStrike" baseline="0" dirty="0"/>
              <a:t>robustness</a:t>
            </a:r>
            <a:r>
              <a:rPr lang="en-US" b="0" i="0" u="none" strike="noStrike" baseline="0" dirty="0"/>
              <a:t>, </a:t>
            </a:r>
            <a:r>
              <a:rPr lang="en-US" b="1" i="0" u="none" strike="noStrike" baseline="0" dirty="0"/>
              <a:t>accuracy</a:t>
            </a:r>
            <a:r>
              <a:rPr lang="en-US" b="0" i="0" u="none" strike="noStrike" baseline="0" dirty="0"/>
              <a:t> and </a:t>
            </a:r>
            <a:r>
              <a:rPr lang="en-US" b="1" i="0" u="none" strike="noStrike" baseline="0" dirty="0"/>
              <a:t>cybersecurity</a:t>
            </a:r>
            <a:endParaRPr lang="en-US" b="1" dirty="0"/>
          </a:p>
        </p:txBody>
      </p:sp>
    </p:spTree>
    <p:extLst>
      <p:ext uri="{BB962C8B-B14F-4D97-AF65-F5344CB8AC3E}">
        <p14:creationId xmlns:p14="http://schemas.microsoft.com/office/powerpoint/2010/main" val="1598643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umsplatzhalter 7"/>
          <p:cNvSpPr>
            <a:spLocks noGrp="1"/>
          </p:cNvSpPr>
          <p:nvPr>
            <p:ph type="dt" sz="half" idx="15"/>
          </p:nvPr>
        </p:nvSpPr>
        <p:spPr>
          <a:xfrm>
            <a:off x="301626" y="4873035"/>
            <a:ext cx="900000" cy="138499"/>
          </a:xfrm>
        </p:spPr>
        <p:txBody>
          <a:bodyPr/>
          <a:lstStyle/>
          <a:p>
            <a:r>
              <a:rPr lang="de-DE" noProof="0" dirty="0"/>
              <a:t>22.11.2021</a:t>
            </a:r>
            <a:endParaRPr lang="de-DE" dirty="0"/>
          </a:p>
        </p:txBody>
      </p:sp>
      <p:sp>
        <p:nvSpPr>
          <p:cNvPr id="38" name="Titel 37">
            <a:extLst>
              <a:ext uri="{FF2B5EF4-FFF2-40B4-BE49-F238E27FC236}">
                <a16:creationId xmlns:a16="http://schemas.microsoft.com/office/drawing/2014/main" id="{B739C2A8-0035-453D-BD61-78C96971253B}"/>
              </a:ext>
            </a:extLst>
          </p:cNvPr>
          <p:cNvSpPr>
            <a:spLocks noGrp="1"/>
          </p:cNvSpPr>
          <p:nvPr>
            <p:ph type="title"/>
          </p:nvPr>
        </p:nvSpPr>
        <p:spPr/>
        <p:txBody>
          <a:bodyPr/>
          <a:lstStyle/>
          <a:p>
            <a:r>
              <a:rPr lang="en-US" noProof="0" dirty="0"/>
              <a:t>High-risk AI Systems – </a:t>
            </a:r>
            <a:r>
              <a:rPr lang="en-US" dirty="0"/>
              <a:t>Providing conformity</a:t>
            </a:r>
          </a:p>
        </p:txBody>
      </p:sp>
      <p:sp>
        <p:nvSpPr>
          <p:cNvPr id="52" name="Textfeld 51">
            <a:extLst>
              <a:ext uri="{FF2B5EF4-FFF2-40B4-BE49-F238E27FC236}">
                <a16:creationId xmlns:a16="http://schemas.microsoft.com/office/drawing/2014/main" id="{7D76ABCB-CB42-4D42-8559-51F9981F8250}"/>
              </a:ext>
            </a:extLst>
          </p:cNvPr>
          <p:cNvSpPr txBox="1"/>
          <p:nvPr/>
        </p:nvSpPr>
        <p:spPr>
          <a:xfrm>
            <a:off x="7451544" y="5869818"/>
            <a:ext cx="3497408" cy="338554"/>
          </a:xfrm>
          <a:prstGeom prst="rect">
            <a:avLst/>
          </a:prstGeom>
          <a:noFill/>
        </p:spPr>
        <p:txBody>
          <a:bodyPr wrap="square" lIns="0" tIns="0" rIns="0" bIns="0" rtlCol="0">
            <a:spAutoFit/>
          </a:bodyPr>
          <a:lstStyle/>
          <a:p>
            <a:pPr algn="l"/>
            <a:r>
              <a:rPr lang="en-US" sz="1100" dirty="0"/>
              <a:t>Annex II and III can be amended by delegated acts of the European Commission</a:t>
            </a:r>
          </a:p>
        </p:txBody>
      </p:sp>
      <p:sp>
        <p:nvSpPr>
          <p:cNvPr id="60" name="Textfeld 59">
            <a:extLst>
              <a:ext uri="{FF2B5EF4-FFF2-40B4-BE49-F238E27FC236}">
                <a16:creationId xmlns:a16="http://schemas.microsoft.com/office/drawing/2014/main" id="{6E221245-B81D-49E9-A56E-A3562A97FFCB}"/>
              </a:ext>
            </a:extLst>
          </p:cNvPr>
          <p:cNvSpPr txBox="1"/>
          <p:nvPr/>
        </p:nvSpPr>
        <p:spPr>
          <a:xfrm>
            <a:off x="301624" y="1374613"/>
            <a:ext cx="8246028" cy="534368"/>
          </a:xfrm>
          <a:prstGeom prst="rect">
            <a:avLst/>
          </a:prstGeom>
          <a:solidFill>
            <a:srgbClr val="0064B4"/>
          </a:solidFill>
        </p:spPr>
        <p:txBody>
          <a:bodyPr wrap="square" lIns="36000" tIns="36000" rIns="36000" bIns="36000" rtlCol="0" anchor="ctr" anchorCtr="0">
            <a:spAutoFit/>
          </a:bodyPr>
          <a:lstStyle/>
          <a:p>
            <a:pPr algn="ctr"/>
            <a:r>
              <a:rPr lang="en-US" sz="1500" b="0" i="0" u="none" strike="noStrike" baseline="0" dirty="0">
                <a:solidFill>
                  <a:schemeClr val="bg1"/>
                </a:solidFill>
              </a:rPr>
              <a:t>High-risk AI systems which are in conformity </a:t>
            </a:r>
            <a:r>
              <a:rPr lang="en-US" sz="1500" b="1" i="0" u="none" strike="noStrike" baseline="0" dirty="0">
                <a:solidFill>
                  <a:schemeClr val="bg1"/>
                </a:solidFill>
              </a:rPr>
              <a:t>with harmonized standards </a:t>
            </a:r>
            <a:r>
              <a:rPr lang="en-US" sz="1500" b="0" i="0" u="none" strike="noStrike" baseline="0" dirty="0">
                <a:solidFill>
                  <a:schemeClr val="bg1"/>
                </a:solidFill>
              </a:rPr>
              <a:t>(or common specifications) shall be </a:t>
            </a:r>
            <a:r>
              <a:rPr lang="en-US" sz="1500" b="1" i="0" u="none" strike="noStrike" baseline="0" dirty="0">
                <a:solidFill>
                  <a:schemeClr val="bg1"/>
                </a:solidFill>
              </a:rPr>
              <a:t>presumed to be in conformity </a:t>
            </a:r>
            <a:r>
              <a:rPr lang="en-US" sz="1500" b="0" i="0" u="none" strike="noStrike" baseline="0" dirty="0">
                <a:solidFill>
                  <a:schemeClr val="bg1"/>
                </a:solidFill>
              </a:rPr>
              <a:t>with the </a:t>
            </a:r>
            <a:r>
              <a:rPr lang="en-US" sz="1500" b="1" i="0" u="none" strike="noStrike" baseline="0" dirty="0">
                <a:solidFill>
                  <a:schemeClr val="bg1"/>
                </a:solidFill>
              </a:rPr>
              <a:t>high-risk AI requirements</a:t>
            </a:r>
            <a:r>
              <a:rPr lang="en-US" sz="1500" b="0" i="0" u="none" strike="noStrike" baseline="0" dirty="0">
                <a:solidFill>
                  <a:schemeClr val="bg1"/>
                </a:solidFill>
              </a:rPr>
              <a:t>. </a:t>
            </a:r>
            <a:endParaRPr lang="en-US" sz="1500" dirty="0">
              <a:solidFill>
                <a:schemeClr val="bg1"/>
              </a:solidFill>
            </a:endParaRPr>
          </a:p>
        </p:txBody>
      </p:sp>
      <p:sp>
        <p:nvSpPr>
          <p:cNvPr id="12" name="Textfeld 11">
            <a:extLst>
              <a:ext uri="{FF2B5EF4-FFF2-40B4-BE49-F238E27FC236}">
                <a16:creationId xmlns:a16="http://schemas.microsoft.com/office/drawing/2014/main" id="{A9E1CD13-AF26-410D-A010-9F3E3771C0B0}"/>
              </a:ext>
            </a:extLst>
          </p:cNvPr>
          <p:cNvSpPr txBox="1"/>
          <p:nvPr/>
        </p:nvSpPr>
        <p:spPr>
          <a:xfrm>
            <a:off x="301626" y="1999466"/>
            <a:ext cx="8246028" cy="996033"/>
          </a:xfrm>
          <a:prstGeom prst="rect">
            <a:avLst/>
          </a:prstGeom>
          <a:solidFill>
            <a:srgbClr val="0077DA"/>
          </a:solidFill>
        </p:spPr>
        <p:txBody>
          <a:bodyPr wrap="square" lIns="36000" tIns="36000" rIns="36000" bIns="36000" rtlCol="0" anchor="ctr" anchorCtr="0">
            <a:spAutoFit/>
          </a:bodyPr>
          <a:lstStyle/>
          <a:p>
            <a:pPr algn="ctr"/>
            <a:r>
              <a:rPr lang="en-US" sz="1500" b="0" i="0" u="none" strike="noStrike" baseline="0" dirty="0">
                <a:solidFill>
                  <a:schemeClr val="bg1"/>
                </a:solidFill>
              </a:rPr>
              <a:t>For high-risk AI systems that fall under a legislation in </a:t>
            </a:r>
            <a:r>
              <a:rPr lang="en-US" sz="1500" b="1" i="0" u="none" strike="noStrike" baseline="0" dirty="0">
                <a:solidFill>
                  <a:schemeClr val="bg1"/>
                </a:solidFill>
              </a:rPr>
              <a:t>Annex II, section A (e.g. machinery directive) </a:t>
            </a:r>
            <a:r>
              <a:rPr lang="en-US" sz="1500" b="0" i="0" u="none" strike="noStrike" baseline="0" dirty="0">
                <a:solidFill>
                  <a:schemeClr val="bg1"/>
                </a:solidFill>
              </a:rPr>
              <a:t>, conformity assessment shall part </a:t>
            </a:r>
            <a:r>
              <a:rPr lang="en-US" sz="1500" dirty="0">
                <a:solidFill>
                  <a:schemeClr val="bg1"/>
                </a:solidFill>
              </a:rPr>
              <a:t>of the assessment according to that legislation.</a:t>
            </a:r>
            <a:r>
              <a:rPr lang="en-US" sz="1500" b="0" i="0" u="none" strike="noStrike" baseline="0" dirty="0">
                <a:solidFill>
                  <a:schemeClr val="bg1"/>
                </a:solidFill>
              </a:rPr>
              <a:t> </a:t>
            </a:r>
            <a:br>
              <a:rPr lang="en-US" sz="1500" b="0" i="0" u="none" strike="noStrike" baseline="0" dirty="0">
                <a:solidFill>
                  <a:schemeClr val="bg1"/>
                </a:solidFill>
              </a:rPr>
            </a:br>
            <a:r>
              <a:rPr lang="en-US" sz="1500" b="0" i="0" u="none" strike="noStrike" baseline="0" dirty="0">
                <a:solidFill>
                  <a:schemeClr val="bg1"/>
                </a:solidFill>
              </a:rPr>
              <a:t>The high-risk AI requirements shall be part of that assessment</a:t>
            </a:r>
          </a:p>
          <a:p>
            <a:pPr algn="ctr"/>
            <a:r>
              <a:rPr lang="en-US" sz="1500" b="1" dirty="0">
                <a:solidFill>
                  <a:schemeClr val="bg1"/>
                </a:solidFill>
              </a:rPr>
              <a:t>-&gt; no dedicated high-risk AI conformity assessment, but integrated into existing assessment</a:t>
            </a:r>
          </a:p>
        </p:txBody>
      </p:sp>
      <p:sp>
        <p:nvSpPr>
          <p:cNvPr id="13" name="Textfeld 12">
            <a:extLst>
              <a:ext uri="{FF2B5EF4-FFF2-40B4-BE49-F238E27FC236}">
                <a16:creationId xmlns:a16="http://schemas.microsoft.com/office/drawing/2014/main" id="{C11D2CE4-02D9-48F5-BBD6-90C028918AB3}"/>
              </a:ext>
            </a:extLst>
          </p:cNvPr>
          <p:cNvSpPr txBox="1"/>
          <p:nvPr/>
        </p:nvSpPr>
        <p:spPr>
          <a:xfrm>
            <a:off x="301624" y="3155979"/>
            <a:ext cx="8246028" cy="1457698"/>
          </a:xfrm>
          <a:prstGeom prst="rect">
            <a:avLst/>
          </a:prstGeom>
          <a:solidFill>
            <a:srgbClr val="0D92FF"/>
          </a:solidFill>
        </p:spPr>
        <p:txBody>
          <a:bodyPr wrap="square" lIns="36000" tIns="36000" rIns="36000" bIns="36000" rtlCol="0" anchor="ctr" anchorCtr="0">
            <a:spAutoFit/>
          </a:bodyPr>
          <a:lstStyle/>
          <a:p>
            <a:pPr algn="ctr"/>
            <a:r>
              <a:rPr lang="en-US" sz="1500" b="0" i="0" u="none" strike="noStrike" baseline="0" dirty="0">
                <a:solidFill>
                  <a:schemeClr val="bg1"/>
                </a:solidFill>
              </a:rPr>
              <a:t>High-risk AI systems shall undergo a new conformity assessment procedure whenever they are substantially modified.</a:t>
            </a:r>
          </a:p>
          <a:p>
            <a:pPr algn="ctr"/>
            <a:r>
              <a:rPr lang="en-US" sz="1500" b="0" i="0" u="none" strike="noStrike" baseline="0" dirty="0">
                <a:solidFill>
                  <a:schemeClr val="bg1"/>
                </a:solidFill>
              </a:rPr>
              <a:t>For high-risk AI systems that </a:t>
            </a:r>
            <a:r>
              <a:rPr lang="en-US" sz="1500" b="1" i="0" u="none" strike="noStrike" baseline="0" dirty="0">
                <a:solidFill>
                  <a:schemeClr val="bg1"/>
                </a:solidFill>
              </a:rPr>
              <a:t>continue to learn </a:t>
            </a:r>
            <a:r>
              <a:rPr lang="en-US" sz="1500" b="0" i="0" u="none" strike="noStrike" baseline="0" dirty="0">
                <a:solidFill>
                  <a:schemeClr val="bg1"/>
                </a:solidFill>
              </a:rPr>
              <a:t>after being placed on the market, changes to the high-risk AI system and its performance that have been </a:t>
            </a:r>
            <a:r>
              <a:rPr lang="en-US" sz="1500" b="1" i="0" u="none" strike="noStrike" baseline="0" dirty="0">
                <a:solidFill>
                  <a:schemeClr val="bg1"/>
                </a:solidFill>
              </a:rPr>
              <a:t>pre-determined</a:t>
            </a:r>
            <a:r>
              <a:rPr lang="en-US" sz="1500" b="0" i="0" u="none" strike="noStrike" baseline="0" dirty="0">
                <a:solidFill>
                  <a:schemeClr val="bg1"/>
                </a:solidFill>
              </a:rPr>
              <a:t> by the provider at the moment of the </a:t>
            </a:r>
            <a:r>
              <a:rPr lang="en-US" sz="1500" b="1" i="0" u="none" strike="noStrike" baseline="0" dirty="0">
                <a:solidFill>
                  <a:schemeClr val="bg1"/>
                </a:solidFill>
              </a:rPr>
              <a:t>initial conformity assessment </a:t>
            </a:r>
            <a:r>
              <a:rPr lang="en-US" sz="1500" b="0" i="0" u="none" strike="noStrike" baseline="0" dirty="0">
                <a:solidFill>
                  <a:schemeClr val="bg1"/>
                </a:solidFill>
              </a:rPr>
              <a:t>and are </a:t>
            </a:r>
            <a:r>
              <a:rPr lang="en-US" sz="1500" b="1" i="0" u="none" strike="noStrike" baseline="0" dirty="0">
                <a:solidFill>
                  <a:schemeClr val="bg1"/>
                </a:solidFill>
              </a:rPr>
              <a:t>part of </a:t>
            </a:r>
            <a:r>
              <a:rPr lang="en-US" sz="1500" b="0" i="0" u="none" strike="noStrike" baseline="0" dirty="0">
                <a:solidFill>
                  <a:schemeClr val="bg1"/>
                </a:solidFill>
              </a:rPr>
              <a:t>the information contained in the </a:t>
            </a:r>
            <a:r>
              <a:rPr lang="en-US" sz="1500" b="1" i="0" u="none" strike="noStrike" baseline="0" dirty="0">
                <a:solidFill>
                  <a:schemeClr val="bg1"/>
                </a:solidFill>
              </a:rPr>
              <a:t>technical documentation</a:t>
            </a:r>
            <a:r>
              <a:rPr lang="en-US" sz="1500" b="0" i="0" u="none" strike="noStrike" baseline="0" dirty="0">
                <a:solidFill>
                  <a:schemeClr val="bg1"/>
                </a:solidFill>
              </a:rPr>
              <a:t>, are </a:t>
            </a:r>
            <a:r>
              <a:rPr lang="en-US" sz="1500" b="1" i="0" u="none" strike="noStrike" baseline="0" dirty="0">
                <a:solidFill>
                  <a:schemeClr val="bg1"/>
                </a:solidFill>
              </a:rPr>
              <a:t>not substantial modifications</a:t>
            </a:r>
            <a:r>
              <a:rPr lang="en-US" sz="1500" b="0" i="0" u="none" strike="noStrike" baseline="0" dirty="0">
                <a:solidFill>
                  <a:schemeClr val="bg1"/>
                </a:solidFill>
              </a:rPr>
              <a:t>.</a:t>
            </a:r>
            <a:endParaRPr lang="en-US" sz="1500" dirty="0">
              <a:solidFill>
                <a:schemeClr val="bg1"/>
              </a:solidFill>
            </a:endParaRPr>
          </a:p>
        </p:txBody>
      </p:sp>
    </p:spTree>
    <p:extLst>
      <p:ext uri="{BB962C8B-B14F-4D97-AF65-F5344CB8AC3E}">
        <p14:creationId xmlns:p14="http://schemas.microsoft.com/office/powerpoint/2010/main" val="1228487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p:txBody>
          <a:bodyPr/>
          <a:lstStyle/>
          <a:p>
            <a:pPr lvl="1"/>
            <a:r>
              <a:rPr lang="de-DE" sz="1600" dirty="0"/>
              <a:t>Ja</a:t>
            </a:r>
          </a:p>
          <a:p>
            <a:pPr lvl="1"/>
            <a:r>
              <a:rPr lang="de-DE" sz="1600" dirty="0"/>
              <a:t>Eventuell, es ist aber noch eine genauere Analyse notwendig</a:t>
            </a:r>
          </a:p>
          <a:p>
            <a:pPr lvl="1"/>
            <a:r>
              <a:rPr lang="de-DE" sz="1600" dirty="0"/>
              <a:t>Nein</a:t>
            </a:r>
          </a:p>
          <a:p>
            <a:pPr marL="180000" lvl="1" indent="0">
              <a:buNone/>
            </a:pPr>
            <a:endParaRPr lang="de-DE" sz="1600" dirty="0"/>
          </a:p>
          <a:p>
            <a:pPr marL="180000" lvl="1" indent="0">
              <a:buNone/>
            </a:pPr>
            <a:r>
              <a:rPr lang="de-DE" sz="1600" dirty="0"/>
              <a:t>Nur eine Antwort möglich!</a:t>
            </a:r>
          </a:p>
          <a:p>
            <a:pPr lvl="1"/>
            <a:endParaRPr lang="de-DE" sz="1600"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Frage 3 – Ist die AI Regulierung relevant für ihr Geschäft oder Arbeitsgebiet?</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12</a:t>
            </a:fld>
            <a:endParaRPr lang="de-DE" noProof="0" dirty="0"/>
          </a:p>
        </p:txBody>
      </p:sp>
      <p:sp>
        <p:nvSpPr>
          <p:cNvPr id="10" name="Inhaltsplatzhalter 8">
            <a:extLst>
              <a:ext uri="{FF2B5EF4-FFF2-40B4-BE49-F238E27FC236}">
                <a16:creationId xmlns:a16="http://schemas.microsoft.com/office/drawing/2014/main" id="{3CF36098-F3FF-4930-A272-929F679856C3}"/>
              </a:ext>
            </a:extLst>
          </p:cNvPr>
          <p:cNvSpPr txBox="1">
            <a:spLocks/>
          </p:cNvSpPr>
          <p:nvPr/>
        </p:nvSpPr>
        <p:spPr bwMode="gray">
          <a:xfrm>
            <a:off x="1005884" y="3846244"/>
            <a:ext cx="5849276" cy="450829"/>
          </a:xfrm>
          <a:prstGeom prst="rect">
            <a:avLst/>
          </a:prstGeom>
          <a:noFill/>
          <a:ln>
            <a:solidFill>
              <a:srgbClr val="FFFFFF"/>
            </a:solidFill>
          </a:ln>
        </p:spPr>
        <p:txBody>
          <a:bodyPr vert="horz" wrap="square"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7000"/>
              </a:lnSpc>
              <a:buNone/>
            </a:pPr>
            <a:r>
              <a:rPr lang="de-DE" dirty="0">
                <a:solidFill>
                  <a:srgbClr val="0064B4"/>
                </a:solidFill>
                <a:latin typeface="Calibri" panose="020F0502020204030204" pitchFamily="34" charset="0"/>
                <a:cs typeface="Times New Roman" panose="02020603050405020304" pitchFamily="18" charset="0"/>
              </a:rPr>
              <a:t>Zur Beantwortung der im Workshop gestellten Fragen gehen sie bitte zu </a:t>
            </a:r>
            <a:r>
              <a:rPr lang="de-DE" dirty="0">
                <a:solidFill>
                  <a:srgbClr val="0064B4"/>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https://pingo.coactum.de/422101</a:t>
            </a:r>
            <a:r>
              <a:rPr lang="de-DE" dirty="0">
                <a:solidFill>
                  <a:srgbClr val="0064B4"/>
                </a:solidFill>
                <a:latin typeface="Calibri" panose="020F0502020204030204" pitchFamily="34" charset="0"/>
                <a:cs typeface="Times New Roman" panose="02020603050405020304" pitchFamily="18" charset="0"/>
              </a:rPr>
              <a:t> oder scannen sie den QR Code</a:t>
            </a:r>
            <a:endParaRPr lang="de-DE" sz="1100" dirty="0">
              <a:solidFill>
                <a:srgbClr val="0064B4"/>
              </a:solidFill>
            </a:endParaRPr>
          </a:p>
        </p:txBody>
      </p:sp>
      <p:pic>
        <p:nvPicPr>
          <p:cNvPr id="11" name="Grafik 10">
            <a:extLst>
              <a:ext uri="{FF2B5EF4-FFF2-40B4-BE49-F238E27FC236}">
                <a16:creationId xmlns:a16="http://schemas.microsoft.com/office/drawing/2014/main" id="{6F434ED7-67EB-487A-B8B7-59BA69B5FFD6}"/>
              </a:ext>
            </a:extLst>
          </p:cNvPr>
          <p:cNvPicPr>
            <a:picLocks noChangeAspect="1"/>
          </p:cNvPicPr>
          <p:nvPr/>
        </p:nvPicPr>
        <p:blipFill>
          <a:blip r:embed="rId3"/>
          <a:stretch>
            <a:fillRect/>
          </a:stretch>
        </p:blipFill>
        <p:spPr>
          <a:xfrm>
            <a:off x="7012376" y="3569607"/>
            <a:ext cx="1082211" cy="1082211"/>
          </a:xfrm>
          <a:prstGeom prst="rect">
            <a:avLst/>
          </a:prstGeom>
        </p:spPr>
      </p:pic>
    </p:spTree>
    <p:extLst>
      <p:ext uri="{BB962C8B-B14F-4D97-AF65-F5344CB8AC3E}">
        <p14:creationId xmlns:p14="http://schemas.microsoft.com/office/powerpoint/2010/main" val="25402134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p:txBody>
          <a:bodyPr/>
          <a:lstStyle/>
          <a:p>
            <a:pPr lvl="1"/>
            <a:r>
              <a:rPr lang="de-DE" sz="1600" dirty="0"/>
              <a:t>Ja, einige</a:t>
            </a:r>
          </a:p>
          <a:p>
            <a:pPr lvl="1"/>
            <a:r>
              <a:rPr lang="de-DE" sz="1600" dirty="0"/>
              <a:t>Ja, wenige</a:t>
            </a:r>
          </a:p>
          <a:p>
            <a:pPr lvl="1"/>
            <a:r>
              <a:rPr lang="de-DE" sz="1600" dirty="0"/>
              <a:t>Nein</a:t>
            </a:r>
          </a:p>
          <a:p>
            <a:pPr marL="180000" lvl="1" indent="0">
              <a:buNone/>
            </a:pPr>
            <a:endParaRPr lang="de-DE" sz="1600" dirty="0"/>
          </a:p>
          <a:p>
            <a:pPr marL="180000" lvl="1" indent="0">
              <a:buNone/>
            </a:pPr>
            <a:r>
              <a:rPr lang="de-DE" sz="1600" dirty="0"/>
              <a:t>Nur eine Antwort möglich!</a:t>
            </a:r>
          </a:p>
          <a:p>
            <a:pPr lvl="1"/>
            <a:endParaRPr lang="de-DE" sz="1600"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Frage 4 – Gibt es in ihrem Arbeitsgebiet AI Use Cases, die in die High-Risk Kategorie fallen?</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13</a:t>
            </a:fld>
            <a:endParaRPr lang="de-DE" noProof="0" dirty="0"/>
          </a:p>
        </p:txBody>
      </p:sp>
      <p:sp>
        <p:nvSpPr>
          <p:cNvPr id="10" name="Inhaltsplatzhalter 8">
            <a:extLst>
              <a:ext uri="{FF2B5EF4-FFF2-40B4-BE49-F238E27FC236}">
                <a16:creationId xmlns:a16="http://schemas.microsoft.com/office/drawing/2014/main" id="{3CF36098-F3FF-4930-A272-929F679856C3}"/>
              </a:ext>
            </a:extLst>
          </p:cNvPr>
          <p:cNvSpPr txBox="1">
            <a:spLocks/>
          </p:cNvSpPr>
          <p:nvPr/>
        </p:nvSpPr>
        <p:spPr bwMode="gray">
          <a:xfrm>
            <a:off x="1005884" y="3846244"/>
            <a:ext cx="5849276" cy="450829"/>
          </a:xfrm>
          <a:prstGeom prst="rect">
            <a:avLst/>
          </a:prstGeom>
          <a:noFill/>
          <a:ln>
            <a:solidFill>
              <a:srgbClr val="FFFFFF"/>
            </a:solidFill>
          </a:ln>
        </p:spPr>
        <p:txBody>
          <a:bodyPr vert="horz" wrap="square"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7000"/>
              </a:lnSpc>
              <a:buNone/>
            </a:pPr>
            <a:r>
              <a:rPr lang="de-DE" dirty="0">
                <a:solidFill>
                  <a:srgbClr val="0064B4"/>
                </a:solidFill>
                <a:latin typeface="Calibri" panose="020F0502020204030204" pitchFamily="34" charset="0"/>
                <a:cs typeface="Times New Roman" panose="02020603050405020304" pitchFamily="18" charset="0"/>
              </a:rPr>
              <a:t>Zur Beantwortung der im Workshop gestellten Fragen gehen sie bitte zu </a:t>
            </a:r>
            <a:r>
              <a:rPr lang="de-DE" dirty="0">
                <a:solidFill>
                  <a:srgbClr val="0064B4"/>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https://pingo.coactum.de/422101</a:t>
            </a:r>
            <a:r>
              <a:rPr lang="de-DE" dirty="0">
                <a:solidFill>
                  <a:srgbClr val="0064B4"/>
                </a:solidFill>
                <a:latin typeface="Calibri" panose="020F0502020204030204" pitchFamily="34" charset="0"/>
                <a:cs typeface="Times New Roman" panose="02020603050405020304" pitchFamily="18" charset="0"/>
              </a:rPr>
              <a:t> oder scannen sie den QR Code</a:t>
            </a:r>
            <a:endParaRPr lang="de-DE" sz="1100" dirty="0">
              <a:solidFill>
                <a:srgbClr val="0064B4"/>
              </a:solidFill>
            </a:endParaRPr>
          </a:p>
        </p:txBody>
      </p:sp>
      <p:pic>
        <p:nvPicPr>
          <p:cNvPr id="11" name="Grafik 10">
            <a:extLst>
              <a:ext uri="{FF2B5EF4-FFF2-40B4-BE49-F238E27FC236}">
                <a16:creationId xmlns:a16="http://schemas.microsoft.com/office/drawing/2014/main" id="{6F434ED7-67EB-487A-B8B7-59BA69B5FFD6}"/>
              </a:ext>
            </a:extLst>
          </p:cNvPr>
          <p:cNvPicPr>
            <a:picLocks noChangeAspect="1"/>
          </p:cNvPicPr>
          <p:nvPr/>
        </p:nvPicPr>
        <p:blipFill>
          <a:blip r:embed="rId3"/>
          <a:stretch>
            <a:fillRect/>
          </a:stretch>
        </p:blipFill>
        <p:spPr>
          <a:xfrm>
            <a:off x="7012376" y="3569607"/>
            <a:ext cx="1082211" cy="1082211"/>
          </a:xfrm>
          <a:prstGeom prst="rect">
            <a:avLst/>
          </a:prstGeom>
        </p:spPr>
      </p:pic>
    </p:spTree>
    <p:extLst>
      <p:ext uri="{BB962C8B-B14F-4D97-AF65-F5344CB8AC3E}">
        <p14:creationId xmlns:p14="http://schemas.microsoft.com/office/powerpoint/2010/main" val="143497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78AB6B2F-746A-E24D-AC70-36FC7A562933}"/>
              </a:ext>
            </a:extLst>
          </p:cNvPr>
          <p:cNvSpPr>
            <a:spLocks noGrp="1"/>
          </p:cNvSpPr>
          <p:nvPr>
            <p:ph type="sldNum" sz="quarter" idx="12"/>
          </p:nvPr>
        </p:nvSpPr>
        <p:spPr>
          <a:xfrm>
            <a:off x="8565986" y="4851313"/>
            <a:ext cx="288262" cy="160221"/>
          </a:xfrm>
        </p:spPr>
        <p:txBody>
          <a:bodyPr/>
          <a:lstStyle/>
          <a:p>
            <a:fld id="{2AA1E7D3-1333-45EE-ABB9-51527D316BA3}" type="slidenum">
              <a:rPr lang="en-US" noProof="0" smtClean="0"/>
              <a:pPr/>
              <a:t>14</a:t>
            </a:fld>
            <a:endParaRPr lang="en-US" noProof="0" dirty="0"/>
          </a:p>
        </p:txBody>
      </p:sp>
      <p:sp>
        <p:nvSpPr>
          <p:cNvPr id="8" name="Datumsplatzhalter 7"/>
          <p:cNvSpPr>
            <a:spLocks noGrp="1"/>
          </p:cNvSpPr>
          <p:nvPr>
            <p:ph type="dt" sz="half" idx="15"/>
          </p:nvPr>
        </p:nvSpPr>
        <p:spPr>
          <a:xfrm>
            <a:off x="301626" y="4873035"/>
            <a:ext cx="900000" cy="138499"/>
          </a:xfrm>
        </p:spPr>
        <p:txBody>
          <a:bodyPr/>
          <a:lstStyle/>
          <a:p>
            <a:r>
              <a:rPr lang="en-US" noProof="0" dirty="0"/>
              <a:t>22.11.2021</a:t>
            </a:r>
            <a:endParaRPr lang="en-US" dirty="0"/>
          </a:p>
        </p:txBody>
      </p:sp>
      <p:sp>
        <p:nvSpPr>
          <p:cNvPr id="38" name="Titel 37">
            <a:extLst>
              <a:ext uri="{FF2B5EF4-FFF2-40B4-BE49-F238E27FC236}">
                <a16:creationId xmlns:a16="http://schemas.microsoft.com/office/drawing/2014/main" id="{B739C2A8-0035-453D-BD61-78C96971253B}"/>
              </a:ext>
            </a:extLst>
          </p:cNvPr>
          <p:cNvSpPr>
            <a:spLocks noGrp="1"/>
          </p:cNvSpPr>
          <p:nvPr>
            <p:ph type="title"/>
          </p:nvPr>
        </p:nvSpPr>
        <p:spPr/>
        <p:txBody>
          <a:bodyPr/>
          <a:lstStyle/>
          <a:p>
            <a:r>
              <a:rPr lang="en-US" noProof="0" dirty="0"/>
              <a:t>Machinery Directive – Harmonized Standards</a:t>
            </a:r>
            <a:endParaRPr lang="en-US" dirty="0"/>
          </a:p>
        </p:txBody>
      </p:sp>
      <p:sp>
        <p:nvSpPr>
          <p:cNvPr id="52" name="Textfeld 51">
            <a:extLst>
              <a:ext uri="{FF2B5EF4-FFF2-40B4-BE49-F238E27FC236}">
                <a16:creationId xmlns:a16="http://schemas.microsoft.com/office/drawing/2014/main" id="{7D76ABCB-CB42-4D42-8559-51F9981F8250}"/>
              </a:ext>
            </a:extLst>
          </p:cNvPr>
          <p:cNvSpPr txBox="1"/>
          <p:nvPr/>
        </p:nvSpPr>
        <p:spPr>
          <a:xfrm>
            <a:off x="7451544" y="5869818"/>
            <a:ext cx="3497408" cy="338554"/>
          </a:xfrm>
          <a:prstGeom prst="rect">
            <a:avLst/>
          </a:prstGeom>
          <a:noFill/>
        </p:spPr>
        <p:txBody>
          <a:bodyPr wrap="square" lIns="0" tIns="0" rIns="0" bIns="0" rtlCol="0">
            <a:spAutoFit/>
          </a:bodyPr>
          <a:lstStyle/>
          <a:p>
            <a:pPr algn="l"/>
            <a:r>
              <a:rPr lang="en-US" sz="1100" dirty="0"/>
              <a:t>Annex II and III can be amended by delegated acts of the European Commission</a:t>
            </a:r>
          </a:p>
        </p:txBody>
      </p:sp>
      <p:sp>
        <p:nvSpPr>
          <p:cNvPr id="53" name="Rechteck 52">
            <a:extLst>
              <a:ext uri="{FF2B5EF4-FFF2-40B4-BE49-F238E27FC236}">
                <a16:creationId xmlns:a16="http://schemas.microsoft.com/office/drawing/2014/main" id="{2565C494-1594-4435-AF4E-3FC0617BF5B9}"/>
              </a:ext>
            </a:extLst>
          </p:cNvPr>
          <p:cNvSpPr/>
          <p:nvPr/>
        </p:nvSpPr>
        <p:spPr bwMode="auto">
          <a:xfrm>
            <a:off x="359278" y="1293954"/>
            <a:ext cx="5345590" cy="767124"/>
          </a:xfrm>
          <a:prstGeom prst="rect">
            <a:avLst/>
          </a:prstGeom>
          <a:solidFill>
            <a:sysClr val="window" lastClr="FFFFFF">
              <a:lumMod val="95000"/>
            </a:sysClr>
          </a:solidFill>
          <a:ln>
            <a:noFill/>
          </a:ln>
          <a:effectLst/>
        </p:spPr>
        <p:txBody>
          <a:bodyPr wrap="square" lIns="36000" tIns="36000" rIns="36000" bIns="36000" numCol="1" spcCol="72000" rtlCol="0" anchor="ctr">
            <a:spAutoFit/>
          </a:bodyPr>
          <a:lstStyle/>
          <a:p>
            <a:pPr marL="0" marR="0" lvl="0" indent="0" algn="ctr" defTabSz="914400" eaLnBrk="1" fontAlgn="auto" latinLnBrk="0" hangingPunct="1">
              <a:lnSpc>
                <a:spcPct val="105000"/>
              </a:lnSpc>
              <a:spcBef>
                <a:spcPts val="300"/>
              </a:spcBef>
              <a:spcAft>
                <a:spcPts val="0"/>
              </a:spcAft>
              <a:buClrTx/>
              <a:buSzTx/>
              <a:buFont typeface="Wingdings" charset="0"/>
              <a:buNone/>
              <a:tabLst/>
              <a:defRPr/>
            </a:pPr>
            <a:r>
              <a:rPr kumimoji="0" lang="en-US" sz="1100" b="1" i="0" u="none" strike="noStrike" kern="0" cap="none" spc="0" normalizeH="0" baseline="0" noProof="0" dirty="0">
                <a:ln>
                  <a:noFill/>
                </a:ln>
                <a:solidFill>
                  <a:schemeClr val="tx1">
                    <a:lumMod val="50000"/>
                  </a:schemeClr>
                </a:solidFill>
                <a:effectLst/>
                <a:uLnTx/>
                <a:uFillTx/>
              </a:rPr>
              <a:t>Type-A – Basic safety standards</a:t>
            </a:r>
          </a:p>
          <a:p>
            <a:pPr marL="0" marR="0" lvl="0" indent="0" algn="ctr" defTabSz="914400" eaLnBrk="1" fontAlgn="auto" latinLnBrk="0" hangingPunct="1">
              <a:lnSpc>
                <a:spcPct val="105000"/>
              </a:lnSpc>
              <a:spcBef>
                <a:spcPts val="300"/>
              </a:spcBef>
              <a:spcAft>
                <a:spcPts val="0"/>
              </a:spcAft>
              <a:buClrTx/>
              <a:buSzTx/>
              <a:buFont typeface="Wingdings" charset="0"/>
              <a:buNone/>
              <a:tabLst/>
              <a:defRPr/>
            </a:pPr>
            <a:r>
              <a:rPr kumimoji="0" lang="en-US" sz="1000" b="0" i="0" u="none" strike="noStrike" kern="0" cap="none" spc="0" normalizeH="0" baseline="0" noProof="0" dirty="0">
                <a:ln>
                  <a:noFill/>
                </a:ln>
                <a:solidFill>
                  <a:schemeClr val="tx1">
                    <a:lumMod val="50000"/>
                  </a:schemeClr>
                </a:solidFill>
                <a:effectLst/>
                <a:uLnTx/>
                <a:uFillTx/>
              </a:rPr>
              <a:t>giving basic concepts, principles for design, and general aspects that can be applied to machinery</a:t>
            </a:r>
            <a:br>
              <a:rPr kumimoji="0" lang="en-US" sz="1000" b="0" i="0" u="none" strike="noStrike" kern="0" cap="none" spc="0" normalizeH="0" baseline="0" noProof="0" dirty="0">
                <a:ln>
                  <a:noFill/>
                </a:ln>
                <a:solidFill>
                  <a:schemeClr val="tx1">
                    <a:lumMod val="50000"/>
                  </a:schemeClr>
                </a:solidFill>
                <a:effectLst/>
                <a:uLnTx/>
                <a:uFillTx/>
              </a:rPr>
            </a:br>
            <a:r>
              <a:rPr lang="en-US" sz="1000" kern="0" dirty="0">
                <a:solidFill>
                  <a:schemeClr val="tx1">
                    <a:lumMod val="50000"/>
                  </a:schemeClr>
                </a:solidFill>
              </a:rPr>
              <a:t>i.e. </a:t>
            </a:r>
            <a:r>
              <a:rPr lang="en-US" sz="1000" dirty="0">
                <a:solidFill>
                  <a:schemeClr val="tx1">
                    <a:lumMod val="50000"/>
                  </a:schemeClr>
                </a:solidFill>
              </a:rPr>
              <a:t>EN ISO 12100: </a:t>
            </a:r>
            <a:r>
              <a:rPr lang="en-US" sz="1000" b="0" i="0" dirty="0">
                <a:solidFill>
                  <a:schemeClr val="tx1">
                    <a:lumMod val="50000"/>
                  </a:schemeClr>
                </a:solidFill>
                <a:effectLst/>
              </a:rPr>
              <a:t>Safety of machinery — General principles for design — Risk assessment and risk reduction</a:t>
            </a:r>
            <a:endParaRPr lang="en-US" sz="1000" dirty="0">
              <a:solidFill>
                <a:schemeClr val="tx1">
                  <a:lumMod val="50000"/>
                </a:schemeClr>
              </a:solidFill>
            </a:endParaRPr>
          </a:p>
        </p:txBody>
      </p:sp>
      <p:sp>
        <p:nvSpPr>
          <p:cNvPr id="54" name="Rechteck 53">
            <a:extLst>
              <a:ext uri="{FF2B5EF4-FFF2-40B4-BE49-F238E27FC236}">
                <a16:creationId xmlns:a16="http://schemas.microsoft.com/office/drawing/2014/main" id="{26C55E47-E53D-414F-B3BA-8558C83285DD}"/>
              </a:ext>
            </a:extLst>
          </p:cNvPr>
          <p:cNvSpPr/>
          <p:nvPr/>
        </p:nvSpPr>
        <p:spPr bwMode="auto">
          <a:xfrm>
            <a:off x="359277" y="2147355"/>
            <a:ext cx="5359981" cy="766098"/>
          </a:xfrm>
          <a:prstGeom prst="rect">
            <a:avLst/>
          </a:prstGeom>
          <a:solidFill>
            <a:sysClr val="window" lastClr="FFFFFF">
              <a:lumMod val="95000"/>
            </a:sysClr>
          </a:solidFill>
          <a:ln>
            <a:noFill/>
          </a:ln>
          <a:effectLst/>
        </p:spPr>
        <p:txBody>
          <a:bodyPr wrap="square" lIns="36000" tIns="36000" rIns="36000" bIns="36000" numCol="1" spcCol="72000" rtlCol="0" anchor="ctr">
            <a:spAutoFit/>
          </a:bodyPr>
          <a:lstStyle/>
          <a:p>
            <a:pPr marL="0" marR="0" lvl="0" indent="0" algn="ctr" defTabSz="914400" eaLnBrk="1" fontAlgn="auto" latinLnBrk="0" hangingPunct="1">
              <a:lnSpc>
                <a:spcPct val="105000"/>
              </a:lnSpc>
              <a:spcBef>
                <a:spcPts val="300"/>
              </a:spcBef>
              <a:spcAft>
                <a:spcPts val="0"/>
              </a:spcAft>
              <a:buClrTx/>
              <a:buSzTx/>
              <a:buFont typeface="Wingdings" charset="0"/>
              <a:buNone/>
              <a:tabLst/>
              <a:defRPr/>
            </a:pPr>
            <a:r>
              <a:rPr kumimoji="0" lang="en-US" sz="1100" b="1" i="0" u="none" strike="noStrike" kern="0" cap="none" spc="0" normalizeH="0" baseline="0" noProof="0" dirty="0">
                <a:ln>
                  <a:noFill/>
                </a:ln>
                <a:solidFill>
                  <a:schemeClr val="tx1">
                    <a:lumMod val="50000"/>
                  </a:schemeClr>
                </a:solidFill>
                <a:effectLst/>
                <a:uLnTx/>
                <a:uFillTx/>
              </a:rPr>
              <a:t>Type-B – Generic safety standards</a:t>
            </a:r>
          </a:p>
          <a:p>
            <a:pPr marL="0" marR="0" lvl="0" indent="0" algn="ctr" defTabSz="914400" eaLnBrk="1" fontAlgn="auto" latinLnBrk="0" hangingPunct="1">
              <a:lnSpc>
                <a:spcPct val="105000"/>
              </a:lnSpc>
              <a:spcBef>
                <a:spcPts val="300"/>
              </a:spcBef>
              <a:spcAft>
                <a:spcPts val="0"/>
              </a:spcAft>
              <a:buClrTx/>
              <a:buSzTx/>
              <a:buFontTx/>
              <a:buNone/>
              <a:tabLst/>
              <a:defRPr/>
            </a:pPr>
            <a:r>
              <a:rPr kumimoji="0" lang="en-US" sz="1000" b="0" i="0" u="none" strike="noStrike" kern="0" cap="none" spc="0" normalizeH="0" baseline="0" noProof="0" dirty="0">
                <a:ln>
                  <a:noFill/>
                </a:ln>
                <a:solidFill>
                  <a:schemeClr val="tx1">
                    <a:lumMod val="50000"/>
                  </a:schemeClr>
                </a:solidFill>
                <a:effectLst/>
                <a:uLnTx/>
                <a:uFillTx/>
              </a:rPr>
              <a:t>dealing with one safety aspect or one type of safeguard that can be used across a wide range of machinery</a:t>
            </a:r>
            <a:br>
              <a:rPr kumimoji="0" lang="en-US" sz="1000" b="0" i="0" u="none" strike="noStrike" kern="0" cap="none" spc="0" normalizeH="0" baseline="0" noProof="0" dirty="0">
                <a:ln>
                  <a:noFill/>
                </a:ln>
                <a:solidFill>
                  <a:schemeClr val="tx1">
                    <a:lumMod val="50000"/>
                  </a:schemeClr>
                </a:solidFill>
                <a:effectLst/>
                <a:uLnTx/>
                <a:uFillTx/>
              </a:rPr>
            </a:br>
            <a:r>
              <a:rPr kumimoji="0" lang="en-US" sz="1000" b="0" i="0" u="none" strike="noStrike" kern="0" cap="none" spc="0" normalizeH="0" baseline="0" noProof="0" dirty="0">
                <a:ln>
                  <a:noFill/>
                </a:ln>
                <a:solidFill>
                  <a:schemeClr val="tx1">
                    <a:lumMod val="50000"/>
                  </a:schemeClr>
                </a:solidFill>
                <a:effectLst/>
                <a:uLnTx/>
                <a:uFillTx/>
              </a:rPr>
              <a:t>i.e.</a:t>
            </a:r>
            <a:r>
              <a:rPr lang="en-US" sz="1000" kern="0" dirty="0">
                <a:solidFill>
                  <a:schemeClr val="tx1">
                    <a:lumMod val="50000"/>
                  </a:schemeClr>
                </a:solidFill>
              </a:rPr>
              <a:t> </a:t>
            </a:r>
            <a:r>
              <a:rPr lang="en-US" sz="1000" dirty="0">
                <a:solidFill>
                  <a:schemeClr val="tx1">
                    <a:lumMod val="50000"/>
                  </a:schemeClr>
                </a:solidFill>
              </a:rPr>
              <a:t>EN (IEC) 62061: </a:t>
            </a:r>
            <a:r>
              <a:rPr lang="en-US" sz="1000" b="0" i="0" dirty="0">
                <a:solidFill>
                  <a:schemeClr val="tx1">
                    <a:lumMod val="50000"/>
                  </a:schemeClr>
                </a:solidFill>
                <a:effectLst/>
              </a:rPr>
              <a:t>Safety of machinery - Functional safety of safety-related control systems</a:t>
            </a:r>
            <a:r>
              <a:rPr lang="en-US" sz="1100" b="0" i="0" baseline="30000" dirty="0">
                <a:solidFill>
                  <a:schemeClr val="tx1">
                    <a:lumMod val="50000"/>
                  </a:schemeClr>
                </a:solidFill>
                <a:effectLst/>
              </a:rPr>
              <a:t>*</a:t>
            </a:r>
            <a:endParaRPr kumimoji="0" lang="en-US" sz="1100" b="0" i="0" u="none" strike="noStrike" kern="0" cap="none" spc="0" normalizeH="0" baseline="30000" noProof="0" dirty="0">
              <a:ln>
                <a:noFill/>
              </a:ln>
              <a:solidFill>
                <a:schemeClr val="tx1">
                  <a:lumMod val="50000"/>
                </a:schemeClr>
              </a:solidFill>
              <a:effectLst/>
              <a:uLnTx/>
              <a:uFillTx/>
            </a:endParaRPr>
          </a:p>
        </p:txBody>
      </p:sp>
      <p:sp>
        <p:nvSpPr>
          <p:cNvPr id="55" name="Rechteck 54">
            <a:extLst>
              <a:ext uri="{FF2B5EF4-FFF2-40B4-BE49-F238E27FC236}">
                <a16:creationId xmlns:a16="http://schemas.microsoft.com/office/drawing/2014/main" id="{C902FD80-A1A7-4217-942E-88DA568AE9DC}"/>
              </a:ext>
            </a:extLst>
          </p:cNvPr>
          <p:cNvSpPr/>
          <p:nvPr/>
        </p:nvSpPr>
        <p:spPr bwMode="auto">
          <a:xfrm>
            <a:off x="359278" y="3006264"/>
            <a:ext cx="5359980" cy="767124"/>
          </a:xfrm>
          <a:prstGeom prst="rect">
            <a:avLst/>
          </a:prstGeom>
          <a:solidFill>
            <a:sysClr val="window" lastClr="FFFFFF">
              <a:lumMod val="95000"/>
            </a:sysClr>
          </a:solidFill>
          <a:ln>
            <a:noFill/>
          </a:ln>
          <a:effectLst/>
        </p:spPr>
        <p:txBody>
          <a:bodyPr wrap="square" lIns="36000" tIns="36000" rIns="36000" bIns="36000" numCol="1" spcCol="72000" rtlCol="0" anchor="ctr">
            <a:spAutoFit/>
          </a:bodyPr>
          <a:lstStyle/>
          <a:p>
            <a:pPr marL="0" marR="0" lvl="0" indent="0" algn="ctr" defTabSz="914400" eaLnBrk="1" fontAlgn="auto" latinLnBrk="0" hangingPunct="1">
              <a:lnSpc>
                <a:spcPct val="105000"/>
              </a:lnSpc>
              <a:spcBef>
                <a:spcPts val="300"/>
              </a:spcBef>
              <a:spcAft>
                <a:spcPts val="0"/>
              </a:spcAft>
              <a:buClrTx/>
              <a:buSzTx/>
              <a:buFontTx/>
              <a:buNone/>
              <a:tabLst/>
              <a:defRPr/>
            </a:pPr>
            <a:r>
              <a:rPr kumimoji="0" lang="en-US" sz="1100" b="1" i="0" u="none" strike="noStrike" kern="0" cap="none" spc="0" normalizeH="0" baseline="0" noProof="0" dirty="0">
                <a:ln>
                  <a:noFill/>
                </a:ln>
                <a:solidFill>
                  <a:schemeClr val="tx1">
                    <a:lumMod val="50000"/>
                  </a:schemeClr>
                </a:solidFill>
                <a:effectLst/>
                <a:uLnTx/>
                <a:uFillTx/>
              </a:rPr>
              <a:t>Type-C – Machine safety standards</a:t>
            </a:r>
          </a:p>
          <a:p>
            <a:pPr marL="0" marR="0" lvl="0" indent="0" algn="ctr" defTabSz="914400" eaLnBrk="1" fontAlgn="auto" latinLnBrk="0" hangingPunct="1">
              <a:lnSpc>
                <a:spcPct val="105000"/>
              </a:lnSpc>
              <a:spcBef>
                <a:spcPts val="300"/>
              </a:spcBef>
              <a:spcAft>
                <a:spcPts val="0"/>
              </a:spcAft>
              <a:buClrTx/>
              <a:buSzTx/>
              <a:buFontTx/>
              <a:buNone/>
              <a:tabLst/>
              <a:defRPr/>
            </a:pPr>
            <a:r>
              <a:rPr kumimoji="0" lang="en-US" sz="1000" b="0" i="0" u="none" strike="noStrike" kern="0" cap="none" spc="0" normalizeH="0" baseline="0" noProof="0" dirty="0">
                <a:ln>
                  <a:noFill/>
                </a:ln>
                <a:solidFill>
                  <a:schemeClr val="tx1">
                    <a:lumMod val="50000"/>
                  </a:schemeClr>
                </a:solidFill>
                <a:effectLst/>
                <a:uLnTx/>
                <a:uFillTx/>
              </a:rPr>
              <a:t>dealing with detailed safety requirements for a particular machine </a:t>
            </a:r>
            <a:br>
              <a:rPr kumimoji="0" lang="en-US" sz="1000" b="0" i="0" u="none" strike="noStrike" kern="0" cap="none" spc="0" normalizeH="0" baseline="0" noProof="0" dirty="0">
                <a:ln>
                  <a:noFill/>
                </a:ln>
                <a:solidFill>
                  <a:schemeClr val="tx1">
                    <a:lumMod val="50000"/>
                  </a:schemeClr>
                </a:solidFill>
                <a:effectLst/>
                <a:uLnTx/>
                <a:uFillTx/>
              </a:rPr>
            </a:br>
            <a:r>
              <a:rPr kumimoji="0" lang="en-US" sz="1000" b="0" i="0" u="none" strike="noStrike" kern="0" cap="none" spc="0" normalizeH="0" baseline="0" noProof="0" dirty="0">
                <a:ln>
                  <a:noFill/>
                </a:ln>
                <a:solidFill>
                  <a:schemeClr val="tx1">
                    <a:lumMod val="50000"/>
                  </a:schemeClr>
                </a:solidFill>
                <a:effectLst/>
                <a:uLnTx/>
                <a:uFillTx/>
              </a:rPr>
              <a:t>or group of machines </a:t>
            </a:r>
            <a:br>
              <a:rPr kumimoji="0" lang="en-US" sz="1000" b="0" i="0" u="none" strike="noStrike" kern="0" cap="none" spc="0" normalizeH="0" baseline="0" noProof="0" dirty="0">
                <a:ln>
                  <a:noFill/>
                </a:ln>
                <a:solidFill>
                  <a:schemeClr val="tx1">
                    <a:lumMod val="50000"/>
                  </a:schemeClr>
                </a:solidFill>
                <a:effectLst/>
                <a:uLnTx/>
                <a:uFillTx/>
              </a:rPr>
            </a:br>
            <a:r>
              <a:rPr kumimoji="0" lang="en-US" sz="1000" b="0" i="0" u="none" strike="noStrike" kern="0" cap="none" spc="0" normalizeH="0" baseline="0" noProof="0" dirty="0">
                <a:ln>
                  <a:noFill/>
                </a:ln>
                <a:solidFill>
                  <a:schemeClr val="tx1">
                    <a:lumMod val="50000"/>
                  </a:schemeClr>
                </a:solidFill>
                <a:effectLst/>
                <a:uLnTx/>
                <a:uFillTx/>
              </a:rPr>
              <a:t>(e.g. machine tools, cranes, food processing, garden equipment)</a:t>
            </a:r>
          </a:p>
        </p:txBody>
      </p:sp>
      <p:sp>
        <p:nvSpPr>
          <p:cNvPr id="56" name="Gleichschenkliges Dreieck 55">
            <a:extLst>
              <a:ext uri="{FF2B5EF4-FFF2-40B4-BE49-F238E27FC236}">
                <a16:creationId xmlns:a16="http://schemas.microsoft.com/office/drawing/2014/main" id="{DECF03A3-A6C8-4D72-B8AC-2563AEDEE1A8}"/>
              </a:ext>
            </a:extLst>
          </p:cNvPr>
          <p:cNvSpPr/>
          <p:nvPr/>
        </p:nvSpPr>
        <p:spPr>
          <a:xfrm>
            <a:off x="5815189" y="1237456"/>
            <a:ext cx="3078913" cy="2592101"/>
          </a:xfrm>
          <a:prstGeom prst="triangle">
            <a:avLst/>
          </a:prstGeom>
          <a:solidFill>
            <a:srgbClr val="3F89CB"/>
          </a:solidFill>
          <a:ln w="12700" cap="flat" cmpd="sng" algn="ctr">
            <a:noFill/>
            <a:prstDash val="solid"/>
            <a:miter lim="800000"/>
          </a:ln>
          <a:effectLst/>
        </p:spPr>
        <p:txBody>
          <a:bodyPr lIns="108000" tIns="72000" rIns="108000" bIns="72000" rtlCol="0" anchor="t" anchorCtr="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0000"/>
              </a:solidFill>
              <a:effectLst/>
              <a:uLnTx/>
              <a:uFillTx/>
              <a:latin typeface="Arial"/>
              <a:ea typeface="+mn-ea"/>
              <a:cs typeface="+mn-cs"/>
            </a:endParaRPr>
          </a:p>
        </p:txBody>
      </p:sp>
      <p:sp>
        <p:nvSpPr>
          <p:cNvPr id="57" name="Textfeld 56">
            <a:extLst>
              <a:ext uri="{FF2B5EF4-FFF2-40B4-BE49-F238E27FC236}">
                <a16:creationId xmlns:a16="http://schemas.microsoft.com/office/drawing/2014/main" id="{9E753497-26E1-463F-BD2E-923E6AB84018}"/>
              </a:ext>
            </a:extLst>
          </p:cNvPr>
          <p:cNvSpPr txBox="1"/>
          <p:nvPr/>
        </p:nvSpPr>
        <p:spPr>
          <a:xfrm>
            <a:off x="7292129" y="1561523"/>
            <a:ext cx="125034" cy="246221"/>
          </a:xfrm>
          <a:prstGeom prst="rect">
            <a:avLst/>
          </a:prstGeom>
          <a:noFill/>
        </p:spPr>
        <p:txBody>
          <a:bodyPr wrap="none" lIns="0" tIns="0" rIns="0" bIns="0" rtlCol="0">
            <a:spAutoFit/>
          </a:bodyPr>
          <a:lstStyle/>
          <a:p>
            <a:pPr algn="ctr"/>
            <a:r>
              <a:rPr lang="en-US" sz="1600" b="1" dirty="0">
                <a:solidFill>
                  <a:schemeClr val="bg1"/>
                </a:solidFill>
              </a:rPr>
              <a:t>A</a:t>
            </a:r>
          </a:p>
        </p:txBody>
      </p:sp>
      <p:sp>
        <p:nvSpPr>
          <p:cNvPr id="58" name="Textfeld 57">
            <a:extLst>
              <a:ext uri="{FF2B5EF4-FFF2-40B4-BE49-F238E27FC236}">
                <a16:creationId xmlns:a16="http://schemas.microsoft.com/office/drawing/2014/main" id="{FB6EFF8F-2BA3-4158-9C0B-AA76E6B133D7}"/>
              </a:ext>
            </a:extLst>
          </p:cNvPr>
          <p:cNvSpPr txBox="1"/>
          <p:nvPr/>
        </p:nvSpPr>
        <p:spPr>
          <a:xfrm>
            <a:off x="6978742" y="1844186"/>
            <a:ext cx="751809" cy="169277"/>
          </a:xfrm>
          <a:prstGeom prst="rect">
            <a:avLst/>
          </a:prstGeom>
          <a:noFill/>
        </p:spPr>
        <p:txBody>
          <a:bodyPr wrap="none" lIns="0" tIns="0" rIns="0" bIns="0" rtlCol="0">
            <a:spAutoFit/>
          </a:bodyPr>
          <a:lstStyle/>
          <a:p>
            <a:pPr algn="ctr"/>
            <a:r>
              <a:rPr lang="en-US" sz="1100" dirty="0">
                <a:solidFill>
                  <a:schemeClr val="bg1"/>
                </a:solidFill>
              </a:rPr>
              <a:t>(4 standards)</a:t>
            </a:r>
          </a:p>
        </p:txBody>
      </p:sp>
      <p:sp>
        <p:nvSpPr>
          <p:cNvPr id="59" name="Textfeld 58">
            <a:extLst>
              <a:ext uri="{FF2B5EF4-FFF2-40B4-BE49-F238E27FC236}">
                <a16:creationId xmlns:a16="http://schemas.microsoft.com/office/drawing/2014/main" id="{D12DD01C-61D7-4F29-B63E-C27629B8FDA7}"/>
              </a:ext>
            </a:extLst>
          </p:cNvPr>
          <p:cNvSpPr txBox="1"/>
          <p:nvPr/>
        </p:nvSpPr>
        <p:spPr>
          <a:xfrm>
            <a:off x="7296938" y="2311579"/>
            <a:ext cx="115416" cy="246221"/>
          </a:xfrm>
          <a:prstGeom prst="rect">
            <a:avLst/>
          </a:prstGeom>
          <a:noFill/>
        </p:spPr>
        <p:txBody>
          <a:bodyPr wrap="none" lIns="0" tIns="0" rIns="0" bIns="0" rtlCol="0">
            <a:spAutoFit/>
          </a:bodyPr>
          <a:lstStyle/>
          <a:p>
            <a:pPr algn="ctr"/>
            <a:r>
              <a:rPr lang="en-US" sz="1600" b="1" dirty="0">
                <a:solidFill>
                  <a:schemeClr val="bg1"/>
                </a:solidFill>
              </a:rPr>
              <a:t>B</a:t>
            </a:r>
          </a:p>
        </p:txBody>
      </p:sp>
      <p:sp>
        <p:nvSpPr>
          <p:cNvPr id="66" name="Textfeld 65">
            <a:extLst>
              <a:ext uri="{FF2B5EF4-FFF2-40B4-BE49-F238E27FC236}">
                <a16:creationId xmlns:a16="http://schemas.microsoft.com/office/drawing/2014/main" id="{8C81DD4F-4BB3-4B61-86BF-657503AF913E}"/>
              </a:ext>
            </a:extLst>
          </p:cNvPr>
          <p:cNvSpPr txBox="1"/>
          <p:nvPr/>
        </p:nvSpPr>
        <p:spPr>
          <a:xfrm>
            <a:off x="7300144" y="3132262"/>
            <a:ext cx="109004" cy="246221"/>
          </a:xfrm>
          <a:prstGeom prst="rect">
            <a:avLst/>
          </a:prstGeom>
          <a:noFill/>
        </p:spPr>
        <p:txBody>
          <a:bodyPr wrap="none" lIns="0" tIns="0" rIns="0" bIns="0" rtlCol="0">
            <a:spAutoFit/>
          </a:bodyPr>
          <a:lstStyle/>
          <a:p>
            <a:pPr algn="ctr"/>
            <a:r>
              <a:rPr lang="en-US" sz="1600" b="1" dirty="0">
                <a:solidFill>
                  <a:schemeClr val="bg1"/>
                </a:solidFill>
              </a:rPr>
              <a:t>C</a:t>
            </a:r>
          </a:p>
        </p:txBody>
      </p:sp>
      <p:sp>
        <p:nvSpPr>
          <p:cNvPr id="67" name="Textfeld 66">
            <a:extLst>
              <a:ext uri="{FF2B5EF4-FFF2-40B4-BE49-F238E27FC236}">
                <a16:creationId xmlns:a16="http://schemas.microsoft.com/office/drawing/2014/main" id="{2C4394FD-D0F3-4AB0-9F3A-A33EA9BCF8BB}"/>
              </a:ext>
            </a:extLst>
          </p:cNvPr>
          <p:cNvSpPr txBox="1"/>
          <p:nvPr/>
        </p:nvSpPr>
        <p:spPr>
          <a:xfrm>
            <a:off x="6906609" y="2560509"/>
            <a:ext cx="896078" cy="169277"/>
          </a:xfrm>
          <a:prstGeom prst="rect">
            <a:avLst/>
          </a:prstGeom>
          <a:noFill/>
        </p:spPr>
        <p:txBody>
          <a:bodyPr wrap="none" lIns="0" tIns="0" rIns="0" bIns="0" rtlCol="0">
            <a:spAutoFit/>
          </a:bodyPr>
          <a:lstStyle/>
          <a:p>
            <a:pPr algn="ctr"/>
            <a:r>
              <a:rPr lang="en-US" sz="1100" dirty="0">
                <a:solidFill>
                  <a:schemeClr val="bg1"/>
                </a:solidFill>
              </a:rPr>
              <a:t>(141 standards)</a:t>
            </a:r>
          </a:p>
        </p:txBody>
      </p:sp>
      <p:cxnSp>
        <p:nvCxnSpPr>
          <p:cNvPr id="68" name="Gerader Verbinder 67">
            <a:extLst>
              <a:ext uri="{FF2B5EF4-FFF2-40B4-BE49-F238E27FC236}">
                <a16:creationId xmlns:a16="http://schemas.microsoft.com/office/drawing/2014/main" id="{F9244CFB-5DFB-493C-B7F4-0195247CD786}"/>
              </a:ext>
            </a:extLst>
          </p:cNvPr>
          <p:cNvCxnSpPr>
            <a:cxnSpLocks/>
          </p:cNvCxnSpPr>
          <p:nvPr/>
        </p:nvCxnSpPr>
        <p:spPr>
          <a:xfrm>
            <a:off x="6789760" y="2099371"/>
            <a:ext cx="1129770" cy="0"/>
          </a:xfrm>
          <a:prstGeom prst="line">
            <a:avLst/>
          </a:prstGeom>
          <a:noFill/>
          <a:ln w="19050" cap="flat" cmpd="sng" algn="ctr">
            <a:solidFill>
              <a:sysClr val="window" lastClr="FFFFFF"/>
            </a:solidFill>
            <a:prstDash val="solid"/>
            <a:miter lim="800000"/>
            <a:headEnd w="lg" len="lg"/>
            <a:tailEnd type="none" w="lg" len="lg"/>
          </a:ln>
          <a:effectLst/>
        </p:spPr>
      </p:cxnSp>
      <p:cxnSp>
        <p:nvCxnSpPr>
          <p:cNvPr id="69" name="Gerader Verbinder 68">
            <a:extLst>
              <a:ext uri="{FF2B5EF4-FFF2-40B4-BE49-F238E27FC236}">
                <a16:creationId xmlns:a16="http://schemas.microsoft.com/office/drawing/2014/main" id="{E85E870C-E559-47E9-943C-2EA3301E4388}"/>
              </a:ext>
            </a:extLst>
          </p:cNvPr>
          <p:cNvCxnSpPr>
            <a:cxnSpLocks/>
          </p:cNvCxnSpPr>
          <p:nvPr/>
        </p:nvCxnSpPr>
        <p:spPr>
          <a:xfrm>
            <a:off x="6301098" y="2961286"/>
            <a:ext cx="2107096" cy="0"/>
          </a:xfrm>
          <a:prstGeom prst="line">
            <a:avLst/>
          </a:prstGeom>
          <a:noFill/>
          <a:ln w="19050" cap="flat" cmpd="sng" algn="ctr">
            <a:solidFill>
              <a:sysClr val="window" lastClr="FFFFFF"/>
            </a:solidFill>
            <a:prstDash val="solid"/>
            <a:miter lim="800000"/>
            <a:headEnd w="lg" len="lg"/>
            <a:tailEnd type="none" w="lg" len="lg"/>
          </a:ln>
          <a:effectLst/>
        </p:spPr>
      </p:cxnSp>
      <p:sp>
        <p:nvSpPr>
          <p:cNvPr id="70" name="Textfeld 69">
            <a:extLst>
              <a:ext uri="{FF2B5EF4-FFF2-40B4-BE49-F238E27FC236}">
                <a16:creationId xmlns:a16="http://schemas.microsoft.com/office/drawing/2014/main" id="{AC3DA43F-EF8E-47EA-9EB6-044D63476825}"/>
              </a:ext>
            </a:extLst>
          </p:cNvPr>
          <p:cNvSpPr txBox="1"/>
          <p:nvPr/>
        </p:nvSpPr>
        <p:spPr>
          <a:xfrm>
            <a:off x="6819244" y="3398110"/>
            <a:ext cx="1070806" cy="169277"/>
          </a:xfrm>
          <a:prstGeom prst="rect">
            <a:avLst/>
          </a:prstGeom>
          <a:noFill/>
        </p:spPr>
        <p:txBody>
          <a:bodyPr wrap="none" lIns="0" tIns="0" rIns="0" bIns="0" rtlCol="0">
            <a:spAutoFit/>
          </a:bodyPr>
          <a:lstStyle/>
          <a:p>
            <a:pPr algn="ctr"/>
            <a:r>
              <a:rPr lang="en-US" sz="1100" dirty="0">
                <a:solidFill>
                  <a:schemeClr val="bg1"/>
                </a:solidFill>
              </a:rPr>
              <a:t>(&gt; 1000 standards)</a:t>
            </a:r>
          </a:p>
        </p:txBody>
      </p:sp>
      <p:sp>
        <p:nvSpPr>
          <p:cNvPr id="71" name="Rechteck 70">
            <a:extLst>
              <a:ext uri="{FF2B5EF4-FFF2-40B4-BE49-F238E27FC236}">
                <a16:creationId xmlns:a16="http://schemas.microsoft.com/office/drawing/2014/main" id="{98FB9F4B-EAF7-4434-AD19-3FC21B898C33}"/>
              </a:ext>
            </a:extLst>
          </p:cNvPr>
          <p:cNvSpPr/>
          <p:nvPr/>
        </p:nvSpPr>
        <p:spPr bwMode="auto">
          <a:xfrm>
            <a:off x="359277" y="3925658"/>
            <a:ext cx="8534825" cy="533400"/>
          </a:xfrm>
          <a:prstGeom prst="rect">
            <a:avLst/>
          </a:prstGeom>
          <a:no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108000" tIns="54000" rIns="108000" bIns="54000" numCol="1" spcCol="72000" rtlCol="0" anchor="ctr">
            <a:noAutofit/>
          </a:bodyPr>
          <a:lstStyle/>
          <a:p>
            <a:pPr algn="ctr">
              <a:lnSpc>
                <a:spcPct val="110000"/>
              </a:lnSpc>
              <a:spcBef>
                <a:spcPct val="0"/>
              </a:spcBef>
              <a:buFont typeface="Wingdings" charset="0"/>
              <a:buNone/>
            </a:pPr>
            <a:r>
              <a:rPr lang="en-US" sz="1100" dirty="0">
                <a:solidFill>
                  <a:srgbClr val="000000"/>
                </a:solidFill>
              </a:rPr>
              <a:t>On the </a:t>
            </a:r>
            <a:r>
              <a:rPr lang="en-US" sz="1100" dirty="0">
                <a:solidFill>
                  <a:srgbClr val="000000"/>
                </a:solidFill>
                <a:hlinkClick r:id="rId3"/>
              </a:rPr>
              <a:t>Machinery Directive </a:t>
            </a:r>
            <a:r>
              <a:rPr lang="en-US" sz="1100" dirty="0">
                <a:solidFill>
                  <a:srgbClr val="000000"/>
                </a:solidFill>
              </a:rPr>
              <a:t>website of the European Commission a summary list of all harmonized standards is available.</a:t>
            </a:r>
          </a:p>
          <a:p>
            <a:pPr algn="ctr">
              <a:lnSpc>
                <a:spcPct val="110000"/>
              </a:lnSpc>
              <a:spcBef>
                <a:spcPct val="0"/>
              </a:spcBef>
              <a:buFont typeface="Wingdings" charset="0"/>
              <a:buNone/>
            </a:pPr>
            <a:r>
              <a:rPr lang="en-US" sz="1100" dirty="0">
                <a:solidFill>
                  <a:srgbClr val="000000"/>
                </a:solidFill>
              </a:rPr>
              <a:t>Note, that formally the summary list does not provide legal effect; only the publications in the Official Journal and the Commission Implementing Decisions themselves are legally binding</a:t>
            </a:r>
          </a:p>
        </p:txBody>
      </p:sp>
      <p:sp>
        <p:nvSpPr>
          <p:cNvPr id="10" name="Rechteck 9">
            <a:extLst>
              <a:ext uri="{FF2B5EF4-FFF2-40B4-BE49-F238E27FC236}">
                <a16:creationId xmlns:a16="http://schemas.microsoft.com/office/drawing/2014/main" id="{5924B776-4005-4DFB-A518-A629036FC96B}"/>
              </a:ext>
            </a:extLst>
          </p:cNvPr>
          <p:cNvSpPr/>
          <p:nvPr/>
        </p:nvSpPr>
        <p:spPr bwMode="gray">
          <a:xfrm>
            <a:off x="359277" y="4558054"/>
            <a:ext cx="5883680" cy="153888"/>
          </a:xfrm>
          <a:prstGeom prst="rect">
            <a:avLst/>
          </a:prstGeom>
          <a:noFill/>
          <a:ln w="9525" algn="ctr">
            <a:solidFill>
              <a:schemeClr val="bg2"/>
            </a:solidFill>
            <a:miter lim="800000"/>
            <a:headEnd/>
            <a:tailEnd/>
          </a:ln>
          <a:effectLst/>
        </p:spPr>
        <p:txBody>
          <a:bodyPr wrap="square" lIns="0" tIns="0" rIns="0" bIns="0" rtlCol="0" anchor="ctr">
            <a:spAutoFit/>
          </a:bodyPr>
          <a:lstStyle/>
          <a:p>
            <a:r>
              <a:rPr lang="en-US" sz="1050" kern="0" baseline="30000" dirty="0">
                <a:solidFill>
                  <a:sysClr val="windowText" lastClr="000000"/>
                </a:solidFill>
              </a:rPr>
              <a:t>*</a:t>
            </a:r>
            <a:r>
              <a:rPr lang="en-US" sz="1000" kern="0" dirty="0">
                <a:solidFill>
                  <a:sysClr val="windowText" lastClr="000000"/>
                </a:solidFill>
              </a:rPr>
              <a:t>based on IEC 61508 Functional safety of electrical/electronic/programmable electronic safety-related systems</a:t>
            </a:r>
          </a:p>
        </p:txBody>
      </p:sp>
    </p:spTree>
    <p:extLst>
      <p:ext uri="{BB962C8B-B14F-4D97-AF65-F5344CB8AC3E}">
        <p14:creationId xmlns:p14="http://schemas.microsoft.com/office/powerpoint/2010/main" val="14283772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echteck: abgerundete Ecken 74">
            <a:extLst>
              <a:ext uri="{FF2B5EF4-FFF2-40B4-BE49-F238E27FC236}">
                <a16:creationId xmlns:a16="http://schemas.microsoft.com/office/drawing/2014/main" id="{EBBD515F-403D-4717-A2C9-370A13B15B28}"/>
              </a:ext>
            </a:extLst>
          </p:cNvPr>
          <p:cNvSpPr/>
          <p:nvPr/>
        </p:nvSpPr>
        <p:spPr bwMode="gray">
          <a:xfrm>
            <a:off x="2493756" y="3688275"/>
            <a:ext cx="2097162" cy="259210"/>
          </a:xfrm>
          <a:prstGeom prst="roundRect">
            <a:avLst/>
          </a:prstGeom>
          <a:solidFill>
            <a:srgbClr val="DAE4F6"/>
          </a:solidFill>
          <a:ln w="19050" algn="ctr">
            <a:solidFill>
              <a:srgbClr val="00B050"/>
            </a:solidFill>
            <a:miter lim="800000"/>
            <a:headEnd/>
            <a:tailEnd/>
          </a:ln>
          <a:effectLst/>
        </p:spPr>
        <p:txBody>
          <a:bodyPr wrap="square" lIns="36000" tIns="36000" rIns="36000" bIns="36000" rtlCol="0" anchor="ctr">
            <a:spAutoFit/>
          </a:bodyPr>
          <a:lstStyle/>
          <a:p>
            <a:pPr algn="ctr"/>
            <a:r>
              <a:rPr lang="en-US" sz="1000" b="1" kern="0" dirty="0">
                <a:solidFill>
                  <a:schemeClr val="accent6">
                    <a:lumMod val="50000"/>
                  </a:schemeClr>
                </a:solidFill>
              </a:rPr>
              <a:t>Standardization Roadmap AI and I4.0</a:t>
            </a:r>
          </a:p>
        </p:txBody>
      </p:sp>
      <p:sp>
        <p:nvSpPr>
          <p:cNvPr id="5" name="Foliennummernplatzhalter 4">
            <a:extLst>
              <a:ext uri="{FF2B5EF4-FFF2-40B4-BE49-F238E27FC236}">
                <a16:creationId xmlns:a16="http://schemas.microsoft.com/office/drawing/2014/main" id="{78AB6B2F-746A-E24D-AC70-36FC7A562933}"/>
              </a:ext>
            </a:extLst>
          </p:cNvPr>
          <p:cNvSpPr>
            <a:spLocks noGrp="1"/>
          </p:cNvSpPr>
          <p:nvPr>
            <p:ph type="sldNum" sz="quarter" idx="12"/>
          </p:nvPr>
        </p:nvSpPr>
        <p:spPr>
          <a:xfrm>
            <a:off x="8565986" y="4851313"/>
            <a:ext cx="288262" cy="160221"/>
          </a:xfrm>
        </p:spPr>
        <p:txBody>
          <a:bodyPr/>
          <a:lstStyle/>
          <a:p>
            <a:fld id="{2AA1E7D3-1333-45EE-ABB9-51527D316BA3}" type="slidenum">
              <a:rPr lang="en-US" noProof="0" smtClean="0"/>
              <a:pPr/>
              <a:t>15</a:t>
            </a:fld>
            <a:endParaRPr lang="en-US" noProof="0" dirty="0"/>
          </a:p>
        </p:txBody>
      </p:sp>
      <p:sp>
        <p:nvSpPr>
          <p:cNvPr id="8" name="Datumsplatzhalter 7"/>
          <p:cNvSpPr>
            <a:spLocks noGrp="1"/>
          </p:cNvSpPr>
          <p:nvPr>
            <p:ph type="dt" sz="half" idx="15"/>
          </p:nvPr>
        </p:nvSpPr>
        <p:spPr>
          <a:xfrm>
            <a:off x="301626" y="4873035"/>
            <a:ext cx="900000" cy="138499"/>
          </a:xfrm>
        </p:spPr>
        <p:txBody>
          <a:bodyPr/>
          <a:lstStyle/>
          <a:p>
            <a:r>
              <a:rPr lang="en-US" noProof="0" dirty="0"/>
              <a:t>22.11.2021</a:t>
            </a:r>
            <a:endParaRPr lang="en-US" dirty="0"/>
          </a:p>
        </p:txBody>
      </p:sp>
      <p:sp>
        <p:nvSpPr>
          <p:cNvPr id="38" name="Titel 37">
            <a:extLst>
              <a:ext uri="{FF2B5EF4-FFF2-40B4-BE49-F238E27FC236}">
                <a16:creationId xmlns:a16="http://schemas.microsoft.com/office/drawing/2014/main" id="{B739C2A8-0035-453D-BD61-78C96971253B}"/>
              </a:ext>
            </a:extLst>
          </p:cNvPr>
          <p:cNvSpPr>
            <a:spLocks noGrp="1"/>
          </p:cNvSpPr>
          <p:nvPr>
            <p:ph type="title"/>
          </p:nvPr>
        </p:nvSpPr>
        <p:spPr/>
        <p:txBody>
          <a:bodyPr/>
          <a:lstStyle/>
          <a:p>
            <a:r>
              <a:rPr lang="en-US" noProof="0" dirty="0"/>
              <a:t>Relevant standardization bodies for harmonized standards</a:t>
            </a:r>
            <a:endParaRPr lang="en-US" dirty="0"/>
          </a:p>
        </p:txBody>
      </p:sp>
      <p:sp>
        <p:nvSpPr>
          <p:cNvPr id="52" name="Textfeld 51">
            <a:extLst>
              <a:ext uri="{FF2B5EF4-FFF2-40B4-BE49-F238E27FC236}">
                <a16:creationId xmlns:a16="http://schemas.microsoft.com/office/drawing/2014/main" id="{7D76ABCB-CB42-4D42-8559-51F9981F8250}"/>
              </a:ext>
            </a:extLst>
          </p:cNvPr>
          <p:cNvSpPr txBox="1"/>
          <p:nvPr/>
        </p:nvSpPr>
        <p:spPr>
          <a:xfrm>
            <a:off x="7451544" y="5869818"/>
            <a:ext cx="3497408" cy="338554"/>
          </a:xfrm>
          <a:prstGeom prst="rect">
            <a:avLst/>
          </a:prstGeom>
          <a:noFill/>
        </p:spPr>
        <p:txBody>
          <a:bodyPr wrap="square" lIns="0" tIns="0" rIns="0" bIns="0" rtlCol="0">
            <a:spAutoFit/>
          </a:bodyPr>
          <a:lstStyle/>
          <a:p>
            <a:pPr algn="l"/>
            <a:r>
              <a:rPr lang="en-US" sz="1100" dirty="0"/>
              <a:t>Annex II and III can be amended by delegated acts of the European Commission</a:t>
            </a:r>
          </a:p>
        </p:txBody>
      </p:sp>
      <p:sp>
        <p:nvSpPr>
          <p:cNvPr id="2" name="Rechteck: abgerundete Ecken 1">
            <a:extLst>
              <a:ext uri="{FF2B5EF4-FFF2-40B4-BE49-F238E27FC236}">
                <a16:creationId xmlns:a16="http://schemas.microsoft.com/office/drawing/2014/main" id="{F2FA5E2F-B90C-4694-A94A-F635B8A4BF4F}"/>
              </a:ext>
            </a:extLst>
          </p:cNvPr>
          <p:cNvSpPr/>
          <p:nvPr/>
        </p:nvSpPr>
        <p:spPr bwMode="gray">
          <a:xfrm>
            <a:off x="6556494" y="1189009"/>
            <a:ext cx="781239" cy="352853"/>
          </a:xfrm>
          <a:prstGeom prst="roundRect">
            <a:avLst/>
          </a:prstGeom>
          <a:noFill/>
          <a:ln w="28575" algn="ctr">
            <a:solidFill>
              <a:srgbClr val="7030A0"/>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IEC</a:t>
            </a:r>
          </a:p>
        </p:txBody>
      </p:sp>
      <p:sp>
        <p:nvSpPr>
          <p:cNvPr id="21" name="Rechteck: abgerundete Ecken 20">
            <a:extLst>
              <a:ext uri="{FF2B5EF4-FFF2-40B4-BE49-F238E27FC236}">
                <a16:creationId xmlns:a16="http://schemas.microsoft.com/office/drawing/2014/main" id="{C588024D-4DC4-4F57-ACB0-32E646CCE3E1}"/>
              </a:ext>
            </a:extLst>
          </p:cNvPr>
          <p:cNvSpPr/>
          <p:nvPr/>
        </p:nvSpPr>
        <p:spPr bwMode="gray">
          <a:xfrm>
            <a:off x="1266669" y="1189009"/>
            <a:ext cx="781239" cy="352853"/>
          </a:xfrm>
          <a:prstGeom prst="roundRect">
            <a:avLst/>
          </a:prstGeom>
          <a:noFill/>
          <a:ln w="28575" algn="ctr">
            <a:solidFill>
              <a:srgbClr val="7030A0"/>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ISO</a:t>
            </a:r>
          </a:p>
        </p:txBody>
      </p:sp>
      <p:sp>
        <p:nvSpPr>
          <p:cNvPr id="22" name="Rechteck: abgerundete Ecken 21">
            <a:extLst>
              <a:ext uri="{FF2B5EF4-FFF2-40B4-BE49-F238E27FC236}">
                <a16:creationId xmlns:a16="http://schemas.microsoft.com/office/drawing/2014/main" id="{DA39443D-0A99-43BA-B6D2-BD9EFA3BBE85}"/>
              </a:ext>
            </a:extLst>
          </p:cNvPr>
          <p:cNvSpPr/>
          <p:nvPr/>
        </p:nvSpPr>
        <p:spPr bwMode="gray">
          <a:xfrm>
            <a:off x="7102736" y="1785752"/>
            <a:ext cx="1816646" cy="531625"/>
          </a:xfrm>
          <a:prstGeom prst="roundRect">
            <a:avLst/>
          </a:prstGeom>
          <a:noFill/>
          <a:ln w="12700" algn="ctr">
            <a:solidFill>
              <a:srgbClr val="7030A0"/>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SC65A</a:t>
            </a:r>
          </a:p>
          <a:p>
            <a:pPr algn="ctr"/>
            <a:r>
              <a:rPr lang="en-US" sz="800" b="0" i="0" dirty="0">
                <a:solidFill>
                  <a:srgbClr val="473F3F"/>
                </a:solidFill>
                <a:effectLst/>
              </a:rPr>
              <a:t>Industrial-process measurement, control and automation</a:t>
            </a:r>
            <a:r>
              <a:rPr lang="en-US" sz="800" b="1" i="0" kern="0" dirty="0">
                <a:solidFill>
                  <a:sysClr val="windowText" lastClr="000000"/>
                </a:solidFill>
                <a:effectLst/>
              </a:rPr>
              <a:t>; </a:t>
            </a:r>
            <a:r>
              <a:rPr lang="en-US" sz="800" b="0" i="0" dirty="0">
                <a:solidFill>
                  <a:srgbClr val="473F3F"/>
                </a:solidFill>
                <a:effectLst/>
              </a:rPr>
              <a:t>System aspects</a:t>
            </a:r>
            <a:endParaRPr lang="en-US" sz="800" b="1" kern="0" dirty="0">
              <a:solidFill>
                <a:sysClr val="windowText" lastClr="000000"/>
              </a:solidFill>
            </a:endParaRPr>
          </a:p>
        </p:txBody>
      </p:sp>
      <p:sp>
        <p:nvSpPr>
          <p:cNvPr id="23" name="Rechteck: abgerundete Ecken 22">
            <a:extLst>
              <a:ext uri="{FF2B5EF4-FFF2-40B4-BE49-F238E27FC236}">
                <a16:creationId xmlns:a16="http://schemas.microsoft.com/office/drawing/2014/main" id="{4F17B7F9-2FC0-4927-90B5-569981183DC3}"/>
              </a:ext>
            </a:extLst>
          </p:cNvPr>
          <p:cNvSpPr/>
          <p:nvPr/>
        </p:nvSpPr>
        <p:spPr bwMode="gray">
          <a:xfrm>
            <a:off x="3148847" y="1189009"/>
            <a:ext cx="781239" cy="352853"/>
          </a:xfrm>
          <a:prstGeom prst="roundRect">
            <a:avLst/>
          </a:prstGeom>
          <a:noFill/>
          <a:ln w="28575" algn="ctr">
            <a:solidFill>
              <a:srgbClr val="7030A0"/>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JTC1</a:t>
            </a:r>
          </a:p>
        </p:txBody>
      </p:sp>
      <p:sp>
        <p:nvSpPr>
          <p:cNvPr id="24" name="Rechteck: abgerundete Ecken 23">
            <a:extLst>
              <a:ext uri="{FF2B5EF4-FFF2-40B4-BE49-F238E27FC236}">
                <a16:creationId xmlns:a16="http://schemas.microsoft.com/office/drawing/2014/main" id="{125D396E-174A-4438-B041-257B83CD8F93}"/>
              </a:ext>
            </a:extLst>
          </p:cNvPr>
          <p:cNvSpPr/>
          <p:nvPr/>
        </p:nvSpPr>
        <p:spPr bwMode="gray">
          <a:xfrm>
            <a:off x="3051613" y="1785752"/>
            <a:ext cx="975706" cy="395417"/>
          </a:xfrm>
          <a:prstGeom prst="roundRect">
            <a:avLst/>
          </a:prstGeom>
          <a:noFill/>
          <a:ln w="12700" algn="ctr">
            <a:solidFill>
              <a:srgbClr val="7030A0"/>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SC42</a:t>
            </a:r>
          </a:p>
          <a:p>
            <a:pPr algn="ctr"/>
            <a:r>
              <a:rPr lang="en-US" sz="800" kern="0" dirty="0">
                <a:solidFill>
                  <a:sysClr val="windowText" lastClr="000000"/>
                </a:solidFill>
              </a:rPr>
              <a:t>Artificial Intelligence</a:t>
            </a:r>
          </a:p>
        </p:txBody>
      </p:sp>
      <p:sp>
        <p:nvSpPr>
          <p:cNvPr id="25" name="Rechteck: abgerundete Ecken 24">
            <a:extLst>
              <a:ext uri="{FF2B5EF4-FFF2-40B4-BE49-F238E27FC236}">
                <a16:creationId xmlns:a16="http://schemas.microsoft.com/office/drawing/2014/main" id="{14943B2D-A60E-4C21-8B16-C6DAEBC1DBBD}"/>
              </a:ext>
            </a:extLst>
          </p:cNvPr>
          <p:cNvSpPr/>
          <p:nvPr/>
        </p:nvSpPr>
        <p:spPr bwMode="gray">
          <a:xfrm>
            <a:off x="1166788" y="1785752"/>
            <a:ext cx="975705" cy="395417"/>
          </a:xfrm>
          <a:prstGeom prst="roundRect">
            <a:avLst/>
          </a:prstGeom>
          <a:noFill/>
          <a:ln w="12700" algn="ctr">
            <a:solidFill>
              <a:srgbClr val="7030A0"/>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TC199</a:t>
            </a:r>
          </a:p>
          <a:p>
            <a:pPr algn="ctr"/>
            <a:r>
              <a:rPr lang="en-US" sz="800" kern="0" dirty="0">
                <a:solidFill>
                  <a:sysClr val="windowText" lastClr="000000"/>
                </a:solidFill>
              </a:rPr>
              <a:t>Safety of machinery</a:t>
            </a:r>
          </a:p>
        </p:txBody>
      </p:sp>
      <p:sp>
        <p:nvSpPr>
          <p:cNvPr id="26" name="Rechteck: abgerundete Ecken 25">
            <a:extLst>
              <a:ext uri="{FF2B5EF4-FFF2-40B4-BE49-F238E27FC236}">
                <a16:creationId xmlns:a16="http://schemas.microsoft.com/office/drawing/2014/main" id="{8223A54B-8058-43D9-9FAE-63B5A7C2476E}"/>
              </a:ext>
            </a:extLst>
          </p:cNvPr>
          <p:cNvSpPr/>
          <p:nvPr/>
        </p:nvSpPr>
        <p:spPr bwMode="gray">
          <a:xfrm>
            <a:off x="1809866" y="2615828"/>
            <a:ext cx="781239" cy="352853"/>
          </a:xfrm>
          <a:prstGeom prst="roundRect">
            <a:avLst/>
          </a:prstGeom>
          <a:noFill/>
          <a:ln w="28575" algn="ctr">
            <a:solidFill>
              <a:srgbClr val="0D92FF"/>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CEN</a:t>
            </a:r>
          </a:p>
        </p:txBody>
      </p:sp>
      <p:sp>
        <p:nvSpPr>
          <p:cNvPr id="27" name="Rechteck: abgerundete Ecken 26">
            <a:extLst>
              <a:ext uri="{FF2B5EF4-FFF2-40B4-BE49-F238E27FC236}">
                <a16:creationId xmlns:a16="http://schemas.microsoft.com/office/drawing/2014/main" id="{84E64F70-261D-4A94-BB21-5E03EC2DF1C5}"/>
              </a:ext>
            </a:extLst>
          </p:cNvPr>
          <p:cNvSpPr/>
          <p:nvPr/>
        </p:nvSpPr>
        <p:spPr bwMode="gray">
          <a:xfrm>
            <a:off x="2968371" y="2594546"/>
            <a:ext cx="966611" cy="395417"/>
          </a:xfrm>
          <a:prstGeom prst="roundRect">
            <a:avLst/>
          </a:prstGeom>
          <a:noFill/>
          <a:ln w="12700" algn="ctr">
            <a:solidFill>
              <a:srgbClr val="0D92FF"/>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JTC21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Artificial Intelligence</a:t>
            </a:r>
            <a:endParaRPr lang="en-US" sz="1050" b="1" kern="0" dirty="0">
              <a:solidFill>
                <a:sysClr val="windowText" lastClr="000000"/>
              </a:solidFill>
            </a:endParaRPr>
          </a:p>
        </p:txBody>
      </p:sp>
      <p:sp>
        <p:nvSpPr>
          <p:cNvPr id="28" name="Rechteck: abgerundete Ecken 27">
            <a:extLst>
              <a:ext uri="{FF2B5EF4-FFF2-40B4-BE49-F238E27FC236}">
                <a16:creationId xmlns:a16="http://schemas.microsoft.com/office/drawing/2014/main" id="{AB3053CD-4589-4348-A5F4-2534B1EDFA82}"/>
              </a:ext>
            </a:extLst>
          </p:cNvPr>
          <p:cNvSpPr/>
          <p:nvPr/>
        </p:nvSpPr>
        <p:spPr bwMode="gray">
          <a:xfrm>
            <a:off x="4616156" y="2615828"/>
            <a:ext cx="1329781" cy="352853"/>
          </a:xfrm>
          <a:prstGeom prst="roundRect">
            <a:avLst/>
          </a:prstGeom>
          <a:noFill/>
          <a:ln w="28575" algn="ctr">
            <a:solidFill>
              <a:srgbClr val="0D92FF"/>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CENELEC</a:t>
            </a:r>
          </a:p>
        </p:txBody>
      </p:sp>
      <p:sp>
        <p:nvSpPr>
          <p:cNvPr id="29" name="Rechteck: abgerundete Ecken 28">
            <a:extLst>
              <a:ext uri="{FF2B5EF4-FFF2-40B4-BE49-F238E27FC236}">
                <a16:creationId xmlns:a16="http://schemas.microsoft.com/office/drawing/2014/main" id="{EE2195FF-3263-41BE-A764-847A2AC0D79C}"/>
              </a:ext>
            </a:extLst>
          </p:cNvPr>
          <p:cNvSpPr/>
          <p:nvPr/>
        </p:nvSpPr>
        <p:spPr bwMode="gray">
          <a:xfrm>
            <a:off x="1620982" y="3485408"/>
            <a:ext cx="781239" cy="352853"/>
          </a:xfrm>
          <a:prstGeom prst="roundRect">
            <a:avLst/>
          </a:prstGeom>
          <a:noFill/>
          <a:ln w="28575" algn="ctr">
            <a:solidFill>
              <a:srgbClr val="00B050"/>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DIN</a:t>
            </a:r>
          </a:p>
        </p:txBody>
      </p:sp>
      <p:sp>
        <p:nvSpPr>
          <p:cNvPr id="30" name="Rechteck: abgerundete Ecken 29">
            <a:extLst>
              <a:ext uri="{FF2B5EF4-FFF2-40B4-BE49-F238E27FC236}">
                <a16:creationId xmlns:a16="http://schemas.microsoft.com/office/drawing/2014/main" id="{095622C8-DEF1-4386-8842-A5FCB8A3BCF7}"/>
              </a:ext>
            </a:extLst>
          </p:cNvPr>
          <p:cNvSpPr/>
          <p:nvPr/>
        </p:nvSpPr>
        <p:spPr bwMode="gray">
          <a:xfrm>
            <a:off x="4772647" y="3493723"/>
            <a:ext cx="781239" cy="352853"/>
          </a:xfrm>
          <a:prstGeom prst="roundRect">
            <a:avLst/>
          </a:prstGeom>
          <a:noFill/>
          <a:ln w="28575" algn="ctr">
            <a:solidFill>
              <a:srgbClr val="00B050"/>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DKE</a:t>
            </a:r>
          </a:p>
        </p:txBody>
      </p:sp>
      <p:sp>
        <p:nvSpPr>
          <p:cNvPr id="31" name="Rechteck: abgerundete Ecken 30">
            <a:extLst>
              <a:ext uri="{FF2B5EF4-FFF2-40B4-BE49-F238E27FC236}">
                <a16:creationId xmlns:a16="http://schemas.microsoft.com/office/drawing/2014/main" id="{B4B2D4A6-0947-4460-BD34-AD02F2CABBCF}"/>
              </a:ext>
            </a:extLst>
          </p:cNvPr>
          <p:cNvSpPr/>
          <p:nvPr/>
        </p:nvSpPr>
        <p:spPr bwMode="gray">
          <a:xfrm>
            <a:off x="2915742" y="3254729"/>
            <a:ext cx="1071868" cy="395417"/>
          </a:xfrm>
          <a:prstGeom prst="roundRect">
            <a:avLst/>
          </a:prstGeom>
          <a:noFill/>
          <a:ln w="12700" algn="ctr">
            <a:solidFill>
              <a:srgbClr val="00B050"/>
            </a:solidFill>
            <a:miter lim="800000"/>
            <a:headEnd/>
            <a:tailEnd/>
          </a:ln>
          <a:effectLst/>
        </p:spPr>
        <p:txBody>
          <a:bodyPr wrap="square" lIns="36000" tIns="36000" rIns="36000" bIns="36000" rtlCol="0" anchor="ctr">
            <a:spAutoFit/>
          </a:bodyPr>
          <a:lstStyle/>
          <a:p>
            <a:pPr algn="ctr"/>
            <a:r>
              <a:rPr lang="de-DE" sz="1050" b="1" kern="0" dirty="0">
                <a:solidFill>
                  <a:sysClr val="windowText" lastClr="000000"/>
                </a:solidFill>
              </a:rPr>
              <a:t>NA 043-01-42 GA</a:t>
            </a:r>
          </a:p>
          <a:p>
            <a:pPr algn="ctr"/>
            <a:r>
              <a:rPr lang="de-DE" sz="800" kern="0" dirty="0">
                <a:solidFill>
                  <a:sysClr val="windowText" lastClr="000000"/>
                </a:solidFill>
              </a:rPr>
              <a:t>Künstliche Intelligenz</a:t>
            </a:r>
          </a:p>
        </p:txBody>
      </p:sp>
      <p:sp>
        <p:nvSpPr>
          <p:cNvPr id="32" name="Rechteck: abgerundete Ecken 31">
            <a:extLst>
              <a:ext uri="{FF2B5EF4-FFF2-40B4-BE49-F238E27FC236}">
                <a16:creationId xmlns:a16="http://schemas.microsoft.com/office/drawing/2014/main" id="{AC0D140F-67FD-435C-8AA3-96F1DE8204BA}"/>
              </a:ext>
            </a:extLst>
          </p:cNvPr>
          <p:cNvSpPr/>
          <p:nvPr/>
        </p:nvSpPr>
        <p:spPr bwMode="gray">
          <a:xfrm>
            <a:off x="4799446" y="3984199"/>
            <a:ext cx="1302038" cy="667832"/>
          </a:xfrm>
          <a:prstGeom prst="roundRect">
            <a:avLst/>
          </a:prstGeom>
          <a:noFill/>
          <a:ln w="12700" algn="ctr">
            <a:solidFill>
              <a:srgbClr val="00B050"/>
            </a:solidFill>
            <a:miter lim="800000"/>
            <a:headEnd/>
            <a:tailEnd/>
          </a:ln>
          <a:effectLst/>
        </p:spPr>
        <p:txBody>
          <a:bodyPr wrap="square" lIns="36000" tIns="36000" rIns="36000" bIns="36000" rtlCol="0" anchor="ctr">
            <a:spAutoFit/>
          </a:bodyPr>
          <a:lstStyle/>
          <a:p>
            <a:pPr algn="ctr"/>
            <a:r>
              <a:rPr lang="de-DE" sz="1050" b="1" kern="0" dirty="0">
                <a:solidFill>
                  <a:sysClr val="windowText" lastClr="000000"/>
                </a:solidFill>
              </a:rPr>
              <a:t>STD 1941.0.8</a:t>
            </a:r>
          </a:p>
          <a:p>
            <a:pPr algn="ctr"/>
            <a:r>
              <a:rPr lang="de-DE" sz="800" kern="0" dirty="0">
                <a:solidFill>
                  <a:sysClr val="windowText" lastClr="000000"/>
                </a:solidFill>
              </a:rPr>
              <a:t>SCI 4.0 – Expertenrat für künstliche Intelligenz in industriellen Anwendungen</a:t>
            </a:r>
            <a:endParaRPr lang="de-DE" sz="1050" kern="0" dirty="0">
              <a:solidFill>
                <a:sysClr val="windowText" lastClr="000000"/>
              </a:solidFill>
            </a:endParaRPr>
          </a:p>
        </p:txBody>
      </p:sp>
      <p:cxnSp>
        <p:nvCxnSpPr>
          <p:cNvPr id="4" name="Gerade Verbindung mit Pfeil 3">
            <a:extLst>
              <a:ext uri="{FF2B5EF4-FFF2-40B4-BE49-F238E27FC236}">
                <a16:creationId xmlns:a16="http://schemas.microsoft.com/office/drawing/2014/main" id="{D450B362-F488-4B3A-91B3-DBCE91D4B64D}"/>
              </a:ext>
            </a:extLst>
          </p:cNvPr>
          <p:cNvCxnSpPr>
            <a:cxnSpLocks/>
            <a:stCxn id="30" idx="2"/>
            <a:endCxn id="32" idx="0"/>
          </p:cNvCxnSpPr>
          <p:nvPr/>
        </p:nvCxnSpPr>
        <p:spPr bwMode="gray">
          <a:xfrm>
            <a:off x="5163267" y="3846576"/>
            <a:ext cx="287198" cy="137623"/>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 name="Gerade Verbindung mit Pfeil 8">
            <a:extLst>
              <a:ext uri="{FF2B5EF4-FFF2-40B4-BE49-F238E27FC236}">
                <a16:creationId xmlns:a16="http://schemas.microsoft.com/office/drawing/2014/main" id="{081E8DC5-5814-4674-B172-61FE32709A84}"/>
              </a:ext>
            </a:extLst>
          </p:cNvPr>
          <p:cNvCxnSpPr>
            <a:cxnSpLocks/>
            <a:stCxn id="30" idx="1"/>
            <a:endCxn id="31" idx="3"/>
          </p:cNvCxnSpPr>
          <p:nvPr/>
        </p:nvCxnSpPr>
        <p:spPr bwMode="gray">
          <a:xfrm flipH="1" flipV="1">
            <a:off x="3987610" y="3452438"/>
            <a:ext cx="785037" cy="217712"/>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Gerade Verbindung mit Pfeil 12">
            <a:extLst>
              <a:ext uri="{FF2B5EF4-FFF2-40B4-BE49-F238E27FC236}">
                <a16:creationId xmlns:a16="http://schemas.microsoft.com/office/drawing/2014/main" id="{08EAFB9C-12E7-4DD2-88D1-18082370C26A}"/>
              </a:ext>
            </a:extLst>
          </p:cNvPr>
          <p:cNvCxnSpPr>
            <a:cxnSpLocks/>
            <a:stCxn id="29" idx="3"/>
            <a:endCxn id="31" idx="1"/>
          </p:cNvCxnSpPr>
          <p:nvPr/>
        </p:nvCxnSpPr>
        <p:spPr bwMode="gray">
          <a:xfrm flipV="1">
            <a:off x="2402221" y="3452438"/>
            <a:ext cx="513521" cy="209397"/>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6823E8D8-AB2C-476F-8451-5DE03B8BD641}"/>
              </a:ext>
            </a:extLst>
          </p:cNvPr>
          <p:cNvCxnSpPr>
            <a:cxnSpLocks/>
            <a:stCxn id="26" idx="3"/>
            <a:endCxn id="27" idx="1"/>
          </p:cNvCxnSpPr>
          <p:nvPr/>
        </p:nvCxnSpPr>
        <p:spPr bwMode="gray">
          <a:xfrm>
            <a:off x="2591105" y="2792255"/>
            <a:ext cx="377266" cy="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Gerade Verbindung mit Pfeil 19">
            <a:extLst>
              <a:ext uri="{FF2B5EF4-FFF2-40B4-BE49-F238E27FC236}">
                <a16:creationId xmlns:a16="http://schemas.microsoft.com/office/drawing/2014/main" id="{540321C2-AAF2-4B6A-BA71-860455EA980E}"/>
              </a:ext>
            </a:extLst>
          </p:cNvPr>
          <p:cNvCxnSpPr>
            <a:cxnSpLocks/>
            <a:stCxn id="28" idx="1"/>
            <a:endCxn id="27" idx="3"/>
          </p:cNvCxnSpPr>
          <p:nvPr/>
        </p:nvCxnSpPr>
        <p:spPr bwMode="gray">
          <a:xfrm flipH="1">
            <a:off x="3934982" y="2792255"/>
            <a:ext cx="681174" cy="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2D50BE09-4A90-4C96-8767-1850617760E3}"/>
              </a:ext>
            </a:extLst>
          </p:cNvPr>
          <p:cNvCxnSpPr>
            <a:stCxn id="2" idx="1"/>
            <a:endCxn id="23" idx="3"/>
          </p:cNvCxnSpPr>
          <p:nvPr/>
        </p:nvCxnSpPr>
        <p:spPr bwMode="gray">
          <a:xfrm flipH="1">
            <a:off x="3930086" y="1365436"/>
            <a:ext cx="2626408" cy="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EA47DD6B-EC31-42A8-B087-17B697D0E2C3}"/>
              </a:ext>
            </a:extLst>
          </p:cNvPr>
          <p:cNvCxnSpPr>
            <a:cxnSpLocks/>
            <a:stCxn id="21" idx="3"/>
            <a:endCxn id="23" idx="1"/>
          </p:cNvCxnSpPr>
          <p:nvPr/>
        </p:nvCxnSpPr>
        <p:spPr bwMode="gray">
          <a:xfrm>
            <a:off x="2047908" y="1365436"/>
            <a:ext cx="1100939" cy="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C0BC9D9C-B904-44CC-9A69-C53201DC0A92}"/>
              </a:ext>
            </a:extLst>
          </p:cNvPr>
          <p:cNvCxnSpPr>
            <a:cxnSpLocks/>
            <a:stCxn id="21" idx="2"/>
            <a:endCxn id="25" idx="0"/>
          </p:cNvCxnSpPr>
          <p:nvPr/>
        </p:nvCxnSpPr>
        <p:spPr bwMode="gray">
          <a:xfrm flipH="1">
            <a:off x="1654641" y="1541862"/>
            <a:ext cx="2648" cy="24389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3" name="Gerade Verbindung mit Pfeil 42">
            <a:extLst>
              <a:ext uri="{FF2B5EF4-FFF2-40B4-BE49-F238E27FC236}">
                <a16:creationId xmlns:a16="http://schemas.microsoft.com/office/drawing/2014/main" id="{DC3CCC27-6E89-48AF-8142-34CDC0238FD2}"/>
              </a:ext>
            </a:extLst>
          </p:cNvPr>
          <p:cNvCxnSpPr>
            <a:cxnSpLocks/>
            <a:stCxn id="23" idx="2"/>
            <a:endCxn id="24" idx="0"/>
          </p:cNvCxnSpPr>
          <p:nvPr/>
        </p:nvCxnSpPr>
        <p:spPr bwMode="gray">
          <a:xfrm flipH="1">
            <a:off x="3539466" y="1541862"/>
            <a:ext cx="1" cy="24389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Gerade Verbindung mit Pfeil 44">
            <a:extLst>
              <a:ext uri="{FF2B5EF4-FFF2-40B4-BE49-F238E27FC236}">
                <a16:creationId xmlns:a16="http://schemas.microsoft.com/office/drawing/2014/main" id="{7EAE2581-945F-4535-87BF-F78C2C930103}"/>
              </a:ext>
            </a:extLst>
          </p:cNvPr>
          <p:cNvCxnSpPr>
            <a:cxnSpLocks/>
            <a:stCxn id="2" idx="2"/>
            <a:endCxn id="22" idx="0"/>
          </p:cNvCxnSpPr>
          <p:nvPr/>
        </p:nvCxnSpPr>
        <p:spPr bwMode="gray">
          <a:xfrm>
            <a:off x="6947114" y="1541862"/>
            <a:ext cx="1063945" cy="24389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2" name="Rechteck: abgerundete Ecken 71">
            <a:extLst>
              <a:ext uri="{FF2B5EF4-FFF2-40B4-BE49-F238E27FC236}">
                <a16:creationId xmlns:a16="http://schemas.microsoft.com/office/drawing/2014/main" id="{B75BB216-BD64-488E-87B7-C26B271AF055}"/>
              </a:ext>
            </a:extLst>
          </p:cNvPr>
          <p:cNvSpPr/>
          <p:nvPr/>
        </p:nvSpPr>
        <p:spPr bwMode="gray">
          <a:xfrm>
            <a:off x="470034" y="4120406"/>
            <a:ext cx="1153257" cy="531625"/>
          </a:xfrm>
          <a:prstGeom prst="roundRect">
            <a:avLst/>
          </a:prstGeom>
          <a:noFill/>
          <a:ln w="12700" algn="ctr">
            <a:solidFill>
              <a:srgbClr val="00B050"/>
            </a:solidFill>
            <a:miter lim="800000"/>
            <a:headEnd/>
            <a:tailEnd/>
          </a:ln>
          <a:effectLst/>
        </p:spPr>
        <p:txBody>
          <a:bodyPr wrap="square" lIns="36000" tIns="36000" rIns="36000" bIns="36000" rtlCol="0" anchor="ctr">
            <a:spAutoFit/>
          </a:bodyPr>
          <a:lstStyle/>
          <a:p>
            <a:pPr algn="ctr"/>
            <a:r>
              <a:rPr lang="de-DE" sz="1050" b="1" kern="0" dirty="0">
                <a:solidFill>
                  <a:sysClr val="windowText" lastClr="000000"/>
                </a:solidFill>
              </a:rPr>
              <a:t>NA 095 BR</a:t>
            </a:r>
          </a:p>
          <a:p>
            <a:pPr algn="ctr"/>
            <a:r>
              <a:rPr lang="de-DE" sz="800" kern="0" dirty="0">
                <a:solidFill>
                  <a:sysClr val="windowText" lastClr="000000"/>
                </a:solidFill>
              </a:rPr>
              <a:t>Sicherheitstechnische Grundsätze</a:t>
            </a:r>
            <a:endParaRPr lang="de-DE" sz="1050" kern="0" dirty="0">
              <a:solidFill>
                <a:sysClr val="windowText" lastClr="000000"/>
              </a:solidFill>
            </a:endParaRPr>
          </a:p>
        </p:txBody>
      </p:sp>
      <p:sp>
        <p:nvSpPr>
          <p:cNvPr id="74" name="Rechteck: abgerundete Ecken 73">
            <a:extLst>
              <a:ext uri="{FF2B5EF4-FFF2-40B4-BE49-F238E27FC236}">
                <a16:creationId xmlns:a16="http://schemas.microsoft.com/office/drawing/2014/main" id="{E57EDEB5-D51F-49B4-B9CA-FB6A631FB455}"/>
              </a:ext>
            </a:extLst>
          </p:cNvPr>
          <p:cNvSpPr/>
          <p:nvPr/>
        </p:nvSpPr>
        <p:spPr bwMode="gray">
          <a:xfrm>
            <a:off x="7794117" y="3811673"/>
            <a:ext cx="981082" cy="531625"/>
          </a:xfrm>
          <a:prstGeom prst="roundRect">
            <a:avLst/>
          </a:prstGeom>
          <a:noFill/>
          <a:ln w="12700" algn="ctr">
            <a:solidFill>
              <a:srgbClr val="00B050"/>
            </a:solidFill>
            <a:miter lim="800000"/>
            <a:headEnd/>
            <a:tailEnd/>
          </a:ln>
          <a:effectLst/>
        </p:spPr>
        <p:txBody>
          <a:bodyPr wrap="square" lIns="36000" tIns="36000" rIns="36000" bIns="36000" rtlCol="0" anchor="ctr">
            <a:spAutoFit/>
          </a:bodyPr>
          <a:lstStyle/>
          <a:p>
            <a:pPr algn="ctr"/>
            <a:r>
              <a:rPr lang="de-DE" sz="1050" b="1" kern="0" dirty="0">
                <a:solidFill>
                  <a:sysClr val="windowText" lastClr="000000"/>
                </a:solidFill>
              </a:rPr>
              <a:t>K931</a:t>
            </a:r>
          </a:p>
          <a:p>
            <a:pPr algn="ctr"/>
            <a:r>
              <a:rPr lang="de-DE" sz="800" kern="0" dirty="0">
                <a:solidFill>
                  <a:sysClr val="windowText" lastClr="000000"/>
                </a:solidFill>
              </a:rPr>
              <a:t>Systemaspekte der Automatisierung</a:t>
            </a:r>
            <a:endParaRPr lang="de-DE" sz="1050" kern="0" dirty="0">
              <a:solidFill>
                <a:sysClr val="windowText" lastClr="000000"/>
              </a:solidFill>
            </a:endParaRPr>
          </a:p>
        </p:txBody>
      </p:sp>
      <p:cxnSp>
        <p:nvCxnSpPr>
          <p:cNvPr id="78" name="Gerade Verbindung mit Pfeil 77">
            <a:extLst>
              <a:ext uri="{FF2B5EF4-FFF2-40B4-BE49-F238E27FC236}">
                <a16:creationId xmlns:a16="http://schemas.microsoft.com/office/drawing/2014/main" id="{57C7E25B-86A9-4929-8A81-CC009D3F802D}"/>
              </a:ext>
            </a:extLst>
          </p:cNvPr>
          <p:cNvCxnSpPr>
            <a:cxnSpLocks/>
            <a:stCxn id="29" idx="2"/>
            <a:endCxn id="72" idx="3"/>
          </p:cNvCxnSpPr>
          <p:nvPr/>
        </p:nvCxnSpPr>
        <p:spPr bwMode="gray">
          <a:xfrm flipH="1">
            <a:off x="1623291" y="3838261"/>
            <a:ext cx="388311" cy="547958"/>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79">
            <a:extLst>
              <a:ext uri="{FF2B5EF4-FFF2-40B4-BE49-F238E27FC236}">
                <a16:creationId xmlns:a16="http://schemas.microsoft.com/office/drawing/2014/main" id="{C878327D-D2CF-4B1F-B7DF-8299ECAB17DD}"/>
              </a:ext>
            </a:extLst>
          </p:cNvPr>
          <p:cNvCxnSpPr>
            <a:cxnSpLocks/>
            <a:stCxn id="31" idx="0"/>
            <a:endCxn id="27" idx="2"/>
          </p:cNvCxnSpPr>
          <p:nvPr/>
        </p:nvCxnSpPr>
        <p:spPr bwMode="gray">
          <a:xfrm flipV="1">
            <a:off x="3451676" y="2989963"/>
            <a:ext cx="1" cy="264766"/>
          </a:xfrm>
          <a:prstGeom prst="straightConnector1">
            <a:avLst/>
          </a:prstGeom>
          <a:ln>
            <a:solidFill>
              <a:schemeClr val="accent1">
                <a:lumMod val="1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2" name="Gerade Verbindung mit Pfeil 81">
            <a:extLst>
              <a:ext uri="{FF2B5EF4-FFF2-40B4-BE49-F238E27FC236}">
                <a16:creationId xmlns:a16="http://schemas.microsoft.com/office/drawing/2014/main" id="{ABAE1FDC-0666-43DA-B67B-31417CD036A3}"/>
              </a:ext>
            </a:extLst>
          </p:cNvPr>
          <p:cNvCxnSpPr>
            <a:cxnSpLocks/>
            <a:stCxn id="72" idx="0"/>
            <a:endCxn id="110" idx="2"/>
          </p:cNvCxnSpPr>
          <p:nvPr/>
        </p:nvCxnSpPr>
        <p:spPr bwMode="gray">
          <a:xfrm flipV="1">
            <a:off x="1046663" y="2989963"/>
            <a:ext cx="1" cy="1130443"/>
          </a:xfrm>
          <a:prstGeom prst="straightConnector1">
            <a:avLst/>
          </a:prstGeom>
          <a:ln>
            <a:solidFill>
              <a:schemeClr val="accent1">
                <a:lumMod val="1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4" name="Verbinder: gewinkelt 93">
            <a:extLst>
              <a:ext uri="{FF2B5EF4-FFF2-40B4-BE49-F238E27FC236}">
                <a16:creationId xmlns:a16="http://schemas.microsoft.com/office/drawing/2014/main" id="{33D4E0EF-93D0-4E99-B8BA-547E118206BF}"/>
              </a:ext>
            </a:extLst>
          </p:cNvPr>
          <p:cNvCxnSpPr>
            <a:cxnSpLocks/>
            <a:endCxn id="24" idx="2"/>
          </p:cNvCxnSpPr>
          <p:nvPr/>
        </p:nvCxnSpPr>
        <p:spPr bwMode="gray">
          <a:xfrm rot="10800000">
            <a:off x="3539466" y="2181170"/>
            <a:ext cx="620926" cy="291583"/>
          </a:xfrm>
          <a:prstGeom prst="bentConnector2">
            <a:avLst/>
          </a:prstGeom>
          <a:ln>
            <a:solidFill>
              <a:schemeClr val="accent1">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99" name="Verbinder: gewinkelt 98">
            <a:extLst>
              <a:ext uri="{FF2B5EF4-FFF2-40B4-BE49-F238E27FC236}">
                <a16:creationId xmlns:a16="http://schemas.microsoft.com/office/drawing/2014/main" id="{3CD5C1EA-DF7B-498D-BFA5-00D39826B475}"/>
              </a:ext>
            </a:extLst>
          </p:cNvPr>
          <p:cNvCxnSpPr>
            <a:cxnSpLocks/>
          </p:cNvCxnSpPr>
          <p:nvPr/>
        </p:nvCxnSpPr>
        <p:spPr bwMode="gray">
          <a:xfrm rot="5400000">
            <a:off x="3519250" y="2601897"/>
            <a:ext cx="770285" cy="512002"/>
          </a:xfrm>
          <a:prstGeom prst="bentConnector3">
            <a:avLst>
              <a:gd name="adj1" fmla="val 76851"/>
            </a:avLst>
          </a:prstGeom>
          <a:ln>
            <a:solidFill>
              <a:schemeClr val="accent1">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10" name="Rechteck: abgerundete Ecken 109">
            <a:extLst>
              <a:ext uri="{FF2B5EF4-FFF2-40B4-BE49-F238E27FC236}">
                <a16:creationId xmlns:a16="http://schemas.microsoft.com/office/drawing/2014/main" id="{E7030922-7432-4E18-9C52-CA1DE8942F97}"/>
              </a:ext>
            </a:extLst>
          </p:cNvPr>
          <p:cNvSpPr/>
          <p:nvPr/>
        </p:nvSpPr>
        <p:spPr bwMode="gray">
          <a:xfrm>
            <a:off x="558811" y="2594546"/>
            <a:ext cx="975705" cy="395417"/>
          </a:xfrm>
          <a:prstGeom prst="roundRect">
            <a:avLst/>
          </a:prstGeom>
          <a:noFill/>
          <a:ln w="12700" algn="ctr">
            <a:solidFill>
              <a:srgbClr val="0D92FF"/>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TC114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ysClr val="windowText" lastClr="000000"/>
                </a:solidFill>
                <a:effectLst/>
                <a:uLnTx/>
                <a:uFillTx/>
                <a:latin typeface="Calibri" panose="020F0502020204030204"/>
                <a:ea typeface="+mn-ea"/>
                <a:cs typeface="+mn-cs"/>
              </a:rPr>
              <a:t>Safety of machinery</a:t>
            </a:r>
            <a:endParaRPr lang="en-US" sz="1050" b="1" kern="0" dirty="0">
              <a:solidFill>
                <a:sysClr val="windowText" lastClr="000000"/>
              </a:solidFill>
            </a:endParaRPr>
          </a:p>
        </p:txBody>
      </p:sp>
      <p:cxnSp>
        <p:nvCxnSpPr>
          <p:cNvPr id="112" name="Gerade Verbindung mit Pfeil 111">
            <a:extLst>
              <a:ext uri="{FF2B5EF4-FFF2-40B4-BE49-F238E27FC236}">
                <a16:creationId xmlns:a16="http://schemas.microsoft.com/office/drawing/2014/main" id="{9FB079CF-7ADD-4E38-BB18-F6A48D0E2162}"/>
              </a:ext>
            </a:extLst>
          </p:cNvPr>
          <p:cNvCxnSpPr>
            <a:cxnSpLocks/>
            <a:stCxn id="26" idx="1"/>
            <a:endCxn id="110" idx="3"/>
          </p:cNvCxnSpPr>
          <p:nvPr/>
        </p:nvCxnSpPr>
        <p:spPr bwMode="gray">
          <a:xfrm flipH="1">
            <a:off x="1534516" y="2792255"/>
            <a:ext cx="275350" cy="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Verbinder: gewinkelt 115">
            <a:extLst>
              <a:ext uri="{FF2B5EF4-FFF2-40B4-BE49-F238E27FC236}">
                <a16:creationId xmlns:a16="http://schemas.microsoft.com/office/drawing/2014/main" id="{65747DC3-34B3-4B98-B42D-63ED376735AC}"/>
              </a:ext>
            </a:extLst>
          </p:cNvPr>
          <p:cNvCxnSpPr>
            <a:cxnSpLocks/>
            <a:stCxn id="25" idx="2"/>
          </p:cNvCxnSpPr>
          <p:nvPr/>
        </p:nvCxnSpPr>
        <p:spPr bwMode="gray">
          <a:xfrm rot="5400000">
            <a:off x="528275" y="2994039"/>
            <a:ext cx="1939237" cy="313496"/>
          </a:xfrm>
          <a:prstGeom prst="bentConnector3">
            <a:avLst>
              <a:gd name="adj1" fmla="val 61508"/>
            </a:avLst>
          </a:prstGeom>
          <a:ln>
            <a:solidFill>
              <a:schemeClr val="accent1">
                <a:lumMod val="1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0" name="Rechteck: abgerundete Ecken 119">
            <a:extLst>
              <a:ext uri="{FF2B5EF4-FFF2-40B4-BE49-F238E27FC236}">
                <a16:creationId xmlns:a16="http://schemas.microsoft.com/office/drawing/2014/main" id="{AF9C413B-9F6D-406E-8D86-4921B2DFE36D}"/>
              </a:ext>
            </a:extLst>
          </p:cNvPr>
          <p:cNvSpPr/>
          <p:nvPr/>
        </p:nvSpPr>
        <p:spPr bwMode="gray">
          <a:xfrm>
            <a:off x="6275375" y="2526551"/>
            <a:ext cx="1132702" cy="531625"/>
          </a:xfrm>
          <a:prstGeom prst="roundRect">
            <a:avLst/>
          </a:prstGeom>
          <a:noFill/>
          <a:ln w="12700" algn="ctr">
            <a:solidFill>
              <a:srgbClr val="0D92FF"/>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TC44X</a:t>
            </a:r>
          </a:p>
          <a:p>
            <a:pPr algn="ctr"/>
            <a:r>
              <a:rPr lang="en-US" sz="800" b="0" i="0" dirty="0">
                <a:solidFill>
                  <a:srgbClr val="473F3F"/>
                </a:solidFill>
                <a:effectLst/>
              </a:rPr>
              <a:t>Safety of machinery: electrotechnical aspects</a:t>
            </a:r>
          </a:p>
        </p:txBody>
      </p:sp>
      <p:sp>
        <p:nvSpPr>
          <p:cNvPr id="132" name="Rechteck: abgerundete Ecken 131">
            <a:extLst>
              <a:ext uri="{FF2B5EF4-FFF2-40B4-BE49-F238E27FC236}">
                <a16:creationId xmlns:a16="http://schemas.microsoft.com/office/drawing/2014/main" id="{AB63CC6D-37C5-42AE-BF5E-F00D287C7366}"/>
              </a:ext>
            </a:extLst>
          </p:cNvPr>
          <p:cNvSpPr/>
          <p:nvPr/>
        </p:nvSpPr>
        <p:spPr bwMode="gray">
          <a:xfrm>
            <a:off x="6308326" y="3847991"/>
            <a:ext cx="1246295" cy="804040"/>
          </a:xfrm>
          <a:prstGeom prst="roundRect">
            <a:avLst/>
          </a:prstGeom>
          <a:noFill/>
          <a:ln w="12700" algn="ctr">
            <a:solidFill>
              <a:srgbClr val="00B050"/>
            </a:solidFill>
            <a:miter lim="800000"/>
            <a:headEnd/>
            <a:tailEnd/>
          </a:ln>
          <a:effectLst/>
        </p:spPr>
        <p:txBody>
          <a:bodyPr wrap="square" lIns="36000" tIns="36000" rIns="36000" bIns="36000" rtlCol="0" anchor="ctr">
            <a:spAutoFit/>
          </a:bodyPr>
          <a:lstStyle/>
          <a:p>
            <a:pPr algn="ctr"/>
            <a:r>
              <a:rPr lang="de-DE" sz="1050" b="1" kern="0" dirty="0">
                <a:solidFill>
                  <a:sysClr val="windowText" lastClr="000000"/>
                </a:solidFill>
              </a:rPr>
              <a:t>K225</a:t>
            </a:r>
          </a:p>
          <a:p>
            <a:pPr algn="ctr"/>
            <a:r>
              <a:rPr lang="de-DE" sz="800" kern="0" dirty="0">
                <a:solidFill>
                  <a:sysClr val="windowText" lastClr="000000"/>
                </a:solidFill>
              </a:rPr>
              <a:t>Elektrotechnische Ausrüstung und Sicherheit von Maschinen und maschinellen Anlagen</a:t>
            </a:r>
            <a:endParaRPr lang="de-DE" sz="1050" kern="0" dirty="0">
              <a:solidFill>
                <a:sysClr val="windowText" lastClr="000000"/>
              </a:solidFill>
            </a:endParaRPr>
          </a:p>
        </p:txBody>
      </p:sp>
      <p:cxnSp>
        <p:nvCxnSpPr>
          <p:cNvPr id="134" name="Gerade Verbindung mit Pfeil 133">
            <a:extLst>
              <a:ext uri="{FF2B5EF4-FFF2-40B4-BE49-F238E27FC236}">
                <a16:creationId xmlns:a16="http://schemas.microsoft.com/office/drawing/2014/main" id="{DA47191E-B594-43BB-9856-A6F9F6681AEB}"/>
              </a:ext>
            </a:extLst>
          </p:cNvPr>
          <p:cNvCxnSpPr>
            <a:cxnSpLocks/>
            <a:stCxn id="28" idx="3"/>
            <a:endCxn id="120" idx="1"/>
          </p:cNvCxnSpPr>
          <p:nvPr/>
        </p:nvCxnSpPr>
        <p:spPr bwMode="gray">
          <a:xfrm>
            <a:off x="5945937" y="2792255"/>
            <a:ext cx="329438" cy="109"/>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9" name="Rechteck: abgerundete Ecken 138">
            <a:extLst>
              <a:ext uri="{FF2B5EF4-FFF2-40B4-BE49-F238E27FC236}">
                <a16:creationId xmlns:a16="http://schemas.microsoft.com/office/drawing/2014/main" id="{AA4F648D-273F-4DDA-B6C0-700B38B6ACFD}"/>
              </a:ext>
            </a:extLst>
          </p:cNvPr>
          <p:cNvSpPr/>
          <p:nvPr/>
        </p:nvSpPr>
        <p:spPr bwMode="gray">
          <a:xfrm>
            <a:off x="5193161" y="1785752"/>
            <a:ext cx="1816645" cy="531625"/>
          </a:xfrm>
          <a:prstGeom prst="roundRect">
            <a:avLst/>
          </a:prstGeom>
          <a:noFill/>
          <a:ln w="12700" algn="ctr">
            <a:solidFill>
              <a:srgbClr val="7030A0"/>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TC44</a:t>
            </a:r>
          </a:p>
          <a:p>
            <a:pPr algn="ctr"/>
            <a:r>
              <a:rPr lang="en-US" sz="800" b="0" i="0" dirty="0">
                <a:solidFill>
                  <a:srgbClr val="473F3F"/>
                </a:solidFill>
                <a:effectLst/>
              </a:rPr>
              <a:t>Safety of machinery - Functional safety of safety-related control systems</a:t>
            </a:r>
            <a:endParaRPr lang="en-US" sz="800" b="1" kern="0" dirty="0">
              <a:solidFill>
                <a:sysClr val="windowText" lastClr="000000"/>
              </a:solidFill>
            </a:endParaRPr>
          </a:p>
        </p:txBody>
      </p:sp>
      <p:sp>
        <p:nvSpPr>
          <p:cNvPr id="174" name="Rechteck: abgerundete Ecken 173">
            <a:extLst>
              <a:ext uri="{FF2B5EF4-FFF2-40B4-BE49-F238E27FC236}">
                <a16:creationId xmlns:a16="http://schemas.microsoft.com/office/drawing/2014/main" id="{A082FB52-9053-4520-8630-6C0DD4803DFA}"/>
              </a:ext>
            </a:extLst>
          </p:cNvPr>
          <p:cNvSpPr/>
          <p:nvPr/>
        </p:nvSpPr>
        <p:spPr bwMode="gray">
          <a:xfrm>
            <a:off x="7851478" y="2571777"/>
            <a:ext cx="886380" cy="932028"/>
          </a:xfrm>
          <a:prstGeom prst="roundRect">
            <a:avLst/>
          </a:prstGeom>
          <a:noFill/>
          <a:ln w="12700" algn="ctr">
            <a:solidFill>
              <a:srgbClr val="0D92FF"/>
            </a:solidFill>
            <a:miter lim="800000"/>
            <a:headEnd/>
            <a:tailEnd/>
          </a:ln>
          <a:effectLst/>
        </p:spPr>
        <p:txBody>
          <a:bodyPr wrap="square" lIns="36000" tIns="36000" rIns="36000" bIns="36000" rtlCol="0" anchor="ctr">
            <a:spAutoFit/>
          </a:bodyPr>
          <a:lstStyle/>
          <a:p>
            <a:pPr algn="ctr"/>
            <a:r>
              <a:rPr lang="en-US" sz="1050" b="1" kern="0" dirty="0">
                <a:solidFill>
                  <a:sysClr val="windowText" lastClr="000000"/>
                </a:solidFill>
              </a:rPr>
              <a:t>TC65X</a:t>
            </a:r>
          </a:p>
          <a:p>
            <a:pPr algn="ctr"/>
            <a:r>
              <a:rPr lang="en-US" sz="800" b="0" i="0" dirty="0">
                <a:solidFill>
                  <a:srgbClr val="473F3F"/>
                </a:solidFill>
                <a:effectLst/>
              </a:rPr>
              <a:t>Industrial-process measurement, control and automation</a:t>
            </a:r>
            <a:endParaRPr lang="en-US" sz="800" b="1" kern="0" dirty="0">
              <a:solidFill>
                <a:sysClr val="windowText" lastClr="000000"/>
              </a:solidFill>
            </a:endParaRPr>
          </a:p>
        </p:txBody>
      </p:sp>
      <p:cxnSp>
        <p:nvCxnSpPr>
          <p:cNvPr id="176" name="Gerade Verbindung mit Pfeil 175">
            <a:extLst>
              <a:ext uri="{FF2B5EF4-FFF2-40B4-BE49-F238E27FC236}">
                <a16:creationId xmlns:a16="http://schemas.microsoft.com/office/drawing/2014/main" id="{80A283BD-5C0E-43DD-88A6-35D2A757904B}"/>
              </a:ext>
            </a:extLst>
          </p:cNvPr>
          <p:cNvCxnSpPr>
            <a:stCxn id="2" idx="2"/>
            <a:endCxn id="139" idx="0"/>
          </p:cNvCxnSpPr>
          <p:nvPr/>
        </p:nvCxnSpPr>
        <p:spPr bwMode="gray">
          <a:xfrm flipH="1">
            <a:off x="6101484" y="1541862"/>
            <a:ext cx="845630" cy="24389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8" name="Verbinder: gewinkelt 207">
            <a:extLst>
              <a:ext uri="{FF2B5EF4-FFF2-40B4-BE49-F238E27FC236}">
                <a16:creationId xmlns:a16="http://schemas.microsoft.com/office/drawing/2014/main" id="{468AA35C-FEA3-4A72-B4D2-C2DF20E547FE}"/>
              </a:ext>
            </a:extLst>
          </p:cNvPr>
          <p:cNvCxnSpPr>
            <a:stCxn id="30" idx="3"/>
            <a:endCxn id="74" idx="1"/>
          </p:cNvCxnSpPr>
          <p:nvPr/>
        </p:nvCxnSpPr>
        <p:spPr bwMode="gray">
          <a:xfrm>
            <a:off x="5553886" y="3670150"/>
            <a:ext cx="2240231" cy="407336"/>
          </a:xfrm>
          <a:prstGeom prst="bentConnector3">
            <a:avLst>
              <a:gd name="adj1" fmla="val 92352"/>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3" name="Verbinder: gewinkelt 222">
            <a:extLst>
              <a:ext uri="{FF2B5EF4-FFF2-40B4-BE49-F238E27FC236}">
                <a16:creationId xmlns:a16="http://schemas.microsoft.com/office/drawing/2014/main" id="{B49F4834-6B7D-4EB8-837C-0378ED6C184E}"/>
              </a:ext>
            </a:extLst>
          </p:cNvPr>
          <p:cNvCxnSpPr>
            <a:stCxn id="28" idx="2"/>
          </p:cNvCxnSpPr>
          <p:nvPr/>
        </p:nvCxnSpPr>
        <p:spPr bwMode="gray">
          <a:xfrm rot="16200000" flipH="1">
            <a:off x="6449516" y="1800211"/>
            <a:ext cx="213956" cy="2550895"/>
          </a:xfrm>
          <a:prstGeom prst="bentConnector2">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7" name="Verbinder: gewinkelt 226">
            <a:extLst>
              <a:ext uri="{FF2B5EF4-FFF2-40B4-BE49-F238E27FC236}">
                <a16:creationId xmlns:a16="http://schemas.microsoft.com/office/drawing/2014/main" id="{4DB4E917-B696-4834-8863-B86CBDB3F0D4}"/>
              </a:ext>
            </a:extLst>
          </p:cNvPr>
          <p:cNvCxnSpPr>
            <a:cxnSpLocks/>
            <a:endCxn id="132" idx="0"/>
          </p:cNvCxnSpPr>
          <p:nvPr/>
        </p:nvCxnSpPr>
        <p:spPr bwMode="gray">
          <a:xfrm>
            <a:off x="6101484" y="3457572"/>
            <a:ext cx="829990" cy="390419"/>
          </a:xfrm>
          <a:prstGeom prst="bentConnector2">
            <a:avLst/>
          </a:prstGeom>
          <a:ln>
            <a:solidFill>
              <a:schemeClr val="accent1">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9" name="Gerade Verbindung mit Pfeil 228">
            <a:extLst>
              <a:ext uri="{FF2B5EF4-FFF2-40B4-BE49-F238E27FC236}">
                <a16:creationId xmlns:a16="http://schemas.microsoft.com/office/drawing/2014/main" id="{12183DB0-96C8-49DD-B43D-A4F4211BF123}"/>
              </a:ext>
            </a:extLst>
          </p:cNvPr>
          <p:cNvCxnSpPr>
            <a:cxnSpLocks/>
            <a:endCxn id="139" idx="2"/>
          </p:cNvCxnSpPr>
          <p:nvPr/>
        </p:nvCxnSpPr>
        <p:spPr bwMode="gray">
          <a:xfrm flipV="1">
            <a:off x="6101484" y="2317377"/>
            <a:ext cx="0" cy="1140195"/>
          </a:xfrm>
          <a:prstGeom prst="straightConnector1">
            <a:avLst/>
          </a:prstGeom>
          <a:ln>
            <a:solidFill>
              <a:schemeClr val="accent1">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1" name="Verbinder: gewinkelt 230">
            <a:extLst>
              <a:ext uri="{FF2B5EF4-FFF2-40B4-BE49-F238E27FC236}">
                <a16:creationId xmlns:a16="http://schemas.microsoft.com/office/drawing/2014/main" id="{91DD8478-B186-4591-B7FB-FA38BEF5418E}"/>
              </a:ext>
            </a:extLst>
          </p:cNvPr>
          <p:cNvCxnSpPr>
            <a:cxnSpLocks/>
            <a:endCxn id="132" idx="1"/>
          </p:cNvCxnSpPr>
          <p:nvPr/>
        </p:nvCxnSpPr>
        <p:spPr bwMode="gray">
          <a:xfrm>
            <a:off x="5550278" y="3748726"/>
            <a:ext cx="758048" cy="501285"/>
          </a:xfrm>
          <a:prstGeom prst="bentConnector3">
            <a:avLst>
              <a:gd name="adj1" fmla="val 7797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9" name="Verbinder: gewinkelt 238">
            <a:extLst>
              <a:ext uri="{FF2B5EF4-FFF2-40B4-BE49-F238E27FC236}">
                <a16:creationId xmlns:a16="http://schemas.microsoft.com/office/drawing/2014/main" id="{C94D935C-5861-4E2D-A24E-C2322FCB0C1E}"/>
              </a:ext>
            </a:extLst>
          </p:cNvPr>
          <p:cNvCxnSpPr>
            <a:endCxn id="74" idx="0"/>
          </p:cNvCxnSpPr>
          <p:nvPr/>
        </p:nvCxnSpPr>
        <p:spPr bwMode="gray">
          <a:xfrm rot="5400000">
            <a:off x="8196699" y="3154124"/>
            <a:ext cx="745508" cy="569590"/>
          </a:xfrm>
          <a:prstGeom prst="bentConnector3">
            <a:avLst>
              <a:gd name="adj1" fmla="val 78589"/>
            </a:avLst>
          </a:prstGeom>
          <a:ln>
            <a:solidFill>
              <a:schemeClr val="accent1">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41" name="Verbinder: gewinkelt 240">
            <a:extLst>
              <a:ext uri="{FF2B5EF4-FFF2-40B4-BE49-F238E27FC236}">
                <a16:creationId xmlns:a16="http://schemas.microsoft.com/office/drawing/2014/main" id="{2A6C118C-E9D5-45BD-9474-D99A3583A127}"/>
              </a:ext>
            </a:extLst>
          </p:cNvPr>
          <p:cNvCxnSpPr>
            <a:cxnSpLocks/>
          </p:cNvCxnSpPr>
          <p:nvPr/>
        </p:nvCxnSpPr>
        <p:spPr bwMode="gray">
          <a:xfrm rot="16200000" flipV="1">
            <a:off x="8215500" y="2427416"/>
            <a:ext cx="762837" cy="514662"/>
          </a:xfrm>
          <a:prstGeom prst="bentConnector3">
            <a:avLst>
              <a:gd name="adj1" fmla="val 76137"/>
            </a:avLst>
          </a:prstGeom>
          <a:ln>
            <a:solidFill>
              <a:schemeClr val="accent1">
                <a:lumMod val="1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57" name="Gerade Verbindung mit Pfeil 256">
            <a:extLst>
              <a:ext uri="{FF2B5EF4-FFF2-40B4-BE49-F238E27FC236}">
                <a16:creationId xmlns:a16="http://schemas.microsoft.com/office/drawing/2014/main" id="{08ED15BE-84F5-486C-BA0D-8D3CCB0DD471}"/>
              </a:ext>
            </a:extLst>
          </p:cNvPr>
          <p:cNvCxnSpPr>
            <a:cxnSpLocks/>
          </p:cNvCxnSpPr>
          <p:nvPr/>
        </p:nvCxnSpPr>
        <p:spPr bwMode="gray">
          <a:xfrm flipV="1">
            <a:off x="7102736" y="3058176"/>
            <a:ext cx="0" cy="788400"/>
          </a:xfrm>
          <a:prstGeom prst="straightConnector1">
            <a:avLst/>
          </a:prstGeom>
          <a:ln>
            <a:solidFill>
              <a:schemeClr val="accent1">
                <a:lumMod val="1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9" name="Gerade Verbindung mit Pfeil 258">
            <a:extLst>
              <a:ext uri="{FF2B5EF4-FFF2-40B4-BE49-F238E27FC236}">
                <a16:creationId xmlns:a16="http://schemas.microsoft.com/office/drawing/2014/main" id="{1C8EF627-076E-4B44-945B-A3E41CAFD73C}"/>
              </a:ext>
            </a:extLst>
          </p:cNvPr>
          <p:cNvCxnSpPr>
            <a:cxnSpLocks/>
          </p:cNvCxnSpPr>
          <p:nvPr/>
        </p:nvCxnSpPr>
        <p:spPr bwMode="gray">
          <a:xfrm flipV="1">
            <a:off x="8085221" y="3503805"/>
            <a:ext cx="0" cy="307869"/>
          </a:xfrm>
          <a:prstGeom prst="straightConnector1">
            <a:avLst/>
          </a:prstGeom>
          <a:ln>
            <a:solidFill>
              <a:schemeClr val="accent1">
                <a:lumMod val="1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71" name="Rechteck: abgerundete Ecken 270">
            <a:extLst>
              <a:ext uri="{FF2B5EF4-FFF2-40B4-BE49-F238E27FC236}">
                <a16:creationId xmlns:a16="http://schemas.microsoft.com/office/drawing/2014/main" id="{9B69ACA6-2404-4D4B-8699-8BA5876F711A}"/>
              </a:ext>
            </a:extLst>
          </p:cNvPr>
          <p:cNvSpPr/>
          <p:nvPr/>
        </p:nvSpPr>
        <p:spPr bwMode="gray">
          <a:xfrm>
            <a:off x="4270398" y="2176088"/>
            <a:ext cx="781239" cy="352853"/>
          </a:xfrm>
          <a:prstGeom prst="roundRect">
            <a:avLst/>
          </a:prstGeom>
          <a:noFill/>
          <a:ln w="28575" algn="ctr">
            <a:solidFill>
              <a:srgbClr val="0D92FF"/>
            </a:solidFill>
            <a:miter lim="800000"/>
            <a:headEnd/>
            <a:tailEnd/>
          </a:ln>
          <a:effectLst/>
        </p:spPr>
        <p:txBody>
          <a:bodyPr wrap="square" lIns="36000" tIns="36000" rIns="36000" bIns="36000" rtlCol="0" anchor="ctr">
            <a:spAutoFit/>
          </a:bodyPr>
          <a:lstStyle/>
          <a:p>
            <a:pPr algn="ctr"/>
            <a:r>
              <a:rPr lang="en-US" sz="1600" b="1" kern="0" dirty="0">
                <a:solidFill>
                  <a:sysClr val="windowText" lastClr="000000"/>
                </a:solidFill>
              </a:rPr>
              <a:t>ETSI</a:t>
            </a:r>
          </a:p>
        </p:txBody>
      </p:sp>
      <p:sp>
        <p:nvSpPr>
          <p:cNvPr id="272" name="Textfeld 271">
            <a:extLst>
              <a:ext uri="{FF2B5EF4-FFF2-40B4-BE49-F238E27FC236}">
                <a16:creationId xmlns:a16="http://schemas.microsoft.com/office/drawing/2014/main" id="{F3C2B8A4-C378-4C33-A6D0-C0B34408162B}"/>
              </a:ext>
            </a:extLst>
          </p:cNvPr>
          <p:cNvSpPr txBox="1"/>
          <p:nvPr/>
        </p:nvSpPr>
        <p:spPr>
          <a:xfrm>
            <a:off x="211208" y="1484303"/>
            <a:ext cx="835293" cy="184666"/>
          </a:xfrm>
          <a:prstGeom prst="rect">
            <a:avLst/>
          </a:prstGeom>
          <a:noFill/>
        </p:spPr>
        <p:txBody>
          <a:bodyPr wrap="none" lIns="0" tIns="0" rIns="0" bIns="0" rtlCol="0">
            <a:spAutoFit/>
          </a:bodyPr>
          <a:lstStyle/>
          <a:p>
            <a:pPr>
              <a:spcBef>
                <a:spcPts val="200"/>
              </a:spcBef>
              <a:buClr>
                <a:srgbClr val="0064B4"/>
              </a:buClr>
            </a:pPr>
            <a:r>
              <a:rPr lang="en-US" sz="1200" b="1" dirty="0">
                <a:solidFill>
                  <a:srgbClr val="7030A0"/>
                </a:solidFill>
              </a:rPr>
              <a:t>International</a:t>
            </a:r>
          </a:p>
        </p:txBody>
      </p:sp>
      <p:sp>
        <p:nvSpPr>
          <p:cNvPr id="273" name="Textfeld 272">
            <a:extLst>
              <a:ext uri="{FF2B5EF4-FFF2-40B4-BE49-F238E27FC236}">
                <a16:creationId xmlns:a16="http://schemas.microsoft.com/office/drawing/2014/main" id="{F5BD782B-E6BE-4F4F-B69E-B31732BB76FD}"/>
              </a:ext>
            </a:extLst>
          </p:cNvPr>
          <p:cNvSpPr txBox="1"/>
          <p:nvPr/>
        </p:nvSpPr>
        <p:spPr>
          <a:xfrm>
            <a:off x="211208" y="2310882"/>
            <a:ext cx="454996" cy="184666"/>
          </a:xfrm>
          <a:prstGeom prst="rect">
            <a:avLst/>
          </a:prstGeom>
          <a:noFill/>
        </p:spPr>
        <p:txBody>
          <a:bodyPr wrap="none" lIns="0" tIns="0" rIns="0" bIns="0" rtlCol="0">
            <a:spAutoFit/>
          </a:bodyPr>
          <a:lstStyle/>
          <a:p>
            <a:pPr>
              <a:spcBef>
                <a:spcPts val="200"/>
              </a:spcBef>
              <a:buClr>
                <a:srgbClr val="0064B4"/>
              </a:buClr>
            </a:pPr>
            <a:r>
              <a:rPr lang="en-US" sz="1200" b="1" dirty="0">
                <a:solidFill>
                  <a:srgbClr val="1D99FF"/>
                </a:solidFill>
              </a:rPr>
              <a:t>Europe</a:t>
            </a:r>
          </a:p>
        </p:txBody>
      </p:sp>
      <p:sp>
        <p:nvSpPr>
          <p:cNvPr id="274" name="Textfeld 273">
            <a:extLst>
              <a:ext uri="{FF2B5EF4-FFF2-40B4-BE49-F238E27FC236}">
                <a16:creationId xmlns:a16="http://schemas.microsoft.com/office/drawing/2014/main" id="{51BECA30-3C77-4E80-A8FE-837F0B7D0936}"/>
              </a:ext>
            </a:extLst>
          </p:cNvPr>
          <p:cNvSpPr txBox="1"/>
          <p:nvPr/>
        </p:nvSpPr>
        <p:spPr>
          <a:xfrm>
            <a:off x="211208" y="3573529"/>
            <a:ext cx="582339" cy="184666"/>
          </a:xfrm>
          <a:prstGeom prst="rect">
            <a:avLst/>
          </a:prstGeom>
          <a:noFill/>
        </p:spPr>
        <p:txBody>
          <a:bodyPr wrap="none" lIns="0" tIns="0" rIns="0" bIns="0" rtlCol="0">
            <a:spAutoFit/>
          </a:bodyPr>
          <a:lstStyle/>
          <a:p>
            <a:pPr>
              <a:spcBef>
                <a:spcPts val="200"/>
              </a:spcBef>
              <a:buClr>
                <a:srgbClr val="0064B4"/>
              </a:buClr>
            </a:pPr>
            <a:r>
              <a:rPr lang="en-US" sz="1200" b="1" dirty="0">
                <a:solidFill>
                  <a:srgbClr val="00B050"/>
                </a:solidFill>
              </a:rPr>
              <a:t>Germany</a:t>
            </a:r>
          </a:p>
        </p:txBody>
      </p:sp>
      <p:sp>
        <p:nvSpPr>
          <p:cNvPr id="278" name="Textfeld 277">
            <a:extLst>
              <a:ext uri="{FF2B5EF4-FFF2-40B4-BE49-F238E27FC236}">
                <a16:creationId xmlns:a16="http://schemas.microsoft.com/office/drawing/2014/main" id="{8C16285E-3B15-43A2-A138-410321214B42}"/>
              </a:ext>
            </a:extLst>
          </p:cNvPr>
          <p:cNvSpPr txBox="1"/>
          <p:nvPr/>
        </p:nvSpPr>
        <p:spPr>
          <a:xfrm>
            <a:off x="6858000" y="537706"/>
            <a:ext cx="2214179" cy="615553"/>
          </a:xfrm>
          <a:prstGeom prst="rect">
            <a:avLst/>
          </a:prstGeom>
          <a:noFill/>
        </p:spPr>
        <p:txBody>
          <a:bodyPr wrap="square" lIns="0" tIns="0" rIns="0" bIns="0" rtlCol="0">
            <a:spAutoFit/>
          </a:bodyPr>
          <a:lstStyle/>
          <a:p>
            <a:pPr algn="ctr">
              <a:spcBef>
                <a:spcPts val="200"/>
              </a:spcBef>
              <a:buClr>
                <a:srgbClr val="0064B4"/>
              </a:buClr>
            </a:pPr>
            <a:r>
              <a:rPr lang="en-US" sz="1000" dirty="0">
                <a:solidFill>
                  <a:schemeClr val="tx2">
                    <a:lumMod val="50000"/>
                  </a:schemeClr>
                </a:solidFill>
              </a:rPr>
              <a:t>This figure is not complete, for specific topics like security also other committees are involved. In addition also other bodies like IEEE and ITU work on AI standards</a:t>
            </a:r>
          </a:p>
        </p:txBody>
      </p:sp>
      <p:cxnSp>
        <p:nvCxnSpPr>
          <p:cNvPr id="280" name="Gerade Verbindung mit Pfeil 279">
            <a:extLst>
              <a:ext uri="{FF2B5EF4-FFF2-40B4-BE49-F238E27FC236}">
                <a16:creationId xmlns:a16="http://schemas.microsoft.com/office/drawing/2014/main" id="{520E56A5-8002-498A-81A8-5FF1D61CFAC8}"/>
              </a:ext>
            </a:extLst>
          </p:cNvPr>
          <p:cNvCxnSpPr>
            <a:cxnSpLocks/>
          </p:cNvCxnSpPr>
          <p:nvPr/>
        </p:nvCxnSpPr>
        <p:spPr bwMode="gray">
          <a:xfrm>
            <a:off x="1958591" y="4296208"/>
            <a:ext cx="411334" cy="0"/>
          </a:xfrm>
          <a:prstGeom prst="straightConnector1">
            <a:avLst/>
          </a:prstGeom>
          <a:ln>
            <a:solidFill>
              <a:schemeClr val="accent1">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1" name="Textfeld 280">
            <a:extLst>
              <a:ext uri="{FF2B5EF4-FFF2-40B4-BE49-F238E27FC236}">
                <a16:creationId xmlns:a16="http://schemas.microsoft.com/office/drawing/2014/main" id="{868259C6-5C60-466E-A54A-1AC4ED472935}"/>
              </a:ext>
            </a:extLst>
          </p:cNvPr>
          <p:cNvSpPr txBox="1"/>
          <p:nvPr/>
        </p:nvSpPr>
        <p:spPr>
          <a:xfrm>
            <a:off x="2416660" y="4197134"/>
            <a:ext cx="772647" cy="169277"/>
          </a:xfrm>
          <a:prstGeom prst="rect">
            <a:avLst/>
          </a:prstGeom>
          <a:noFill/>
        </p:spPr>
        <p:txBody>
          <a:bodyPr wrap="none" lIns="0" tIns="0" rIns="0" bIns="0" rtlCol="0">
            <a:spAutoFit/>
          </a:bodyPr>
          <a:lstStyle/>
          <a:p>
            <a:pPr>
              <a:spcBef>
                <a:spcPts val="200"/>
              </a:spcBef>
              <a:buClr>
                <a:srgbClr val="0064B4"/>
              </a:buClr>
            </a:pPr>
            <a:r>
              <a:rPr lang="en-US" sz="1100" dirty="0">
                <a:solidFill>
                  <a:schemeClr val="tx2">
                    <a:lumMod val="50000"/>
                  </a:schemeClr>
                </a:solidFill>
              </a:rPr>
              <a:t>committee of</a:t>
            </a:r>
          </a:p>
        </p:txBody>
      </p:sp>
      <p:cxnSp>
        <p:nvCxnSpPr>
          <p:cNvPr id="282" name="Gerade Verbindung mit Pfeil 281">
            <a:extLst>
              <a:ext uri="{FF2B5EF4-FFF2-40B4-BE49-F238E27FC236}">
                <a16:creationId xmlns:a16="http://schemas.microsoft.com/office/drawing/2014/main" id="{65AC1777-F2B8-42DA-95D0-EB681DD568BF}"/>
              </a:ext>
            </a:extLst>
          </p:cNvPr>
          <p:cNvCxnSpPr>
            <a:cxnSpLocks/>
          </p:cNvCxnSpPr>
          <p:nvPr/>
        </p:nvCxnSpPr>
        <p:spPr bwMode="gray">
          <a:xfrm>
            <a:off x="1958591" y="4524806"/>
            <a:ext cx="384372" cy="1"/>
          </a:xfrm>
          <a:prstGeom prst="straightConnector1">
            <a:avLst/>
          </a:prstGeom>
          <a:ln>
            <a:solidFill>
              <a:schemeClr val="accent1">
                <a:lumMod val="10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83" name="Textfeld 282">
            <a:extLst>
              <a:ext uri="{FF2B5EF4-FFF2-40B4-BE49-F238E27FC236}">
                <a16:creationId xmlns:a16="http://schemas.microsoft.com/office/drawing/2014/main" id="{2B43E081-175B-4612-901A-73E522705002}"/>
              </a:ext>
            </a:extLst>
          </p:cNvPr>
          <p:cNvSpPr txBox="1"/>
          <p:nvPr/>
        </p:nvSpPr>
        <p:spPr>
          <a:xfrm>
            <a:off x="2416660" y="4440168"/>
            <a:ext cx="1030731" cy="169277"/>
          </a:xfrm>
          <a:prstGeom prst="rect">
            <a:avLst/>
          </a:prstGeom>
          <a:noFill/>
        </p:spPr>
        <p:txBody>
          <a:bodyPr wrap="none" lIns="0" tIns="0" rIns="0" bIns="0" rtlCol="0">
            <a:spAutoFit/>
          </a:bodyPr>
          <a:lstStyle/>
          <a:p>
            <a:pPr>
              <a:spcBef>
                <a:spcPts val="200"/>
              </a:spcBef>
              <a:buClr>
                <a:srgbClr val="0064B4"/>
              </a:buClr>
            </a:pPr>
            <a:r>
              <a:rPr lang="en-US" sz="1100" dirty="0">
                <a:solidFill>
                  <a:schemeClr val="tx2">
                    <a:lumMod val="50000"/>
                  </a:schemeClr>
                </a:solidFill>
              </a:rPr>
              <a:t>Mirror committee</a:t>
            </a:r>
          </a:p>
        </p:txBody>
      </p:sp>
      <p:sp>
        <p:nvSpPr>
          <p:cNvPr id="284" name="Textfeld 283">
            <a:extLst>
              <a:ext uri="{FF2B5EF4-FFF2-40B4-BE49-F238E27FC236}">
                <a16:creationId xmlns:a16="http://schemas.microsoft.com/office/drawing/2014/main" id="{F1064CF2-6813-45C4-909D-9B39DFF9C107}"/>
              </a:ext>
            </a:extLst>
          </p:cNvPr>
          <p:cNvSpPr txBox="1"/>
          <p:nvPr/>
        </p:nvSpPr>
        <p:spPr>
          <a:xfrm>
            <a:off x="1727352" y="1625264"/>
            <a:ext cx="593111" cy="169277"/>
          </a:xfrm>
          <a:prstGeom prst="rect">
            <a:avLst/>
          </a:prstGeom>
          <a:noFill/>
        </p:spPr>
        <p:txBody>
          <a:bodyPr wrap="none" lIns="0" tIns="0" rIns="0" bIns="0" rtlCol="0">
            <a:spAutoFit/>
          </a:bodyPr>
          <a:lstStyle/>
          <a:p>
            <a:pPr>
              <a:spcBef>
                <a:spcPts val="200"/>
              </a:spcBef>
              <a:buClr>
                <a:srgbClr val="0064B4"/>
              </a:buClr>
            </a:pPr>
            <a:r>
              <a:rPr lang="en-US" sz="1100" b="1" dirty="0">
                <a:solidFill>
                  <a:schemeClr val="tx2">
                    <a:lumMod val="50000"/>
                  </a:schemeClr>
                </a:solidFill>
              </a:rPr>
              <a:t>ISO 12100</a:t>
            </a:r>
          </a:p>
        </p:txBody>
      </p:sp>
      <p:sp>
        <p:nvSpPr>
          <p:cNvPr id="285" name="Textfeld 284">
            <a:extLst>
              <a:ext uri="{FF2B5EF4-FFF2-40B4-BE49-F238E27FC236}">
                <a16:creationId xmlns:a16="http://schemas.microsoft.com/office/drawing/2014/main" id="{BA26FC18-3799-456A-BCE3-5AE49C370E94}"/>
              </a:ext>
            </a:extLst>
          </p:cNvPr>
          <p:cNvSpPr txBox="1"/>
          <p:nvPr/>
        </p:nvSpPr>
        <p:spPr>
          <a:xfrm>
            <a:off x="5288695" y="1625264"/>
            <a:ext cx="572273" cy="169277"/>
          </a:xfrm>
          <a:prstGeom prst="rect">
            <a:avLst/>
          </a:prstGeom>
          <a:noFill/>
        </p:spPr>
        <p:txBody>
          <a:bodyPr wrap="none" lIns="0" tIns="0" rIns="0" bIns="0" rtlCol="0">
            <a:spAutoFit/>
          </a:bodyPr>
          <a:lstStyle/>
          <a:p>
            <a:pPr>
              <a:spcBef>
                <a:spcPts val="200"/>
              </a:spcBef>
              <a:buClr>
                <a:srgbClr val="0064B4"/>
              </a:buClr>
            </a:pPr>
            <a:r>
              <a:rPr lang="en-US" sz="1100" b="1" dirty="0">
                <a:solidFill>
                  <a:schemeClr val="tx2">
                    <a:lumMod val="50000"/>
                  </a:schemeClr>
                </a:solidFill>
              </a:rPr>
              <a:t>IEC 62061</a:t>
            </a:r>
          </a:p>
        </p:txBody>
      </p:sp>
      <p:sp>
        <p:nvSpPr>
          <p:cNvPr id="286" name="Textfeld 285">
            <a:extLst>
              <a:ext uri="{FF2B5EF4-FFF2-40B4-BE49-F238E27FC236}">
                <a16:creationId xmlns:a16="http://schemas.microsoft.com/office/drawing/2014/main" id="{AA118E30-3382-401F-8EA5-0AA1ADD35187}"/>
              </a:ext>
            </a:extLst>
          </p:cNvPr>
          <p:cNvSpPr txBox="1"/>
          <p:nvPr/>
        </p:nvSpPr>
        <p:spPr>
          <a:xfrm>
            <a:off x="8279849" y="1625264"/>
            <a:ext cx="572273" cy="169277"/>
          </a:xfrm>
          <a:prstGeom prst="rect">
            <a:avLst/>
          </a:prstGeom>
          <a:noFill/>
        </p:spPr>
        <p:txBody>
          <a:bodyPr wrap="none" lIns="0" tIns="0" rIns="0" bIns="0" rtlCol="0">
            <a:spAutoFit/>
          </a:bodyPr>
          <a:lstStyle/>
          <a:p>
            <a:pPr>
              <a:spcBef>
                <a:spcPts val="200"/>
              </a:spcBef>
              <a:buClr>
                <a:srgbClr val="0064B4"/>
              </a:buClr>
            </a:pPr>
            <a:r>
              <a:rPr lang="en-US" sz="1100" b="1" dirty="0">
                <a:solidFill>
                  <a:schemeClr val="tx2">
                    <a:lumMod val="50000"/>
                  </a:schemeClr>
                </a:solidFill>
              </a:rPr>
              <a:t>IEC 61508</a:t>
            </a:r>
          </a:p>
        </p:txBody>
      </p:sp>
      <p:sp>
        <p:nvSpPr>
          <p:cNvPr id="287" name="Textfeld 286">
            <a:extLst>
              <a:ext uri="{FF2B5EF4-FFF2-40B4-BE49-F238E27FC236}">
                <a16:creationId xmlns:a16="http://schemas.microsoft.com/office/drawing/2014/main" id="{984D5AD2-DD99-4070-A9A1-A406F7382761}"/>
              </a:ext>
            </a:extLst>
          </p:cNvPr>
          <p:cNvSpPr txBox="1"/>
          <p:nvPr/>
        </p:nvSpPr>
        <p:spPr>
          <a:xfrm>
            <a:off x="3608518" y="1625264"/>
            <a:ext cx="740587" cy="169277"/>
          </a:xfrm>
          <a:prstGeom prst="rect">
            <a:avLst/>
          </a:prstGeom>
          <a:noFill/>
        </p:spPr>
        <p:txBody>
          <a:bodyPr wrap="none" lIns="0" tIns="0" rIns="0" bIns="0" rtlCol="0">
            <a:spAutoFit/>
          </a:bodyPr>
          <a:lstStyle/>
          <a:p>
            <a:pPr>
              <a:spcBef>
                <a:spcPts val="200"/>
              </a:spcBef>
              <a:buClr>
                <a:srgbClr val="0064B4"/>
              </a:buClr>
            </a:pPr>
            <a:r>
              <a:rPr lang="en-US" sz="1100" b="1" dirty="0">
                <a:solidFill>
                  <a:schemeClr val="tx2">
                    <a:lumMod val="50000"/>
                  </a:schemeClr>
                </a:solidFill>
              </a:rPr>
              <a:t>AI Standards</a:t>
            </a:r>
          </a:p>
        </p:txBody>
      </p:sp>
      <p:sp>
        <p:nvSpPr>
          <p:cNvPr id="68" name="Rechteck: abgerundete Ecken 67">
            <a:extLst>
              <a:ext uri="{FF2B5EF4-FFF2-40B4-BE49-F238E27FC236}">
                <a16:creationId xmlns:a16="http://schemas.microsoft.com/office/drawing/2014/main" id="{3450A4F8-9AF9-49B4-813F-5713F984FD03}"/>
              </a:ext>
            </a:extLst>
          </p:cNvPr>
          <p:cNvSpPr/>
          <p:nvPr/>
        </p:nvSpPr>
        <p:spPr bwMode="gray">
          <a:xfrm>
            <a:off x="3547898" y="3984199"/>
            <a:ext cx="1156822" cy="667832"/>
          </a:xfrm>
          <a:prstGeom prst="roundRect">
            <a:avLst/>
          </a:prstGeom>
          <a:noFill/>
          <a:ln w="12700" algn="ctr">
            <a:solidFill>
              <a:srgbClr val="00B050"/>
            </a:solidFill>
            <a:miter lim="800000"/>
            <a:headEnd/>
            <a:tailEnd/>
          </a:ln>
          <a:effectLst/>
        </p:spPr>
        <p:txBody>
          <a:bodyPr wrap="square" lIns="36000" tIns="36000" rIns="36000" bIns="36000" rtlCol="0" anchor="ctr">
            <a:spAutoFit/>
          </a:bodyPr>
          <a:lstStyle/>
          <a:p>
            <a:pPr algn="ctr"/>
            <a:r>
              <a:rPr lang="de-DE" sz="1050" b="1" kern="0" dirty="0">
                <a:solidFill>
                  <a:sysClr val="windowText" lastClr="000000"/>
                </a:solidFill>
              </a:rPr>
              <a:t>AK 801.0.8</a:t>
            </a:r>
          </a:p>
          <a:p>
            <a:pPr algn="ctr"/>
            <a:r>
              <a:rPr lang="de-DE" sz="800" kern="0" dirty="0">
                <a:solidFill>
                  <a:sysClr val="windowText" lastClr="000000"/>
                </a:solidFill>
              </a:rPr>
              <a:t>Spezifikation und Entwurf autonomer / kognitiver Systeme</a:t>
            </a:r>
            <a:endParaRPr lang="de-DE" sz="1050" kern="0" dirty="0">
              <a:solidFill>
                <a:sysClr val="windowText" lastClr="000000"/>
              </a:solidFill>
            </a:endParaRPr>
          </a:p>
        </p:txBody>
      </p:sp>
      <p:cxnSp>
        <p:nvCxnSpPr>
          <p:cNvPr id="17" name="Gerade Verbindung mit Pfeil 16">
            <a:extLst>
              <a:ext uri="{FF2B5EF4-FFF2-40B4-BE49-F238E27FC236}">
                <a16:creationId xmlns:a16="http://schemas.microsoft.com/office/drawing/2014/main" id="{4242BA91-68BB-47B9-B532-69DF206A8BD1}"/>
              </a:ext>
            </a:extLst>
          </p:cNvPr>
          <p:cNvCxnSpPr>
            <a:cxnSpLocks/>
            <a:stCxn id="30" idx="2"/>
            <a:endCxn id="68" idx="0"/>
          </p:cNvCxnSpPr>
          <p:nvPr/>
        </p:nvCxnSpPr>
        <p:spPr bwMode="gray">
          <a:xfrm flipH="1">
            <a:off x="4126309" y="3846576"/>
            <a:ext cx="1036958" cy="137623"/>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6154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a:xfrm>
            <a:off x="156517" y="1365109"/>
            <a:ext cx="8553600" cy="428625"/>
          </a:xfrm>
        </p:spPr>
        <p:txBody>
          <a:bodyPr/>
          <a:lstStyle/>
          <a:p>
            <a:pPr marL="180000" lvl="1" indent="0">
              <a:buNone/>
            </a:pPr>
            <a:r>
              <a:rPr lang="en-US" dirty="0"/>
              <a:t>ISO/IEC has some approved documents and many ongoing work items that have some relation to the EU AI regulation. Only some are listed below. Detailed analysis is required how far they fit to the regulation requirements.</a:t>
            </a:r>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en-US" dirty="0"/>
              <a:t>AI Standards in ISO/IEC JTC1 SC42 with relation to the EU AI regulation</a:t>
            </a:r>
          </a:p>
        </p:txBody>
      </p:sp>
      <p:sp>
        <p:nvSpPr>
          <p:cNvPr id="7" name="Datumsplatzhalter 6"/>
          <p:cNvSpPr>
            <a:spLocks noGrp="1"/>
          </p:cNvSpPr>
          <p:nvPr>
            <p:ph type="dt" sz="half" idx="10"/>
          </p:nvPr>
        </p:nvSpPr>
        <p:spPr>
          <a:xfrm>
            <a:off x="301626" y="4873035"/>
            <a:ext cx="900000" cy="138499"/>
          </a:xfrm>
        </p:spPr>
        <p:txBody>
          <a:bodyPr/>
          <a:lstStyle/>
          <a:p>
            <a:r>
              <a:rPr lang="en-US"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a:t>
            </a:r>
            <a:r>
              <a:rPr lang="en-US" dirty="0"/>
              <a:t> Artificial Intelligence 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en-US" noProof="0" smtClean="0"/>
              <a:pPr/>
              <a:t>16</a:t>
            </a:fld>
            <a:endParaRPr lang="en-US" noProof="0" dirty="0"/>
          </a:p>
        </p:txBody>
      </p:sp>
      <p:sp>
        <p:nvSpPr>
          <p:cNvPr id="2" name="Textfeld 1">
            <a:extLst>
              <a:ext uri="{FF2B5EF4-FFF2-40B4-BE49-F238E27FC236}">
                <a16:creationId xmlns:a16="http://schemas.microsoft.com/office/drawing/2014/main" id="{7A49A83B-A777-4EAE-8FE4-653044D0A4B0}"/>
              </a:ext>
            </a:extLst>
          </p:cNvPr>
          <p:cNvSpPr txBox="1"/>
          <p:nvPr/>
        </p:nvSpPr>
        <p:spPr>
          <a:xfrm>
            <a:off x="301626" y="1875650"/>
            <a:ext cx="4077271" cy="2421176"/>
          </a:xfrm>
          <a:prstGeom prst="rect">
            <a:avLst/>
          </a:prstGeom>
          <a:noFill/>
        </p:spPr>
        <p:txBody>
          <a:bodyPr wrap="square" lIns="0" tIns="0" rIns="0" bIns="0" rtlCol="0">
            <a:spAutoFit/>
          </a:bodyPr>
          <a:lstStyle/>
          <a:p>
            <a:pPr>
              <a:spcBef>
                <a:spcPts val="200"/>
              </a:spcBef>
              <a:buClr>
                <a:srgbClr val="0064B4"/>
              </a:buClr>
            </a:pPr>
            <a:r>
              <a:rPr lang="en-US" sz="1200" b="1" dirty="0"/>
              <a:t>General:</a:t>
            </a:r>
          </a:p>
          <a:p>
            <a:pPr marL="171450" indent="-171450">
              <a:spcBef>
                <a:spcPts val="200"/>
              </a:spcBef>
              <a:buClr>
                <a:srgbClr val="0064B4"/>
              </a:buClr>
              <a:buFont typeface="Arial" panose="020B0604020202020204" pitchFamily="34" charset="0"/>
              <a:buChar char="•"/>
            </a:pPr>
            <a:r>
              <a:rPr lang="en-US" sz="1200" dirty="0"/>
              <a:t>ISO/IEC 22989 Artificial Intelligence Concepts and Terminology</a:t>
            </a:r>
          </a:p>
          <a:p>
            <a:pPr>
              <a:spcBef>
                <a:spcPts val="200"/>
              </a:spcBef>
              <a:buClr>
                <a:srgbClr val="0064B4"/>
              </a:buClr>
            </a:pPr>
            <a:r>
              <a:rPr lang="en-US" sz="1200" b="1" dirty="0"/>
              <a:t>Risk management:</a:t>
            </a:r>
          </a:p>
          <a:p>
            <a:pPr marL="171450" indent="-171450">
              <a:spcBef>
                <a:spcPts val="200"/>
              </a:spcBef>
              <a:buClr>
                <a:srgbClr val="0064B4"/>
              </a:buClr>
              <a:buFont typeface="Arial" panose="020B0604020202020204" pitchFamily="34" charset="0"/>
              <a:buChar char="•"/>
            </a:pPr>
            <a:r>
              <a:rPr lang="en-US" sz="1200" dirty="0"/>
              <a:t> ISO/IEC 23894 AI Risk management</a:t>
            </a:r>
          </a:p>
          <a:p>
            <a:pPr>
              <a:spcBef>
                <a:spcPts val="200"/>
              </a:spcBef>
              <a:buClr>
                <a:srgbClr val="0064B4"/>
              </a:buClr>
            </a:pPr>
            <a:r>
              <a:rPr lang="en-US" sz="1200" b="1" dirty="0"/>
              <a:t>Data Quality:</a:t>
            </a:r>
          </a:p>
          <a:p>
            <a:pPr marL="171450" indent="-171450">
              <a:spcBef>
                <a:spcPts val="200"/>
              </a:spcBef>
              <a:buClr>
                <a:srgbClr val="0064B4"/>
              </a:buClr>
              <a:buFont typeface="Arial" panose="020B0604020202020204" pitchFamily="34" charset="0"/>
              <a:buChar char="•"/>
            </a:pPr>
            <a:r>
              <a:rPr lang="en-US" sz="1200" dirty="0"/>
              <a:t>ISO/IEC IS 5259 series Data quality for analytics and machine learning (ML)</a:t>
            </a:r>
          </a:p>
          <a:p>
            <a:pPr>
              <a:spcBef>
                <a:spcPts val="200"/>
              </a:spcBef>
              <a:buClr>
                <a:srgbClr val="0064B4"/>
              </a:buClr>
            </a:pPr>
            <a:r>
              <a:rPr lang="en-US" sz="1200" b="1" dirty="0"/>
              <a:t>Transparency:</a:t>
            </a:r>
          </a:p>
          <a:p>
            <a:pPr marL="171450" indent="-171450">
              <a:spcBef>
                <a:spcPts val="200"/>
              </a:spcBef>
              <a:buClr>
                <a:srgbClr val="0064B4"/>
              </a:buClr>
              <a:buFont typeface="Arial" panose="020B0604020202020204" pitchFamily="34" charset="0"/>
              <a:buChar char="•"/>
            </a:pPr>
            <a:r>
              <a:rPr lang="en-US" sz="1200" dirty="0"/>
              <a:t> ISO/IEC TS 6254 Objectives and approaches for explainability of ML models and AI systems</a:t>
            </a:r>
          </a:p>
          <a:p>
            <a:pPr marL="171450" indent="-171450">
              <a:spcBef>
                <a:spcPts val="200"/>
              </a:spcBef>
              <a:buClr>
                <a:srgbClr val="0064B4"/>
              </a:buClr>
              <a:buFont typeface="Arial" panose="020B0604020202020204" pitchFamily="34" charset="0"/>
              <a:buChar char="•"/>
            </a:pPr>
            <a:r>
              <a:rPr lang="en-US" sz="1200" dirty="0"/>
              <a:t>New work item proposed Transparency taxonomy of AI systems</a:t>
            </a:r>
          </a:p>
        </p:txBody>
      </p:sp>
      <p:sp>
        <p:nvSpPr>
          <p:cNvPr id="10" name="Textfeld 9">
            <a:extLst>
              <a:ext uri="{FF2B5EF4-FFF2-40B4-BE49-F238E27FC236}">
                <a16:creationId xmlns:a16="http://schemas.microsoft.com/office/drawing/2014/main" id="{C1D7E685-BFA9-4A59-960E-DA516179CDF7}"/>
              </a:ext>
            </a:extLst>
          </p:cNvPr>
          <p:cNvSpPr txBox="1"/>
          <p:nvPr/>
        </p:nvSpPr>
        <p:spPr>
          <a:xfrm>
            <a:off x="4765106" y="1875650"/>
            <a:ext cx="4077271" cy="2631490"/>
          </a:xfrm>
          <a:prstGeom prst="rect">
            <a:avLst/>
          </a:prstGeom>
          <a:noFill/>
        </p:spPr>
        <p:txBody>
          <a:bodyPr wrap="square" lIns="0" tIns="0" rIns="0" bIns="0" rtlCol="0">
            <a:spAutoFit/>
          </a:bodyPr>
          <a:lstStyle/>
          <a:p>
            <a:pPr>
              <a:spcBef>
                <a:spcPts val="200"/>
              </a:spcBef>
              <a:buClr>
                <a:srgbClr val="0064B4"/>
              </a:buClr>
            </a:pPr>
            <a:r>
              <a:rPr lang="en-US" sz="1200" b="1" dirty="0"/>
              <a:t>Human oversight:</a:t>
            </a:r>
          </a:p>
          <a:p>
            <a:pPr marL="171450" indent="-171450">
              <a:spcBef>
                <a:spcPts val="200"/>
              </a:spcBef>
              <a:buClr>
                <a:srgbClr val="0064B4"/>
              </a:buClr>
              <a:buFont typeface="Arial" panose="020B0604020202020204" pitchFamily="34" charset="0"/>
              <a:buChar char="•"/>
            </a:pPr>
            <a:r>
              <a:rPr lang="en-US" sz="1200" dirty="0"/>
              <a:t>ISO/IEC TS 8200 Controllability of automated artificial intelligence systems</a:t>
            </a:r>
          </a:p>
          <a:p>
            <a:pPr>
              <a:spcBef>
                <a:spcPts val="200"/>
              </a:spcBef>
              <a:buClr>
                <a:srgbClr val="0064B4"/>
              </a:buClr>
            </a:pPr>
            <a:r>
              <a:rPr lang="en-US" sz="1200" b="1" dirty="0"/>
              <a:t>Robustness, accuracy and cybersecurity:</a:t>
            </a:r>
          </a:p>
          <a:p>
            <a:pPr marL="171450" indent="-171450">
              <a:spcBef>
                <a:spcPts val="200"/>
              </a:spcBef>
              <a:buClr>
                <a:srgbClr val="0064B4"/>
              </a:buClr>
              <a:buFont typeface="Arial" panose="020B0604020202020204" pitchFamily="34" charset="0"/>
              <a:buChar char="•"/>
            </a:pPr>
            <a:r>
              <a:rPr lang="en-US" sz="1200" dirty="0"/>
              <a:t>ISO/IEC 24029 series Assessment of the Robustness of Neural Networks</a:t>
            </a:r>
          </a:p>
          <a:p>
            <a:pPr marL="171450" indent="-171450">
              <a:spcBef>
                <a:spcPts val="200"/>
              </a:spcBef>
              <a:buClr>
                <a:srgbClr val="0064B4"/>
              </a:buClr>
              <a:buFont typeface="Arial" panose="020B0604020202020204" pitchFamily="34" charset="0"/>
              <a:buChar char="•"/>
            </a:pPr>
            <a:r>
              <a:rPr lang="en-US" sz="1200" dirty="0"/>
              <a:t>ISO/IEC TS 4213 Assessment of machine learning classification performance</a:t>
            </a:r>
          </a:p>
          <a:p>
            <a:pPr marL="171450" indent="-171450">
              <a:spcBef>
                <a:spcPts val="200"/>
              </a:spcBef>
              <a:buClr>
                <a:srgbClr val="0064B4"/>
              </a:buClr>
              <a:buFont typeface="Arial" panose="020B0604020202020204" pitchFamily="34" charset="0"/>
              <a:buChar char="•"/>
            </a:pPr>
            <a:r>
              <a:rPr lang="en-US" sz="1200" dirty="0"/>
              <a:t>New work item proposal on Bias mitigation</a:t>
            </a:r>
          </a:p>
          <a:p>
            <a:pPr>
              <a:spcBef>
                <a:spcPts val="200"/>
              </a:spcBef>
              <a:buClr>
                <a:srgbClr val="0064B4"/>
              </a:buClr>
            </a:pPr>
            <a:r>
              <a:rPr lang="en-US" sz="1200" b="1" dirty="0"/>
              <a:t>Quality management:</a:t>
            </a:r>
          </a:p>
          <a:p>
            <a:pPr marL="171450" indent="-171450">
              <a:spcBef>
                <a:spcPts val="200"/>
              </a:spcBef>
              <a:buClr>
                <a:srgbClr val="0064B4"/>
              </a:buClr>
              <a:buFont typeface="Arial" panose="020B0604020202020204" pitchFamily="34" charset="0"/>
              <a:buChar char="•"/>
            </a:pPr>
            <a:r>
              <a:rPr lang="en-US" sz="1200" dirty="0"/>
              <a:t>ISO/IEC 42001 AI management system</a:t>
            </a:r>
          </a:p>
          <a:p>
            <a:pPr>
              <a:spcBef>
                <a:spcPts val="200"/>
              </a:spcBef>
              <a:buClr>
                <a:srgbClr val="0064B4"/>
              </a:buClr>
            </a:pPr>
            <a:r>
              <a:rPr lang="en-US" sz="1200" b="1" dirty="0"/>
              <a:t>Functional safety:</a:t>
            </a:r>
          </a:p>
          <a:p>
            <a:pPr marL="171450" marR="0" lvl="0" indent="-171450" algn="l" defTabSz="914400" rtl="0" eaLnBrk="1" fontAlgn="auto" latinLnBrk="0" hangingPunct="1">
              <a:lnSpc>
                <a:spcPct val="100000"/>
              </a:lnSpc>
              <a:spcBef>
                <a:spcPts val="200"/>
              </a:spcBef>
              <a:spcAft>
                <a:spcPts val="0"/>
              </a:spcAft>
              <a:buClr>
                <a:srgbClr val="0064B4"/>
              </a:buClr>
              <a:buSzTx/>
              <a:buFont typeface="Arial" panose="020B0604020202020204" pitchFamily="34" charset="0"/>
              <a:buChar char="•"/>
              <a:tabLst/>
              <a:defRPr/>
            </a:pPr>
            <a:r>
              <a:rPr kumimoji="0" lang="en-US" sz="1200" b="0" i="0" u="none" strike="noStrike" kern="1200" cap="none" spc="0" normalizeH="0" baseline="0" noProof="0" dirty="0">
                <a:ln>
                  <a:noFill/>
                </a:ln>
                <a:solidFill>
                  <a:srgbClr val="5F5F5F"/>
                </a:solidFill>
                <a:effectLst/>
                <a:uLnTx/>
                <a:uFillTx/>
                <a:latin typeface="Calibri" panose="020F0502020204030204"/>
                <a:ea typeface="+mn-ea"/>
                <a:cs typeface="+mn-cs"/>
              </a:rPr>
              <a:t>ISO/IEC TR 5469 Functional Safety and AI systems</a:t>
            </a:r>
            <a:endParaRPr lang="en-US" sz="1200" dirty="0"/>
          </a:p>
        </p:txBody>
      </p:sp>
      <p:sp>
        <p:nvSpPr>
          <p:cNvPr id="5" name="Sprechblase: rechteckig mit abgerundeten Ecken 4">
            <a:extLst>
              <a:ext uri="{FF2B5EF4-FFF2-40B4-BE49-F238E27FC236}">
                <a16:creationId xmlns:a16="http://schemas.microsoft.com/office/drawing/2014/main" id="{BA10D782-8204-4FE9-B4C9-7C380E9B06E2}"/>
              </a:ext>
            </a:extLst>
          </p:cNvPr>
          <p:cNvSpPr/>
          <p:nvPr/>
        </p:nvSpPr>
        <p:spPr bwMode="gray">
          <a:xfrm>
            <a:off x="7638932" y="3791065"/>
            <a:ext cx="1203442" cy="370114"/>
          </a:xfrm>
          <a:prstGeom prst="wedgeRoundRectCallout">
            <a:avLst>
              <a:gd name="adj1" fmla="val -41268"/>
              <a:gd name="adj2" fmla="val 88970"/>
              <a:gd name="adj3" fmla="val 16667"/>
            </a:avLst>
          </a:prstGeom>
          <a:noFill/>
          <a:ln w="19050" algn="ctr">
            <a:solidFill>
              <a:srgbClr val="3B5A93"/>
            </a:solidFill>
            <a:miter lim="800000"/>
            <a:headEnd/>
            <a:tailEnd/>
          </a:ln>
          <a:effectLst/>
        </p:spPr>
        <p:txBody>
          <a:bodyPr lIns="144000" tIns="36000" rIns="144000" bIns="36000" rtlCol="0" anchor="ctr"/>
          <a:lstStyle/>
          <a:p>
            <a:pPr algn="ctr"/>
            <a:r>
              <a:rPr lang="en-US" sz="1100" kern="0" dirty="0">
                <a:solidFill>
                  <a:schemeClr val="accent5"/>
                </a:solidFill>
              </a:rPr>
              <a:t>In cooperation with IEC SC65A</a:t>
            </a:r>
          </a:p>
        </p:txBody>
      </p:sp>
      <p:sp>
        <p:nvSpPr>
          <p:cNvPr id="11" name="Inhaltsplatzhalter 8">
            <a:extLst>
              <a:ext uri="{FF2B5EF4-FFF2-40B4-BE49-F238E27FC236}">
                <a16:creationId xmlns:a16="http://schemas.microsoft.com/office/drawing/2014/main" id="{B9AEE329-90EC-4278-B651-77E36642BD48}"/>
              </a:ext>
            </a:extLst>
          </p:cNvPr>
          <p:cNvSpPr txBox="1">
            <a:spLocks/>
          </p:cNvSpPr>
          <p:nvPr/>
        </p:nvSpPr>
        <p:spPr bwMode="gray">
          <a:xfrm>
            <a:off x="335703" y="4554674"/>
            <a:ext cx="8553600" cy="161583"/>
          </a:xfrm>
          <a:prstGeom prst="rect">
            <a:avLst/>
          </a:prstGeom>
          <a:noFill/>
          <a:ln>
            <a:solidFill>
              <a:srgbClr val="FFFFFF"/>
            </a:solidFill>
          </a:ln>
        </p:spPr>
        <p:txBody>
          <a:bodyPr vert="horz"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indent="0">
              <a:buFont typeface="Arial" panose="020B0604020202020204" pitchFamily="34" charset="0"/>
              <a:buNone/>
            </a:pPr>
            <a:r>
              <a:rPr lang="en-US" sz="1050" dirty="0"/>
              <a:t>See the </a:t>
            </a:r>
            <a:r>
              <a:rPr lang="en-US" sz="1050" dirty="0">
                <a:hlinkClick r:id="rId3"/>
              </a:rPr>
              <a:t>AI Watch: </a:t>
            </a:r>
            <a:r>
              <a:rPr lang="en-GB" sz="1050" dirty="0">
                <a:hlinkClick r:id="rId3"/>
              </a:rPr>
              <a:t>AI Standardisation Landscape </a:t>
            </a:r>
            <a:r>
              <a:rPr lang="en-GB" sz="1050" dirty="0"/>
              <a:t>report from the JRC of the European Commission for a detailed overview and analysis.</a:t>
            </a:r>
            <a:endParaRPr lang="en-US" sz="1050" dirty="0"/>
          </a:p>
        </p:txBody>
      </p:sp>
    </p:spTree>
    <p:extLst>
      <p:ext uri="{BB962C8B-B14F-4D97-AF65-F5344CB8AC3E}">
        <p14:creationId xmlns:p14="http://schemas.microsoft.com/office/powerpoint/2010/main" val="2002421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en-US" dirty="0"/>
              <a:t>Other related standardization activities</a:t>
            </a:r>
          </a:p>
        </p:txBody>
      </p:sp>
      <p:sp>
        <p:nvSpPr>
          <p:cNvPr id="7" name="Datumsplatzhalter 6"/>
          <p:cNvSpPr>
            <a:spLocks noGrp="1"/>
          </p:cNvSpPr>
          <p:nvPr>
            <p:ph type="dt" sz="half" idx="10"/>
          </p:nvPr>
        </p:nvSpPr>
        <p:spPr>
          <a:xfrm>
            <a:off x="301626" y="4873035"/>
            <a:ext cx="900000" cy="138499"/>
          </a:xfrm>
        </p:spPr>
        <p:txBody>
          <a:bodyPr/>
          <a:lstStyle/>
          <a:p>
            <a:r>
              <a:rPr lang="en-US"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a:t>
            </a:r>
            <a:r>
              <a:rPr lang="en-US" dirty="0"/>
              <a:t> Artificial Intelligence 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en-US" noProof="0" smtClean="0"/>
              <a:pPr/>
              <a:t>17</a:t>
            </a:fld>
            <a:endParaRPr lang="en-US" noProof="0" dirty="0"/>
          </a:p>
        </p:txBody>
      </p:sp>
      <p:sp>
        <p:nvSpPr>
          <p:cNvPr id="2" name="Textfeld 1">
            <a:extLst>
              <a:ext uri="{FF2B5EF4-FFF2-40B4-BE49-F238E27FC236}">
                <a16:creationId xmlns:a16="http://schemas.microsoft.com/office/drawing/2014/main" id="{7A49A83B-A777-4EAE-8FE4-653044D0A4B0}"/>
              </a:ext>
            </a:extLst>
          </p:cNvPr>
          <p:cNvSpPr txBox="1"/>
          <p:nvPr/>
        </p:nvSpPr>
        <p:spPr>
          <a:xfrm>
            <a:off x="301626" y="1517837"/>
            <a:ext cx="4088630" cy="2975173"/>
          </a:xfrm>
          <a:prstGeom prst="rect">
            <a:avLst/>
          </a:prstGeom>
          <a:noFill/>
        </p:spPr>
        <p:txBody>
          <a:bodyPr wrap="square" lIns="0" tIns="0" rIns="0" bIns="0" rtlCol="0">
            <a:spAutoFit/>
          </a:bodyPr>
          <a:lstStyle/>
          <a:p>
            <a:pPr>
              <a:spcBef>
                <a:spcPts val="200"/>
              </a:spcBef>
              <a:buClr>
                <a:srgbClr val="0064B4"/>
              </a:buClr>
            </a:pPr>
            <a:r>
              <a:rPr lang="en-US" sz="1200" b="1" dirty="0"/>
              <a:t>Safety of machinery and AI:</a:t>
            </a:r>
          </a:p>
          <a:p>
            <a:pPr marL="171450" indent="-171450">
              <a:spcBef>
                <a:spcPts val="200"/>
              </a:spcBef>
              <a:buClr>
                <a:srgbClr val="0064B4"/>
              </a:buClr>
              <a:buFont typeface="Arial" panose="020B0604020202020204" pitchFamily="34" charset="0"/>
              <a:buChar char="•"/>
            </a:pPr>
            <a:r>
              <a:rPr lang="en-US" sz="1200" dirty="0"/>
              <a:t>ISO TC199: </a:t>
            </a:r>
            <a:br>
              <a:rPr lang="en-US" sz="1200" dirty="0"/>
            </a:br>
            <a:r>
              <a:rPr lang="en-US" sz="1200" dirty="0"/>
              <a:t>ISO TR 22100-5 Safety of machinery — Relationship with ISO 12100 — Part 5: Implications of artificial intelligence machine learning</a:t>
            </a:r>
          </a:p>
          <a:p>
            <a:pPr>
              <a:spcBef>
                <a:spcPts val="200"/>
              </a:spcBef>
              <a:buClr>
                <a:srgbClr val="0064B4"/>
              </a:buClr>
            </a:pPr>
            <a:r>
              <a:rPr lang="en-US" sz="1200" b="1" dirty="0"/>
              <a:t>Functional safety and AI:</a:t>
            </a:r>
          </a:p>
          <a:p>
            <a:pPr marL="171450" indent="-171450">
              <a:spcBef>
                <a:spcPts val="200"/>
              </a:spcBef>
              <a:buClr>
                <a:srgbClr val="0064B4"/>
              </a:buClr>
              <a:buFont typeface="Arial" panose="020B0604020202020204" pitchFamily="34" charset="0"/>
              <a:buChar char="•"/>
            </a:pPr>
            <a:r>
              <a:rPr lang="en-US" sz="1200" dirty="0"/>
              <a:t> IEC SC65A is considering AI in the context of functional safety of electrical and electronic control systems (IEC 61508)</a:t>
            </a:r>
          </a:p>
          <a:p>
            <a:pPr>
              <a:spcBef>
                <a:spcPts val="200"/>
              </a:spcBef>
              <a:buClr>
                <a:srgbClr val="0064B4"/>
              </a:buClr>
            </a:pPr>
            <a:r>
              <a:rPr lang="en-US" sz="1200" b="1" dirty="0"/>
              <a:t>Automotive safety and AI:</a:t>
            </a:r>
          </a:p>
          <a:p>
            <a:pPr marL="171450" indent="-171450">
              <a:spcBef>
                <a:spcPts val="200"/>
              </a:spcBef>
              <a:buClr>
                <a:srgbClr val="0064B4"/>
              </a:buClr>
              <a:buFont typeface="Arial" panose="020B0604020202020204" pitchFamily="34" charset="0"/>
              <a:buChar char="•"/>
            </a:pPr>
            <a:r>
              <a:rPr lang="en-US" sz="1200" dirty="0"/>
              <a:t>ISO TC22 SC32:</a:t>
            </a:r>
            <a:br>
              <a:rPr lang="en-US" sz="1200" dirty="0"/>
            </a:br>
            <a:r>
              <a:rPr lang="en-US" sz="1200" dirty="0"/>
              <a:t>ISO 21448 Road vehicles — Safety of the intended functionality</a:t>
            </a:r>
          </a:p>
          <a:p>
            <a:pPr>
              <a:spcBef>
                <a:spcPts val="200"/>
              </a:spcBef>
              <a:buClr>
                <a:srgbClr val="0064B4"/>
              </a:buClr>
            </a:pPr>
            <a:r>
              <a:rPr lang="en-US" sz="1200" b="1" dirty="0"/>
              <a:t>Security/Privacy and AI:</a:t>
            </a:r>
          </a:p>
          <a:p>
            <a:pPr marL="171450" indent="-171450">
              <a:spcBef>
                <a:spcPts val="200"/>
              </a:spcBef>
              <a:buClr>
                <a:srgbClr val="0064B4"/>
              </a:buClr>
              <a:buFont typeface="Arial" panose="020B0604020202020204" pitchFamily="34" charset="0"/>
              <a:buChar char="•"/>
            </a:pPr>
            <a:r>
              <a:rPr lang="en-US" sz="1200" dirty="0"/>
              <a:t>ISO/IEC JTC1 SC27:</a:t>
            </a:r>
            <a:br>
              <a:rPr lang="en-US" sz="1200" dirty="0"/>
            </a:br>
            <a:r>
              <a:rPr lang="en-US" sz="1200" dirty="0"/>
              <a:t>new work items on AI and security and privacy</a:t>
            </a:r>
          </a:p>
          <a:p>
            <a:pPr marL="171450" indent="-171450">
              <a:spcBef>
                <a:spcPts val="200"/>
              </a:spcBef>
              <a:buClr>
                <a:srgbClr val="0064B4"/>
              </a:buClr>
              <a:buFont typeface="Arial" panose="020B0604020202020204" pitchFamily="34" charset="0"/>
              <a:buChar char="•"/>
            </a:pPr>
            <a:r>
              <a:rPr lang="en-US" sz="1200" dirty="0"/>
              <a:t>ETSI ISG SAI Industry Specification Group Securing AI</a:t>
            </a:r>
            <a:endParaRPr lang="en-US" sz="1200" b="1" dirty="0"/>
          </a:p>
        </p:txBody>
      </p:sp>
      <p:sp>
        <p:nvSpPr>
          <p:cNvPr id="13" name="Textfeld 12">
            <a:extLst>
              <a:ext uri="{FF2B5EF4-FFF2-40B4-BE49-F238E27FC236}">
                <a16:creationId xmlns:a16="http://schemas.microsoft.com/office/drawing/2014/main" id="{C137A2B6-5173-41A5-81D4-FA8795B9DF7B}"/>
              </a:ext>
            </a:extLst>
          </p:cNvPr>
          <p:cNvSpPr txBox="1"/>
          <p:nvPr/>
        </p:nvSpPr>
        <p:spPr>
          <a:xfrm>
            <a:off x="4697561" y="1517837"/>
            <a:ext cx="4088630" cy="1841530"/>
          </a:xfrm>
          <a:prstGeom prst="rect">
            <a:avLst/>
          </a:prstGeom>
          <a:noFill/>
        </p:spPr>
        <p:txBody>
          <a:bodyPr wrap="square" lIns="0" tIns="0" rIns="0" bIns="0" rtlCol="0">
            <a:spAutoFit/>
          </a:bodyPr>
          <a:lstStyle/>
          <a:p>
            <a:pPr>
              <a:spcBef>
                <a:spcPts val="200"/>
              </a:spcBef>
              <a:buClr>
                <a:srgbClr val="0064B4"/>
              </a:buClr>
            </a:pPr>
            <a:r>
              <a:rPr lang="en-US" sz="1200" b="1" dirty="0"/>
              <a:t>Conformity Assessment:</a:t>
            </a:r>
          </a:p>
          <a:p>
            <a:pPr marL="171450" indent="-171450">
              <a:spcBef>
                <a:spcPts val="200"/>
              </a:spcBef>
              <a:buClr>
                <a:srgbClr val="0064B4"/>
              </a:buClr>
              <a:buFont typeface="Arial" panose="020B0604020202020204" pitchFamily="34" charset="0"/>
              <a:buChar char="•"/>
            </a:pPr>
            <a:r>
              <a:rPr lang="en-US" sz="1200" dirty="0"/>
              <a:t>CEN/CENELEC JTC21 AHG 2 Conformity Assessment </a:t>
            </a:r>
          </a:p>
          <a:p>
            <a:pPr>
              <a:spcBef>
                <a:spcPts val="200"/>
              </a:spcBef>
              <a:buClr>
                <a:srgbClr val="0064B4"/>
              </a:buClr>
            </a:pPr>
            <a:r>
              <a:rPr lang="en-US" sz="1200" b="1" dirty="0"/>
              <a:t>Development of Autonomous Systems:</a:t>
            </a:r>
          </a:p>
          <a:p>
            <a:pPr marL="171450" indent="-171450">
              <a:spcBef>
                <a:spcPts val="200"/>
              </a:spcBef>
              <a:buClr>
                <a:srgbClr val="0064B4"/>
              </a:buClr>
              <a:buFont typeface="Arial" panose="020B0604020202020204" pitchFamily="34" charset="0"/>
              <a:buChar char="•"/>
            </a:pPr>
            <a:r>
              <a:rPr lang="de-DE" sz="1200" dirty="0"/>
              <a:t>DKE AK 801.0.8 Spezifikation und Entwurf autonomer / kognitiver Systeme</a:t>
            </a:r>
          </a:p>
          <a:p>
            <a:pPr>
              <a:spcBef>
                <a:spcPts val="200"/>
              </a:spcBef>
              <a:buClr>
                <a:srgbClr val="0064B4"/>
              </a:buClr>
            </a:pPr>
            <a:r>
              <a:rPr lang="en-US" sz="1200" b="1" dirty="0"/>
              <a:t>Analysis of relevant standards for the EU AI Regulation:</a:t>
            </a:r>
          </a:p>
          <a:p>
            <a:pPr marL="171450" indent="-171450">
              <a:spcBef>
                <a:spcPts val="200"/>
              </a:spcBef>
              <a:buClr>
                <a:srgbClr val="0064B4"/>
              </a:buClr>
              <a:buFont typeface="Arial" panose="020B0604020202020204" pitchFamily="34" charset="0"/>
              <a:buChar char="•"/>
            </a:pPr>
            <a:r>
              <a:rPr lang="en-US" sz="1200" dirty="0"/>
              <a:t> ISO/IEC JTC1 SC42 </a:t>
            </a:r>
          </a:p>
          <a:p>
            <a:pPr marL="171450" indent="-171450">
              <a:spcBef>
                <a:spcPts val="200"/>
              </a:spcBef>
              <a:buClr>
                <a:srgbClr val="0064B4"/>
              </a:buClr>
              <a:buFont typeface="Arial" panose="020B0604020202020204" pitchFamily="34" charset="0"/>
              <a:buChar char="•"/>
            </a:pPr>
            <a:r>
              <a:rPr lang="en-US" sz="1200" dirty="0"/>
              <a:t>CEN/CENELEC JTC21 WG1</a:t>
            </a:r>
          </a:p>
          <a:p>
            <a:pPr marL="171450" indent="-171450">
              <a:spcBef>
                <a:spcPts val="200"/>
              </a:spcBef>
              <a:buClr>
                <a:srgbClr val="0064B4"/>
              </a:buClr>
              <a:buFont typeface="Arial" panose="020B0604020202020204" pitchFamily="34" charset="0"/>
              <a:buChar char="•"/>
            </a:pPr>
            <a:r>
              <a:rPr lang="en-US" sz="1200" dirty="0"/>
              <a:t>DIN/DKE</a:t>
            </a:r>
          </a:p>
        </p:txBody>
      </p:sp>
      <p:sp>
        <p:nvSpPr>
          <p:cNvPr id="5" name="Rechteck: abgerundete Ecken 4">
            <a:extLst>
              <a:ext uri="{FF2B5EF4-FFF2-40B4-BE49-F238E27FC236}">
                <a16:creationId xmlns:a16="http://schemas.microsoft.com/office/drawing/2014/main" id="{66C8DF6A-8DA0-4E33-AF74-534B14D77500}"/>
              </a:ext>
            </a:extLst>
          </p:cNvPr>
          <p:cNvSpPr/>
          <p:nvPr/>
        </p:nvSpPr>
        <p:spPr bwMode="gray">
          <a:xfrm>
            <a:off x="4751614" y="3635829"/>
            <a:ext cx="3918857" cy="898071"/>
          </a:xfrm>
          <a:prstGeom prst="roundRect">
            <a:avLst/>
          </a:prstGeom>
          <a:solidFill>
            <a:srgbClr val="00B0F0"/>
          </a:solidFill>
          <a:ln w="28575" algn="ctr">
            <a:solidFill>
              <a:srgbClr val="0064B4"/>
            </a:solidFill>
            <a:miter lim="800000"/>
            <a:headEnd/>
            <a:tailEnd/>
          </a:ln>
          <a:effectLst/>
        </p:spPr>
        <p:txBody>
          <a:bodyPr lIns="144000" tIns="36000" rIns="144000" bIns="36000" rtlCol="0" anchor="ctr"/>
          <a:lstStyle/>
          <a:p>
            <a:pPr algn="ctr"/>
            <a:r>
              <a:rPr lang="de-DE" sz="1400" b="1" kern="0" dirty="0">
                <a:solidFill>
                  <a:srgbClr val="FFFFFF"/>
                </a:solidFill>
              </a:rPr>
              <a:t>Bitte schreiben Standardisierungsaktivitäten, die sie als relevant ansehen und die hier nicht aufgelistet sind, in den Chat!</a:t>
            </a:r>
          </a:p>
        </p:txBody>
      </p:sp>
    </p:spTree>
    <p:extLst>
      <p:ext uri="{BB962C8B-B14F-4D97-AF65-F5344CB8AC3E}">
        <p14:creationId xmlns:p14="http://schemas.microsoft.com/office/powerpoint/2010/main" val="32672526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p:txBody>
          <a:bodyPr/>
          <a:lstStyle/>
          <a:p>
            <a:pPr marL="180000" lvl="1" indent="0">
              <a:buNone/>
            </a:pPr>
            <a:r>
              <a:rPr lang="de-DE" sz="1600" dirty="0"/>
              <a:t>Offen Frage, sie können mehrere Themen angeben!</a:t>
            </a:r>
          </a:p>
          <a:p>
            <a:pPr lvl="1"/>
            <a:endParaRPr lang="de-DE" sz="1600"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Frage 5 – Welche Themen sind für harmonisierte Standards für die EU AI Regulierung relevant?</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18</a:t>
            </a:fld>
            <a:endParaRPr lang="de-DE" noProof="0" dirty="0"/>
          </a:p>
        </p:txBody>
      </p:sp>
      <p:sp>
        <p:nvSpPr>
          <p:cNvPr id="10" name="Inhaltsplatzhalter 8">
            <a:extLst>
              <a:ext uri="{FF2B5EF4-FFF2-40B4-BE49-F238E27FC236}">
                <a16:creationId xmlns:a16="http://schemas.microsoft.com/office/drawing/2014/main" id="{3CF36098-F3FF-4930-A272-929F679856C3}"/>
              </a:ext>
            </a:extLst>
          </p:cNvPr>
          <p:cNvSpPr txBox="1">
            <a:spLocks/>
          </p:cNvSpPr>
          <p:nvPr/>
        </p:nvSpPr>
        <p:spPr bwMode="gray">
          <a:xfrm>
            <a:off x="1005884" y="3846244"/>
            <a:ext cx="5849276" cy="450829"/>
          </a:xfrm>
          <a:prstGeom prst="rect">
            <a:avLst/>
          </a:prstGeom>
          <a:noFill/>
          <a:ln>
            <a:solidFill>
              <a:srgbClr val="FFFFFF"/>
            </a:solidFill>
          </a:ln>
        </p:spPr>
        <p:txBody>
          <a:bodyPr vert="horz" wrap="square"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7000"/>
              </a:lnSpc>
              <a:buNone/>
            </a:pPr>
            <a:r>
              <a:rPr lang="de-DE" dirty="0">
                <a:solidFill>
                  <a:srgbClr val="0064B4"/>
                </a:solidFill>
                <a:latin typeface="Calibri" panose="020F0502020204030204" pitchFamily="34" charset="0"/>
                <a:cs typeface="Times New Roman" panose="02020603050405020304" pitchFamily="18" charset="0"/>
              </a:rPr>
              <a:t>Zur Beantwortung der im Workshop gestellten Fragen gehen sie bitte zu </a:t>
            </a:r>
            <a:r>
              <a:rPr lang="de-DE" dirty="0">
                <a:solidFill>
                  <a:srgbClr val="0064B4"/>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https://pingo.coactum.de/422101</a:t>
            </a:r>
            <a:r>
              <a:rPr lang="de-DE" dirty="0">
                <a:solidFill>
                  <a:srgbClr val="0064B4"/>
                </a:solidFill>
                <a:latin typeface="Calibri" panose="020F0502020204030204" pitchFamily="34" charset="0"/>
                <a:cs typeface="Times New Roman" panose="02020603050405020304" pitchFamily="18" charset="0"/>
              </a:rPr>
              <a:t> oder scannen sie den QR Code</a:t>
            </a:r>
            <a:endParaRPr lang="de-DE" sz="1100" dirty="0">
              <a:solidFill>
                <a:srgbClr val="0064B4"/>
              </a:solidFill>
            </a:endParaRPr>
          </a:p>
        </p:txBody>
      </p:sp>
      <p:pic>
        <p:nvPicPr>
          <p:cNvPr id="11" name="Grafik 10">
            <a:extLst>
              <a:ext uri="{FF2B5EF4-FFF2-40B4-BE49-F238E27FC236}">
                <a16:creationId xmlns:a16="http://schemas.microsoft.com/office/drawing/2014/main" id="{6F434ED7-67EB-487A-B8B7-59BA69B5FFD6}"/>
              </a:ext>
            </a:extLst>
          </p:cNvPr>
          <p:cNvPicPr>
            <a:picLocks noChangeAspect="1"/>
          </p:cNvPicPr>
          <p:nvPr/>
        </p:nvPicPr>
        <p:blipFill>
          <a:blip r:embed="rId3"/>
          <a:stretch>
            <a:fillRect/>
          </a:stretch>
        </p:blipFill>
        <p:spPr>
          <a:xfrm>
            <a:off x="7012376" y="3569607"/>
            <a:ext cx="1082211" cy="1082211"/>
          </a:xfrm>
          <a:prstGeom prst="rect">
            <a:avLst/>
          </a:prstGeom>
        </p:spPr>
      </p:pic>
    </p:spTree>
    <p:extLst>
      <p:ext uri="{BB962C8B-B14F-4D97-AF65-F5344CB8AC3E}">
        <p14:creationId xmlns:p14="http://schemas.microsoft.com/office/powerpoint/2010/main" val="1642529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p:txBody>
          <a:bodyPr/>
          <a:lstStyle/>
          <a:p>
            <a:pPr lvl="1"/>
            <a:r>
              <a:rPr lang="de-DE" sz="1600" dirty="0"/>
              <a:t>Ja, ich bin schon an der AI Standardisierung beteiligt</a:t>
            </a:r>
          </a:p>
          <a:p>
            <a:pPr lvl="1"/>
            <a:r>
              <a:rPr lang="de-DE" sz="1600" dirty="0"/>
              <a:t>Ja, ich bin bisher noch nicht an der AI Standardisierung beteiligt</a:t>
            </a:r>
          </a:p>
          <a:p>
            <a:pPr lvl="1"/>
            <a:r>
              <a:rPr lang="de-DE" sz="1600" dirty="0"/>
              <a:t>Nein, das Thema ist für mich relevant aber ich habe nicht die Ressourcen für eine Mitarbeit</a:t>
            </a:r>
          </a:p>
          <a:p>
            <a:pPr lvl="1"/>
            <a:r>
              <a:rPr lang="de-DE" sz="1600" dirty="0"/>
              <a:t>Nein, das Thema ist für mich nicht relevant</a:t>
            </a:r>
          </a:p>
          <a:p>
            <a:pPr marL="180000" lvl="1" indent="0">
              <a:buNone/>
            </a:pPr>
            <a:endParaRPr lang="de-DE" sz="1600" dirty="0"/>
          </a:p>
          <a:p>
            <a:pPr marL="180000" lvl="1" indent="0">
              <a:buNone/>
            </a:pPr>
            <a:r>
              <a:rPr lang="de-DE" sz="1600" dirty="0"/>
              <a:t>Nur eine Antwort möglich!</a:t>
            </a:r>
          </a:p>
          <a:p>
            <a:pPr lvl="1"/>
            <a:endParaRPr lang="de-DE" sz="1600"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Frage 6 – Möchten sie sich an der Erstellung von harmonisierten Standards für die EU AI Regulierung beteiligen?</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19</a:t>
            </a:fld>
            <a:endParaRPr lang="de-DE" noProof="0" dirty="0"/>
          </a:p>
        </p:txBody>
      </p:sp>
      <p:sp>
        <p:nvSpPr>
          <p:cNvPr id="10" name="Inhaltsplatzhalter 8">
            <a:extLst>
              <a:ext uri="{FF2B5EF4-FFF2-40B4-BE49-F238E27FC236}">
                <a16:creationId xmlns:a16="http://schemas.microsoft.com/office/drawing/2014/main" id="{3CF36098-F3FF-4930-A272-929F679856C3}"/>
              </a:ext>
            </a:extLst>
          </p:cNvPr>
          <p:cNvSpPr txBox="1">
            <a:spLocks/>
          </p:cNvSpPr>
          <p:nvPr/>
        </p:nvSpPr>
        <p:spPr bwMode="gray">
          <a:xfrm>
            <a:off x="1005884" y="3846244"/>
            <a:ext cx="5849276" cy="450829"/>
          </a:xfrm>
          <a:prstGeom prst="rect">
            <a:avLst/>
          </a:prstGeom>
          <a:noFill/>
          <a:ln>
            <a:solidFill>
              <a:srgbClr val="FFFFFF"/>
            </a:solidFill>
          </a:ln>
        </p:spPr>
        <p:txBody>
          <a:bodyPr vert="horz" wrap="square"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7000"/>
              </a:lnSpc>
              <a:buNone/>
            </a:pPr>
            <a:r>
              <a:rPr lang="de-DE" dirty="0">
                <a:solidFill>
                  <a:srgbClr val="0064B4"/>
                </a:solidFill>
                <a:latin typeface="Calibri" panose="020F0502020204030204" pitchFamily="34" charset="0"/>
                <a:cs typeface="Times New Roman" panose="02020603050405020304" pitchFamily="18" charset="0"/>
              </a:rPr>
              <a:t>Zur Beantwortung der im Workshop gestellten Fragen gehen sie bitte zu </a:t>
            </a:r>
            <a:r>
              <a:rPr lang="de-DE" dirty="0">
                <a:solidFill>
                  <a:srgbClr val="0064B4"/>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https://pingo.coactum.de/422101</a:t>
            </a:r>
            <a:r>
              <a:rPr lang="de-DE" dirty="0">
                <a:solidFill>
                  <a:srgbClr val="0064B4"/>
                </a:solidFill>
                <a:latin typeface="Calibri" panose="020F0502020204030204" pitchFamily="34" charset="0"/>
                <a:cs typeface="Times New Roman" panose="02020603050405020304" pitchFamily="18" charset="0"/>
              </a:rPr>
              <a:t> oder scannen sie den QR Code</a:t>
            </a:r>
            <a:endParaRPr lang="de-DE" sz="1100" dirty="0">
              <a:solidFill>
                <a:srgbClr val="0064B4"/>
              </a:solidFill>
            </a:endParaRPr>
          </a:p>
        </p:txBody>
      </p:sp>
      <p:pic>
        <p:nvPicPr>
          <p:cNvPr id="11" name="Grafik 10">
            <a:extLst>
              <a:ext uri="{FF2B5EF4-FFF2-40B4-BE49-F238E27FC236}">
                <a16:creationId xmlns:a16="http://schemas.microsoft.com/office/drawing/2014/main" id="{6F434ED7-67EB-487A-B8B7-59BA69B5FFD6}"/>
              </a:ext>
            </a:extLst>
          </p:cNvPr>
          <p:cNvPicPr>
            <a:picLocks noChangeAspect="1"/>
          </p:cNvPicPr>
          <p:nvPr/>
        </p:nvPicPr>
        <p:blipFill>
          <a:blip r:embed="rId3"/>
          <a:stretch>
            <a:fillRect/>
          </a:stretch>
        </p:blipFill>
        <p:spPr>
          <a:xfrm>
            <a:off x="7012376" y="3569607"/>
            <a:ext cx="1082211" cy="1082211"/>
          </a:xfrm>
          <a:prstGeom prst="rect">
            <a:avLst/>
          </a:prstGeom>
        </p:spPr>
      </p:pic>
    </p:spTree>
    <p:extLst>
      <p:ext uri="{BB962C8B-B14F-4D97-AF65-F5344CB8AC3E}">
        <p14:creationId xmlns:p14="http://schemas.microsoft.com/office/powerpoint/2010/main" val="3234433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p:txBody>
          <a:bodyPr/>
          <a:lstStyle/>
          <a:p>
            <a:pPr marL="0" indent="0">
              <a:lnSpc>
                <a:spcPct val="107000"/>
              </a:lnSpc>
              <a:spcAft>
                <a:spcPts val="800"/>
              </a:spcAft>
              <a:buNone/>
            </a:pPr>
            <a:r>
              <a:rPr lang="de-DE" sz="1800" dirty="0">
                <a:effectLst/>
                <a:latin typeface="Calibri" panose="020F0502020204030204" pitchFamily="34" charset="0"/>
                <a:ea typeface="Calibri" panose="020F0502020204030204" pitchFamily="34" charset="0"/>
                <a:cs typeface="Times New Roman" panose="02020603050405020304" pitchFamily="18" charset="0"/>
              </a:rPr>
              <a:t>Erstellung einer Übersicht für die Themenkomplexe: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de-DE" sz="1800" dirty="0">
                <a:effectLst/>
                <a:latin typeface="Calibri" panose="020F0502020204030204" pitchFamily="34" charset="0"/>
                <a:ea typeface="Calibri" panose="020F0502020204030204" pitchFamily="34" charset="0"/>
                <a:cs typeface="Times New Roman" panose="02020603050405020304" pitchFamily="18" charset="0"/>
              </a:rPr>
              <a:t>Welche Normen gibt es bereits in dem Bereich, die als mögliche harmonisierte Norm vorgeschlagen werden könnten?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de-DE" sz="1800" dirty="0">
                <a:effectLst/>
                <a:latin typeface="Calibri" panose="020F0502020204030204" pitchFamily="34" charset="0"/>
                <a:ea typeface="Calibri" panose="020F0502020204030204" pitchFamily="34" charset="0"/>
                <a:cs typeface="Times New Roman" panose="02020603050405020304" pitchFamily="18" charset="0"/>
              </a:rPr>
              <a:t>Welche Normen befinden sich in dem Bereich derzeit im Entwicklungsprozess, die als mögliche harmonisierte Norm vorgeschlagen werden könnten?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de-DE" sz="1800" dirty="0">
                <a:effectLst/>
                <a:latin typeface="Calibri" panose="020F0502020204030204" pitchFamily="34" charset="0"/>
                <a:ea typeface="Calibri" panose="020F0502020204030204" pitchFamily="34" charset="0"/>
                <a:cs typeface="Times New Roman" panose="02020603050405020304" pitchFamily="18" charset="0"/>
              </a:rPr>
              <a:t>Welche harmonisierten Normen müssen in diesem Bereich entwickelt werden, um die Anforderungen zukünftig erfüllbar zu machen?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lvl="1"/>
            <a:endParaRPr lang="de-DE"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Ziele des Workshops</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2</a:t>
            </a:fld>
            <a:endParaRPr lang="de-DE" noProof="0" dirty="0"/>
          </a:p>
        </p:txBody>
      </p:sp>
    </p:spTree>
    <p:extLst>
      <p:ext uri="{BB962C8B-B14F-4D97-AF65-F5344CB8AC3E}">
        <p14:creationId xmlns:p14="http://schemas.microsoft.com/office/powerpoint/2010/main" val="1304299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Mitarbeit in relevanten Standardisierungsaktivitäten in Deutschland</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20</a:t>
            </a:fld>
            <a:endParaRPr lang="de-DE" noProof="0" dirty="0"/>
          </a:p>
        </p:txBody>
      </p:sp>
      <p:sp>
        <p:nvSpPr>
          <p:cNvPr id="2" name="Textfeld 1">
            <a:extLst>
              <a:ext uri="{FF2B5EF4-FFF2-40B4-BE49-F238E27FC236}">
                <a16:creationId xmlns:a16="http://schemas.microsoft.com/office/drawing/2014/main" id="{7A49A83B-A777-4EAE-8FE4-653044D0A4B0}"/>
              </a:ext>
            </a:extLst>
          </p:cNvPr>
          <p:cNvSpPr txBox="1"/>
          <p:nvPr/>
        </p:nvSpPr>
        <p:spPr>
          <a:xfrm>
            <a:off x="301626" y="1392648"/>
            <a:ext cx="8728074" cy="184666"/>
          </a:xfrm>
          <a:prstGeom prst="rect">
            <a:avLst/>
          </a:prstGeom>
          <a:noFill/>
        </p:spPr>
        <p:txBody>
          <a:bodyPr wrap="square" lIns="0" tIns="0" rIns="0" bIns="0" rtlCol="0">
            <a:spAutoFit/>
          </a:bodyPr>
          <a:lstStyle/>
          <a:p>
            <a:pPr>
              <a:spcBef>
                <a:spcPts val="200"/>
              </a:spcBef>
              <a:buClr>
                <a:srgbClr val="0064B4"/>
              </a:buClr>
            </a:pPr>
            <a:r>
              <a:rPr lang="de-DE" sz="1200" b="1" dirty="0"/>
              <a:t>Eine Mitarbeit bei ISO, IEC, CEN and CENELEC erfordert eine Mitarbeit in den jeweiligen deutschen Spiegelgremien bei DIN und DKE</a:t>
            </a:r>
          </a:p>
        </p:txBody>
      </p:sp>
      <p:sp>
        <p:nvSpPr>
          <p:cNvPr id="13" name="Textfeld 12">
            <a:extLst>
              <a:ext uri="{FF2B5EF4-FFF2-40B4-BE49-F238E27FC236}">
                <a16:creationId xmlns:a16="http://schemas.microsoft.com/office/drawing/2014/main" id="{C137A2B6-5173-41A5-81D4-FA8795B9DF7B}"/>
              </a:ext>
            </a:extLst>
          </p:cNvPr>
          <p:cNvSpPr txBox="1"/>
          <p:nvPr/>
        </p:nvSpPr>
        <p:spPr>
          <a:xfrm>
            <a:off x="301626" y="1740154"/>
            <a:ext cx="3845831" cy="2523768"/>
          </a:xfrm>
          <a:prstGeom prst="rect">
            <a:avLst/>
          </a:prstGeom>
          <a:noFill/>
        </p:spPr>
        <p:txBody>
          <a:bodyPr wrap="square" lIns="0" tIns="0" rIns="0" bIns="0" rtlCol="0">
            <a:spAutoFit/>
          </a:bodyPr>
          <a:lstStyle/>
          <a:p>
            <a:pPr>
              <a:spcBef>
                <a:spcPts val="1200"/>
              </a:spcBef>
              <a:buClr>
                <a:srgbClr val="0064B4"/>
              </a:buClr>
            </a:pPr>
            <a:r>
              <a:rPr lang="de-DE" sz="1200" b="1" dirty="0"/>
              <a:t>DIN/DKE Deutsche Normungsroadmap Künstliche Intelligenz</a:t>
            </a:r>
          </a:p>
          <a:p>
            <a:pPr>
              <a:buClr>
                <a:srgbClr val="0064B4"/>
              </a:buClr>
            </a:pPr>
            <a:r>
              <a:rPr lang="de-DE" sz="1200" dirty="0"/>
              <a:t>Die Arbeiten an Version 2 werden Anfang 2022 gestartet</a:t>
            </a:r>
          </a:p>
          <a:p>
            <a:pPr>
              <a:buClr>
                <a:srgbClr val="0064B4"/>
              </a:buClr>
            </a:pPr>
            <a:r>
              <a:rPr lang="de-DE" sz="1200" dirty="0"/>
              <a:t>Kontakt: Filiz Elmas, DIN; </a:t>
            </a:r>
            <a:r>
              <a:rPr lang="de-DE" sz="1200" dirty="0">
                <a:hlinkClick r:id="rId3"/>
              </a:rPr>
              <a:t>filiz.elmas@din.de</a:t>
            </a:r>
            <a:r>
              <a:rPr lang="de-DE" sz="1200" dirty="0"/>
              <a:t>  </a:t>
            </a:r>
          </a:p>
          <a:p>
            <a:pPr>
              <a:spcBef>
                <a:spcPts val="1200"/>
              </a:spcBef>
              <a:buClr>
                <a:srgbClr val="0064B4"/>
              </a:buClr>
            </a:pPr>
            <a:r>
              <a:rPr lang="de-DE" sz="1200" b="1" dirty="0"/>
              <a:t>DIN/DKE NA 043-01-42 GA Künstliche Intelligenz</a:t>
            </a:r>
          </a:p>
          <a:p>
            <a:pPr>
              <a:buClr>
                <a:srgbClr val="0064B4"/>
              </a:buClr>
            </a:pPr>
            <a:r>
              <a:rPr lang="de-DE" sz="1200" dirty="0"/>
              <a:t>Spiegelgremium von ISO/IEC JTC1 SC42 und CEN/CENELEC JTC21</a:t>
            </a:r>
          </a:p>
          <a:p>
            <a:pPr>
              <a:buClr>
                <a:srgbClr val="0064B4"/>
              </a:buClr>
            </a:pPr>
            <a:r>
              <a:rPr lang="de-DE" sz="1200" dirty="0"/>
              <a:t>Kontakt: Katharina Sehnert, DIN; </a:t>
            </a:r>
            <a:r>
              <a:rPr lang="de-DE" sz="1200" dirty="0">
                <a:hlinkClick r:id="rId4"/>
              </a:rPr>
              <a:t>Katharina.sehnert@din.de</a:t>
            </a:r>
            <a:r>
              <a:rPr lang="de-DE" sz="1200" dirty="0"/>
              <a:t>  </a:t>
            </a:r>
          </a:p>
          <a:p>
            <a:pPr>
              <a:spcBef>
                <a:spcPts val="1200"/>
              </a:spcBef>
              <a:buClr>
                <a:srgbClr val="0064B4"/>
              </a:buClr>
            </a:pPr>
            <a:r>
              <a:rPr lang="de-DE" sz="1200" b="1" dirty="0"/>
              <a:t>DKE STD 1941.0.8 SCI 4.0 – Expertenrat für künstliche Intelligenz in industriellen Anwendungen</a:t>
            </a:r>
          </a:p>
          <a:p>
            <a:pPr>
              <a:buClr>
                <a:srgbClr val="0064B4"/>
              </a:buClr>
            </a:pPr>
            <a:r>
              <a:rPr lang="de-DE" sz="1200" dirty="0"/>
              <a:t>UAG Sichere, vertrauenswürdige KI</a:t>
            </a:r>
          </a:p>
          <a:p>
            <a:pPr>
              <a:buClr>
                <a:srgbClr val="0064B4"/>
              </a:buClr>
            </a:pPr>
            <a:r>
              <a:rPr lang="de-DE" sz="1200" dirty="0"/>
              <a:t>Trägt zu den Normungsroadmaps KI und I4.0 bei</a:t>
            </a:r>
          </a:p>
          <a:p>
            <a:pPr>
              <a:buClr>
                <a:srgbClr val="0064B4"/>
              </a:buClr>
            </a:pPr>
            <a:r>
              <a:rPr lang="de-DE" sz="1200" dirty="0"/>
              <a:t>Kontakt: Yves Leboucher, DKE; </a:t>
            </a:r>
            <a:r>
              <a:rPr lang="de-DE" sz="1200" dirty="0">
                <a:hlinkClick r:id="rId5"/>
              </a:rPr>
              <a:t>yves.leboucher@vde.com</a:t>
            </a:r>
            <a:r>
              <a:rPr lang="de-DE" sz="1200" dirty="0"/>
              <a:t> </a:t>
            </a:r>
            <a:endParaRPr lang="de-DE" sz="1200" b="1" dirty="0"/>
          </a:p>
        </p:txBody>
      </p:sp>
      <p:sp>
        <p:nvSpPr>
          <p:cNvPr id="9" name="Textfeld 8">
            <a:extLst>
              <a:ext uri="{FF2B5EF4-FFF2-40B4-BE49-F238E27FC236}">
                <a16:creationId xmlns:a16="http://schemas.microsoft.com/office/drawing/2014/main" id="{3F927CE3-0B2D-4C36-8EFA-7FE7057C4EF4}"/>
              </a:ext>
            </a:extLst>
          </p:cNvPr>
          <p:cNvSpPr txBox="1"/>
          <p:nvPr/>
        </p:nvSpPr>
        <p:spPr>
          <a:xfrm>
            <a:off x="4720155" y="1740154"/>
            <a:ext cx="3977531" cy="2662267"/>
          </a:xfrm>
          <a:prstGeom prst="rect">
            <a:avLst/>
          </a:prstGeom>
          <a:noFill/>
        </p:spPr>
        <p:txBody>
          <a:bodyPr wrap="square" lIns="0" tIns="0" rIns="0" bIns="0" rtlCol="0">
            <a:spAutoFit/>
          </a:bodyPr>
          <a:lstStyle/>
          <a:p>
            <a:pPr>
              <a:spcBef>
                <a:spcPts val="1200"/>
              </a:spcBef>
              <a:buClr>
                <a:srgbClr val="0064B4"/>
              </a:buClr>
            </a:pPr>
            <a:r>
              <a:rPr lang="de-DE" sz="1100" b="1" dirty="0"/>
              <a:t>DKE K931 Systemaspekte der Automatisierung</a:t>
            </a:r>
          </a:p>
          <a:p>
            <a:pPr>
              <a:buClr>
                <a:srgbClr val="0064B4"/>
              </a:buClr>
            </a:pPr>
            <a:r>
              <a:rPr lang="de-DE" sz="1100" dirty="0"/>
              <a:t>Spiegelgremium von IEC SC65A und CENELEC TC65X</a:t>
            </a:r>
          </a:p>
          <a:p>
            <a:pPr>
              <a:buClr>
                <a:srgbClr val="0064B4"/>
              </a:buClr>
            </a:pPr>
            <a:r>
              <a:rPr lang="de-DE" sz="1100" dirty="0"/>
              <a:t>Kontakt: Dr. Jens Gayko, DKE; </a:t>
            </a:r>
            <a:r>
              <a:rPr lang="de-DE" sz="1100" dirty="0">
                <a:hlinkClick r:id="rId6"/>
              </a:rPr>
              <a:t>jens.gayko@vde.com</a:t>
            </a:r>
            <a:endParaRPr lang="de-DE" sz="1100" dirty="0"/>
          </a:p>
          <a:p>
            <a:pPr>
              <a:spcBef>
                <a:spcPts val="1200"/>
              </a:spcBef>
              <a:buClr>
                <a:srgbClr val="0064B4"/>
              </a:buClr>
            </a:pPr>
            <a:r>
              <a:rPr lang="de-DE" sz="1100" b="1" dirty="0"/>
              <a:t>DKE K225 Elektrotechnische Ausrüstung und Sicherheit von Maschinen und maschinellen Anlagen</a:t>
            </a:r>
          </a:p>
          <a:p>
            <a:pPr>
              <a:buClr>
                <a:srgbClr val="0064B4"/>
              </a:buClr>
            </a:pPr>
            <a:r>
              <a:rPr lang="de-DE" sz="1100" dirty="0"/>
              <a:t>Spiegelgremium von IEC TC44 und CENELEC TC44X</a:t>
            </a:r>
          </a:p>
          <a:p>
            <a:pPr>
              <a:buClr>
                <a:srgbClr val="0064B4"/>
              </a:buClr>
            </a:pPr>
            <a:r>
              <a:rPr lang="de-DE" sz="1100" dirty="0"/>
              <a:t>Kontakt: Peter Täubl, DKE; </a:t>
            </a:r>
            <a:r>
              <a:rPr lang="de-DE" sz="1100" dirty="0">
                <a:hlinkClick r:id="rId7"/>
              </a:rPr>
              <a:t>peter.taeubl@vde.com</a:t>
            </a:r>
            <a:r>
              <a:rPr lang="de-DE" sz="1100" dirty="0"/>
              <a:t>  </a:t>
            </a:r>
          </a:p>
          <a:p>
            <a:pPr>
              <a:spcBef>
                <a:spcPts val="1200"/>
              </a:spcBef>
              <a:buClr>
                <a:srgbClr val="0064B4"/>
              </a:buClr>
            </a:pPr>
            <a:r>
              <a:rPr lang="de-DE" sz="1100" b="1" dirty="0"/>
              <a:t>DKE AK 801.0.8 Spezifikation und Entwurf autonomer / kognitiver Systeme</a:t>
            </a:r>
          </a:p>
          <a:p>
            <a:pPr>
              <a:buClr>
                <a:srgbClr val="0064B4"/>
              </a:buClr>
            </a:pPr>
            <a:r>
              <a:rPr lang="de-DE" sz="1100" dirty="0"/>
              <a:t>Kontakt: Johannes Koch, DKE; </a:t>
            </a:r>
            <a:r>
              <a:rPr lang="de-DE" sz="1100" dirty="0">
                <a:hlinkClick r:id="rId8"/>
              </a:rPr>
              <a:t>johannes.koch@vde.com</a:t>
            </a:r>
            <a:r>
              <a:rPr lang="de-DE" sz="1100" dirty="0"/>
              <a:t>  </a:t>
            </a:r>
          </a:p>
          <a:p>
            <a:pPr>
              <a:spcBef>
                <a:spcPts val="1200"/>
              </a:spcBef>
              <a:buClr>
                <a:srgbClr val="0064B4"/>
              </a:buClr>
            </a:pPr>
            <a:r>
              <a:rPr lang="de-DE" sz="1100" b="1" dirty="0"/>
              <a:t>DIN NA 095 Sicherheit von Maschinen und Geräten</a:t>
            </a:r>
          </a:p>
          <a:p>
            <a:pPr>
              <a:buClr>
                <a:srgbClr val="0064B4"/>
              </a:buClr>
            </a:pPr>
            <a:r>
              <a:rPr lang="de-DE" sz="1100" dirty="0"/>
              <a:t>Spiegelgremium von ISO TC199 und CEN TC114</a:t>
            </a:r>
          </a:p>
          <a:p>
            <a:pPr>
              <a:buClr>
                <a:srgbClr val="0064B4"/>
              </a:buClr>
            </a:pPr>
            <a:r>
              <a:rPr lang="de-DE" sz="1100" dirty="0"/>
              <a:t>Kontakt: Reiner Hager, DIN; </a:t>
            </a:r>
            <a:r>
              <a:rPr lang="de-DE" sz="1100" dirty="0">
                <a:hlinkClick r:id="rId9"/>
              </a:rPr>
              <a:t>reiner.hager@din.de</a:t>
            </a:r>
            <a:r>
              <a:rPr lang="de-DE" sz="1100" dirty="0"/>
              <a:t> </a:t>
            </a:r>
            <a:endParaRPr lang="de-DE" sz="1100" b="1" dirty="0"/>
          </a:p>
        </p:txBody>
      </p:sp>
    </p:spTree>
    <p:extLst>
      <p:ext uri="{BB962C8B-B14F-4D97-AF65-F5344CB8AC3E}">
        <p14:creationId xmlns:p14="http://schemas.microsoft.com/office/powerpoint/2010/main" val="1265120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7D1FBFE8-4AB7-48B0-A034-D08C5A7B45A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506" t="10891" b="18460"/>
          <a:stretch/>
        </p:blipFill>
        <p:spPr>
          <a:xfrm>
            <a:off x="0" y="557211"/>
            <a:ext cx="9144000" cy="4586289"/>
          </a:xfrm>
          <a:prstGeom prst="rect">
            <a:avLst/>
          </a:prstGeom>
        </p:spPr>
      </p:pic>
      <p:sp>
        <p:nvSpPr>
          <p:cNvPr id="21" name="Textfeld 20"/>
          <p:cNvSpPr txBox="1"/>
          <p:nvPr/>
        </p:nvSpPr>
        <p:spPr bwMode="gray">
          <a:xfrm>
            <a:off x="349076" y="842963"/>
            <a:ext cx="3600000" cy="861774"/>
          </a:xfrm>
          <a:prstGeom prst="rect">
            <a:avLst/>
          </a:prstGeom>
          <a:noFill/>
        </p:spPr>
        <p:txBody>
          <a:bodyPr wrap="square" lIns="0" tIns="0" rIns="0" bIns="0" rtlCol="0">
            <a:spAutoFit/>
          </a:bodyPr>
          <a:lstStyle/>
          <a:p>
            <a:pPr marL="0" indent="0">
              <a:spcBef>
                <a:spcPts val="200"/>
              </a:spcBef>
              <a:buClr>
                <a:srgbClr val="0064B4"/>
              </a:buClr>
              <a:buFont typeface="Wingdings" pitchFamily="2" charset="2"/>
              <a:buNone/>
            </a:pPr>
            <a:r>
              <a:rPr lang="de-DE" sz="2800" dirty="0">
                <a:solidFill>
                  <a:schemeClr val="bg1"/>
                </a:solidFill>
              </a:rPr>
              <a:t>Vielen Dank für</a:t>
            </a:r>
            <a:br>
              <a:rPr lang="de-DE" sz="2800" dirty="0">
                <a:solidFill>
                  <a:schemeClr val="bg1"/>
                </a:solidFill>
              </a:rPr>
            </a:br>
            <a:r>
              <a:rPr lang="de-DE" sz="2800" dirty="0">
                <a:solidFill>
                  <a:schemeClr val="bg1"/>
                </a:solidFill>
              </a:rPr>
              <a:t>Ihre Aufmerksamkeit!</a:t>
            </a:r>
          </a:p>
        </p:txBody>
      </p:sp>
      <p:sp>
        <p:nvSpPr>
          <p:cNvPr id="11" name="Rectangle 5"/>
          <p:cNvSpPr>
            <a:spLocks noChangeArrowheads="1"/>
          </p:cNvSpPr>
          <p:nvPr/>
        </p:nvSpPr>
        <p:spPr bwMode="gray">
          <a:xfrm flipH="1">
            <a:off x="301622" y="3112017"/>
            <a:ext cx="2287958" cy="1474271"/>
          </a:xfrm>
          <a:prstGeom prst="rect">
            <a:avLst/>
          </a:prstGeom>
          <a:solidFill>
            <a:srgbClr val="8E9DC6"/>
          </a:solidFill>
          <a:ln w="9525">
            <a:noFill/>
          </a:ln>
          <a:effectLst/>
        </p:spPr>
        <p:txBody>
          <a:bodyPr vert="horz" wrap="square" lIns="180000" tIns="108000" rIns="180000" bIns="108000" numCol="1" anchor="t" anchorCtr="0" compatLnSpc="1">
            <a:prstTxWarp prst="textNoShape">
              <a:avLst/>
            </a:prstTxWarp>
            <a:no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buClr>
                <a:schemeClr val="accent6"/>
              </a:buClr>
              <a:tabLst>
                <a:tab pos="2870200" algn="l"/>
                <a:tab pos="5740400" algn="l"/>
              </a:tabLst>
            </a:pPr>
            <a:r>
              <a:rPr lang="de-DE" sz="1200" b="1" dirty="0">
                <a:solidFill>
                  <a:schemeClr val="bg1"/>
                </a:solidFill>
              </a:rPr>
              <a:t>Ihr Ansprechpartner:</a:t>
            </a:r>
          </a:p>
          <a:p>
            <a:endParaRPr lang="de-DE" sz="1100" dirty="0">
              <a:solidFill>
                <a:schemeClr val="bg1"/>
              </a:solidFill>
            </a:endParaRPr>
          </a:p>
          <a:p>
            <a:r>
              <a:rPr lang="de-DE" sz="1000" dirty="0">
                <a:solidFill>
                  <a:schemeClr val="bg1"/>
                </a:solidFill>
              </a:rPr>
              <a:t>Jürgen Heiles</a:t>
            </a:r>
          </a:p>
          <a:p>
            <a:r>
              <a:rPr lang="de-DE" sz="1000" dirty="0">
                <a:solidFill>
                  <a:schemeClr val="bg1"/>
                </a:solidFill>
              </a:rPr>
              <a:t>Siemens AG</a:t>
            </a:r>
          </a:p>
          <a:p>
            <a:endParaRPr lang="de-DE" sz="1000" dirty="0">
              <a:solidFill>
                <a:schemeClr val="bg1"/>
              </a:solidFill>
            </a:endParaRPr>
          </a:p>
          <a:p>
            <a:r>
              <a:rPr lang="de-DE" sz="1000" dirty="0">
                <a:solidFill>
                  <a:schemeClr val="bg1"/>
                </a:solidFill>
              </a:rPr>
              <a:t>Tel.: +49 173 7151668</a:t>
            </a:r>
            <a:br>
              <a:rPr lang="de-DE" sz="1000" dirty="0">
                <a:solidFill>
                  <a:schemeClr val="bg1"/>
                </a:solidFill>
              </a:rPr>
            </a:br>
            <a:r>
              <a:rPr lang="de-DE" sz="1000" dirty="0">
                <a:solidFill>
                  <a:schemeClr val="bg1"/>
                </a:solidFill>
              </a:rPr>
              <a:t>E-Mail: juergen.heiles@siemens.com</a:t>
            </a:r>
          </a:p>
        </p:txBody>
      </p:sp>
      <p:sp>
        <p:nvSpPr>
          <p:cNvPr id="12" name="Textfeld 11"/>
          <p:cNvSpPr txBox="1"/>
          <p:nvPr/>
        </p:nvSpPr>
        <p:spPr bwMode="gray">
          <a:xfrm>
            <a:off x="5265188" y="3474998"/>
            <a:ext cx="2160000" cy="432000"/>
          </a:xfrm>
          <a:prstGeom prst="rect">
            <a:avLst/>
          </a:prstGeom>
        </p:spPr>
        <p:txBody>
          <a:bodyPr vert="horz" lIns="0" tIns="0" rIns="0" bIns="0" rtlCol="0">
            <a:noAutofit/>
          </a:bodyPr>
          <a:lstStyle>
            <a:lvl1pPr indent="0">
              <a:lnSpc>
                <a:spcPct val="120000"/>
              </a:lnSpc>
              <a:spcBef>
                <a:spcPts val="300"/>
              </a:spcBef>
              <a:buClr>
                <a:schemeClr val="accent1"/>
              </a:buClr>
              <a:buFont typeface="Wingdings" panose="05000000000000000000" pitchFamily="2" charset="2"/>
              <a:buNone/>
              <a:defRPr sz="1000">
                <a:solidFill>
                  <a:schemeClr val="accent1"/>
                </a:solidFill>
              </a:defRPr>
            </a:lvl1pPr>
            <a:lvl2pPr marL="180000" indent="0">
              <a:spcBef>
                <a:spcPts val="600"/>
              </a:spcBef>
              <a:buClr>
                <a:schemeClr val="accent1"/>
              </a:buClr>
              <a:buFont typeface="Arial" panose="020B0604020202020204" pitchFamily="34" charset="0"/>
              <a:buNone/>
              <a:defRPr sz="1400"/>
            </a:lvl2pPr>
            <a:lvl3pPr marL="360000" indent="0">
              <a:spcBef>
                <a:spcPts val="600"/>
              </a:spcBef>
              <a:buClr>
                <a:schemeClr val="accent1"/>
              </a:buClr>
              <a:buFont typeface="Arial" panose="020B0604020202020204" pitchFamily="34" charset="0"/>
              <a:buNone/>
              <a:defRPr sz="1400"/>
            </a:lvl3pPr>
            <a:lvl4pPr marL="540000" indent="0">
              <a:spcBef>
                <a:spcPts val="600"/>
              </a:spcBef>
              <a:buClr>
                <a:schemeClr val="accent1"/>
              </a:buClr>
              <a:buFont typeface="Arial" panose="020B0604020202020204" pitchFamily="34" charset="0"/>
              <a:buNone/>
              <a:defRPr sz="1400"/>
            </a:lvl4pPr>
            <a:lvl5pPr marL="720000" indent="0">
              <a:spcBef>
                <a:spcPts val="600"/>
              </a:spcBef>
              <a:buClr>
                <a:schemeClr val="accent1"/>
              </a:buClr>
              <a:buFont typeface="Arial" panose="020B0604020202020204" pitchFamily="34" charset="0"/>
              <a:buNone/>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endParaRPr lang="de-DE" dirty="0">
              <a:solidFill>
                <a:schemeClr val="tx1"/>
              </a:solidFill>
            </a:endParaRPr>
          </a:p>
        </p:txBody>
      </p:sp>
      <p:sp>
        <p:nvSpPr>
          <p:cNvPr id="13" name="Textfeld 12"/>
          <p:cNvSpPr txBox="1"/>
          <p:nvPr/>
        </p:nvSpPr>
        <p:spPr bwMode="gray">
          <a:xfrm>
            <a:off x="5265188" y="4014998"/>
            <a:ext cx="2160000" cy="432000"/>
          </a:xfrm>
          <a:prstGeom prst="rect">
            <a:avLst/>
          </a:prstGeom>
        </p:spPr>
        <p:txBody>
          <a:bodyPr vert="horz" lIns="0" tIns="0" rIns="0" bIns="0" rtlCol="0">
            <a:noAutofit/>
          </a:bodyPr>
          <a:lstStyle>
            <a:lvl1pPr indent="0">
              <a:lnSpc>
                <a:spcPct val="120000"/>
              </a:lnSpc>
              <a:spcBef>
                <a:spcPts val="300"/>
              </a:spcBef>
              <a:buClr>
                <a:schemeClr val="accent1"/>
              </a:buClr>
              <a:buFont typeface="Wingdings" panose="05000000000000000000" pitchFamily="2" charset="2"/>
              <a:buNone/>
              <a:defRPr sz="1000">
                <a:solidFill>
                  <a:schemeClr val="accent1"/>
                </a:solidFill>
              </a:defRPr>
            </a:lvl1pPr>
            <a:lvl2pPr marL="180000" indent="0">
              <a:spcBef>
                <a:spcPts val="600"/>
              </a:spcBef>
              <a:buClr>
                <a:schemeClr val="accent1"/>
              </a:buClr>
              <a:buFont typeface="Arial" panose="020B0604020202020204" pitchFamily="34" charset="0"/>
              <a:buNone/>
              <a:defRPr sz="1400"/>
            </a:lvl2pPr>
            <a:lvl3pPr marL="360000" indent="0">
              <a:spcBef>
                <a:spcPts val="600"/>
              </a:spcBef>
              <a:buClr>
                <a:schemeClr val="accent1"/>
              </a:buClr>
              <a:buFont typeface="Arial" panose="020B0604020202020204" pitchFamily="34" charset="0"/>
              <a:buNone/>
              <a:defRPr sz="1400"/>
            </a:lvl3pPr>
            <a:lvl4pPr marL="540000" indent="0">
              <a:spcBef>
                <a:spcPts val="600"/>
              </a:spcBef>
              <a:buClr>
                <a:schemeClr val="accent1"/>
              </a:buClr>
              <a:buFont typeface="Arial" panose="020B0604020202020204" pitchFamily="34" charset="0"/>
              <a:buNone/>
              <a:defRPr sz="1400"/>
            </a:lvl4pPr>
            <a:lvl5pPr marL="720000" indent="0">
              <a:spcBef>
                <a:spcPts val="600"/>
              </a:spcBef>
              <a:buClr>
                <a:schemeClr val="accent1"/>
              </a:buClr>
              <a:buFont typeface="Arial" panose="020B0604020202020204" pitchFamily="34" charset="0"/>
              <a:buNone/>
              <a:defRPr sz="14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endParaRPr lang="de-DE" dirty="0">
              <a:solidFill>
                <a:schemeClr val="tx1"/>
              </a:solidFill>
            </a:endParaRPr>
          </a:p>
        </p:txBody>
      </p:sp>
    </p:spTree>
    <p:extLst>
      <p:ext uri="{BB962C8B-B14F-4D97-AF65-F5344CB8AC3E}">
        <p14:creationId xmlns:p14="http://schemas.microsoft.com/office/powerpoint/2010/main" val="1342867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a:xfrm>
            <a:off x="301626" y="1635125"/>
            <a:ext cx="8553600" cy="1826532"/>
          </a:xfrm>
        </p:spPr>
        <p:txBody>
          <a:bodyPr/>
          <a:lstStyle/>
          <a:p>
            <a:pPr marL="342900" lvl="0" indent="-342900">
              <a:lnSpc>
                <a:spcPct val="107000"/>
              </a:lnSpc>
              <a:buFont typeface="Symbol" panose="05050102010706020507" pitchFamily="18" charset="2"/>
              <a:buChar char=""/>
            </a:pPr>
            <a:r>
              <a:rPr lang="de-DE" sz="1800" dirty="0">
                <a:effectLst/>
                <a:latin typeface="Calibri" panose="020F0502020204030204" pitchFamily="34" charset="0"/>
                <a:ea typeface="Calibri" panose="020F0502020204030204" pitchFamily="34" charset="0"/>
                <a:cs typeface="Times New Roman" panose="02020603050405020304" pitchFamily="18" charset="0"/>
              </a:rPr>
              <a:t>Einführung in den Vorschlag zur Regulierung von AI in der EU mit dem Fokus auf High-Risk AI Anwendungen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de-DE" sz="1800" dirty="0">
                <a:effectLst/>
                <a:latin typeface="Calibri" panose="020F0502020204030204" pitchFamily="34" charset="0"/>
                <a:ea typeface="Calibri" panose="020F0502020204030204" pitchFamily="34" charset="0"/>
                <a:cs typeface="Times New Roman" panose="02020603050405020304" pitchFamily="18" charset="0"/>
              </a:rPr>
              <a:t>Zusammenhang zwischen AI und Maschinen Regulierung</a:t>
            </a:r>
          </a:p>
          <a:p>
            <a:pPr marL="342900" lvl="0" indent="-342900">
              <a:lnSpc>
                <a:spcPct val="107000"/>
              </a:lnSpc>
              <a:buFont typeface="Symbol" panose="05050102010706020507" pitchFamily="18" charset="2"/>
              <a:buChar char=""/>
            </a:pPr>
            <a:r>
              <a:rPr lang="de-DE" sz="1800" dirty="0">
                <a:effectLst/>
                <a:latin typeface="Calibri" panose="020F0502020204030204" pitchFamily="34" charset="0"/>
                <a:ea typeface="Calibri" panose="020F0502020204030204" pitchFamily="34" charset="0"/>
                <a:cs typeface="Times New Roman" panose="02020603050405020304" pitchFamily="18" charset="0"/>
              </a:rPr>
              <a:t>Übersicht zu relevanten Standardisierungsaktivitäten</a:t>
            </a:r>
          </a:p>
          <a:p>
            <a:pPr marL="342900" lvl="0" indent="-342900">
              <a:lnSpc>
                <a:spcPct val="107000"/>
              </a:lnSpc>
              <a:spcAft>
                <a:spcPts val="800"/>
              </a:spcAft>
              <a:buFont typeface="Symbol" panose="05050102010706020507" pitchFamily="18" charset="2"/>
              <a:buChar char=""/>
            </a:pPr>
            <a:r>
              <a:rPr lang="de-DE" sz="1800" dirty="0">
                <a:effectLst/>
                <a:latin typeface="Calibri" panose="020F0502020204030204" pitchFamily="34" charset="0"/>
                <a:ea typeface="Calibri" panose="020F0502020204030204" pitchFamily="34" charset="0"/>
                <a:cs typeface="Times New Roman" panose="02020603050405020304" pitchFamily="18" charset="0"/>
              </a:rPr>
              <a:t>Sammlung von Themen für harmonisierte Normen für die EU AI Regulierung</a:t>
            </a:r>
            <a:endParaRPr lang="de-DE"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Agenda</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3</a:t>
            </a:fld>
            <a:endParaRPr lang="de-DE" noProof="0" dirty="0"/>
          </a:p>
        </p:txBody>
      </p:sp>
      <p:sp>
        <p:nvSpPr>
          <p:cNvPr id="10" name="Inhaltsplatzhalter 8">
            <a:extLst>
              <a:ext uri="{FF2B5EF4-FFF2-40B4-BE49-F238E27FC236}">
                <a16:creationId xmlns:a16="http://schemas.microsoft.com/office/drawing/2014/main" id="{F5B10E5D-0C5E-4ABE-8ACD-FB72414007A2}"/>
              </a:ext>
            </a:extLst>
          </p:cNvPr>
          <p:cNvSpPr txBox="1">
            <a:spLocks/>
          </p:cNvSpPr>
          <p:nvPr/>
        </p:nvSpPr>
        <p:spPr bwMode="gray">
          <a:xfrm>
            <a:off x="301626" y="3739992"/>
            <a:ext cx="6617502" cy="579582"/>
          </a:xfrm>
          <a:prstGeom prst="rect">
            <a:avLst/>
          </a:prstGeom>
          <a:noFill/>
          <a:ln>
            <a:solidFill>
              <a:srgbClr val="FFFFFF"/>
            </a:solidFill>
          </a:ln>
        </p:spPr>
        <p:txBody>
          <a:bodyPr vert="horz" wrap="square"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7000"/>
              </a:lnSpc>
              <a:buNone/>
            </a:pPr>
            <a:r>
              <a:rPr lang="de-DE" sz="1800" dirty="0">
                <a:latin typeface="Calibri" panose="020F0502020204030204" pitchFamily="34" charset="0"/>
                <a:cs typeface="Times New Roman" panose="02020603050405020304" pitchFamily="18" charset="0"/>
              </a:rPr>
              <a:t>Zur Beantwortung der im Workshop gestellten Fragen gehen sie bitte zu </a:t>
            </a:r>
            <a:r>
              <a:rPr lang="de-DE" sz="1800" dirty="0">
                <a:latin typeface="Calibri" panose="020F0502020204030204" pitchFamily="34" charset="0"/>
                <a:cs typeface="Times New Roman" panose="02020603050405020304" pitchFamily="18" charset="0"/>
                <a:hlinkClick r:id="rId2"/>
              </a:rPr>
              <a:t>https://pingo.coactum.de/422101</a:t>
            </a:r>
            <a:r>
              <a:rPr lang="de-DE" sz="1800" dirty="0">
                <a:latin typeface="Calibri" panose="020F0502020204030204" pitchFamily="34" charset="0"/>
                <a:cs typeface="Times New Roman" panose="02020603050405020304" pitchFamily="18" charset="0"/>
              </a:rPr>
              <a:t> oder scannen sie den QR Code</a:t>
            </a:r>
            <a:endParaRPr lang="de-DE" dirty="0"/>
          </a:p>
        </p:txBody>
      </p:sp>
      <p:pic>
        <p:nvPicPr>
          <p:cNvPr id="5" name="Grafik 4">
            <a:extLst>
              <a:ext uri="{FF2B5EF4-FFF2-40B4-BE49-F238E27FC236}">
                <a16:creationId xmlns:a16="http://schemas.microsoft.com/office/drawing/2014/main" id="{299D5FB9-CA59-442A-84BB-7D1BAD7064F7}"/>
              </a:ext>
            </a:extLst>
          </p:cNvPr>
          <p:cNvPicPr>
            <a:picLocks noChangeAspect="1"/>
          </p:cNvPicPr>
          <p:nvPr/>
        </p:nvPicPr>
        <p:blipFill>
          <a:blip r:embed="rId3"/>
          <a:stretch>
            <a:fillRect/>
          </a:stretch>
        </p:blipFill>
        <p:spPr>
          <a:xfrm>
            <a:off x="7012376" y="3569607"/>
            <a:ext cx="1082211" cy="1082211"/>
          </a:xfrm>
          <a:prstGeom prst="rect">
            <a:avLst/>
          </a:prstGeom>
        </p:spPr>
      </p:pic>
    </p:spTree>
    <p:extLst>
      <p:ext uri="{BB962C8B-B14F-4D97-AF65-F5344CB8AC3E}">
        <p14:creationId xmlns:p14="http://schemas.microsoft.com/office/powerpoint/2010/main" val="4659074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p:txBody>
          <a:bodyPr/>
          <a:lstStyle/>
          <a:p>
            <a:pPr lvl="1"/>
            <a:r>
              <a:rPr lang="de-DE" sz="1600" dirty="0"/>
              <a:t>Ich habe mich schon detailliert mit der Vorschlag für eine AI Regulierung in der EU beschäftigt</a:t>
            </a:r>
          </a:p>
          <a:p>
            <a:pPr lvl="1"/>
            <a:r>
              <a:rPr lang="de-DE" sz="1600" dirty="0"/>
              <a:t>Ich kenne den Vorschlag für eine AI Regulierung in der EU, habe mich aber damit noch nicht detailliert beschäftigt</a:t>
            </a:r>
          </a:p>
          <a:p>
            <a:pPr lvl="1"/>
            <a:r>
              <a:rPr lang="de-DE" sz="1600" dirty="0"/>
              <a:t>Ich kenne den Vorschlag für eine AI Regulierung in der EU nicht</a:t>
            </a:r>
          </a:p>
          <a:p>
            <a:pPr marL="180000" lvl="1" indent="0">
              <a:buNone/>
            </a:pPr>
            <a:endParaRPr lang="de-DE" sz="1600" dirty="0"/>
          </a:p>
          <a:p>
            <a:pPr marL="180000" lvl="1" indent="0">
              <a:buNone/>
            </a:pPr>
            <a:r>
              <a:rPr lang="de-DE" sz="1600" dirty="0"/>
              <a:t>Nur eine Antwort möglich!</a:t>
            </a:r>
          </a:p>
          <a:p>
            <a:pPr lvl="1"/>
            <a:endParaRPr lang="de-DE" sz="1600"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Frage 1 – Wie gut kennen sie den Vorschlag für eine Regulierung von AI in der EU?</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4</a:t>
            </a:fld>
            <a:endParaRPr lang="de-DE" noProof="0" dirty="0"/>
          </a:p>
        </p:txBody>
      </p:sp>
      <p:sp>
        <p:nvSpPr>
          <p:cNvPr id="10" name="Inhaltsplatzhalter 8">
            <a:extLst>
              <a:ext uri="{FF2B5EF4-FFF2-40B4-BE49-F238E27FC236}">
                <a16:creationId xmlns:a16="http://schemas.microsoft.com/office/drawing/2014/main" id="{3CF36098-F3FF-4930-A272-929F679856C3}"/>
              </a:ext>
            </a:extLst>
          </p:cNvPr>
          <p:cNvSpPr txBox="1">
            <a:spLocks/>
          </p:cNvSpPr>
          <p:nvPr/>
        </p:nvSpPr>
        <p:spPr bwMode="gray">
          <a:xfrm>
            <a:off x="1005884" y="3846244"/>
            <a:ext cx="5849276" cy="450829"/>
          </a:xfrm>
          <a:prstGeom prst="rect">
            <a:avLst/>
          </a:prstGeom>
          <a:noFill/>
          <a:ln>
            <a:solidFill>
              <a:srgbClr val="FFFFFF"/>
            </a:solidFill>
          </a:ln>
        </p:spPr>
        <p:txBody>
          <a:bodyPr vert="horz" wrap="square"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7000"/>
              </a:lnSpc>
              <a:buNone/>
            </a:pPr>
            <a:r>
              <a:rPr lang="de-DE" dirty="0">
                <a:solidFill>
                  <a:srgbClr val="0064B4"/>
                </a:solidFill>
                <a:latin typeface="Calibri" panose="020F0502020204030204" pitchFamily="34" charset="0"/>
                <a:cs typeface="Times New Roman" panose="02020603050405020304" pitchFamily="18" charset="0"/>
              </a:rPr>
              <a:t>Zur Beantwortung der im Workshop gestellten Fragen gehen sie bitte zu </a:t>
            </a:r>
            <a:r>
              <a:rPr lang="de-DE" dirty="0">
                <a:solidFill>
                  <a:srgbClr val="0064B4"/>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https://pingo.coactum.de/422101</a:t>
            </a:r>
            <a:r>
              <a:rPr lang="de-DE" dirty="0">
                <a:solidFill>
                  <a:srgbClr val="0064B4"/>
                </a:solidFill>
                <a:latin typeface="Calibri" panose="020F0502020204030204" pitchFamily="34" charset="0"/>
                <a:cs typeface="Times New Roman" panose="02020603050405020304" pitchFamily="18" charset="0"/>
              </a:rPr>
              <a:t> oder scannen sie den QR Code</a:t>
            </a:r>
            <a:endParaRPr lang="de-DE" sz="1100" dirty="0">
              <a:solidFill>
                <a:srgbClr val="0064B4"/>
              </a:solidFill>
            </a:endParaRPr>
          </a:p>
        </p:txBody>
      </p:sp>
      <p:pic>
        <p:nvPicPr>
          <p:cNvPr id="11" name="Grafik 10">
            <a:extLst>
              <a:ext uri="{FF2B5EF4-FFF2-40B4-BE49-F238E27FC236}">
                <a16:creationId xmlns:a16="http://schemas.microsoft.com/office/drawing/2014/main" id="{6F434ED7-67EB-487A-B8B7-59BA69B5FFD6}"/>
              </a:ext>
            </a:extLst>
          </p:cNvPr>
          <p:cNvPicPr>
            <a:picLocks noChangeAspect="1"/>
          </p:cNvPicPr>
          <p:nvPr/>
        </p:nvPicPr>
        <p:blipFill>
          <a:blip r:embed="rId3"/>
          <a:stretch>
            <a:fillRect/>
          </a:stretch>
        </p:blipFill>
        <p:spPr>
          <a:xfrm>
            <a:off x="7012376" y="3569607"/>
            <a:ext cx="1082211" cy="1082211"/>
          </a:xfrm>
          <a:prstGeom prst="rect">
            <a:avLst/>
          </a:prstGeom>
        </p:spPr>
      </p:pic>
    </p:spTree>
    <p:extLst>
      <p:ext uri="{BB962C8B-B14F-4D97-AF65-F5344CB8AC3E}">
        <p14:creationId xmlns:p14="http://schemas.microsoft.com/office/powerpoint/2010/main" val="1044597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B6D9190A-BBAF-4667-AA0F-EE594C667928}"/>
              </a:ext>
            </a:extLst>
          </p:cNvPr>
          <p:cNvSpPr>
            <a:spLocks noGrp="1"/>
          </p:cNvSpPr>
          <p:nvPr>
            <p:ph idx="1"/>
          </p:nvPr>
        </p:nvSpPr>
        <p:spPr/>
        <p:txBody>
          <a:bodyPr/>
          <a:lstStyle/>
          <a:p>
            <a:pPr lvl="1"/>
            <a:r>
              <a:rPr lang="de-DE" sz="1600" dirty="0"/>
              <a:t>Ich beteilige mich an AI Standardisierungsaktivitäten</a:t>
            </a:r>
          </a:p>
          <a:p>
            <a:pPr lvl="1"/>
            <a:r>
              <a:rPr lang="de-DE" sz="1600" dirty="0"/>
              <a:t>Ich beteilige mich an Industrial Automation/I4.0 Standardisierungsaktivitäten</a:t>
            </a:r>
          </a:p>
          <a:p>
            <a:pPr lvl="1"/>
            <a:r>
              <a:rPr lang="de-DE" sz="1600" dirty="0"/>
              <a:t>Ich beteilige mich an anderen Standardisierungsaktivitäten</a:t>
            </a:r>
          </a:p>
          <a:p>
            <a:pPr lvl="1"/>
            <a:r>
              <a:rPr lang="de-DE" sz="1600" dirty="0"/>
              <a:t>Ich beteilige mich nicht an Standardisierungsaktivitäten</a:t>
            </a:r>
          </a:p>
          <a:p>
            <a:pPr marL="180000" lvl="1" indent="0">
              <a:buNone/>
            </a:pPr>
            <a:endParaRPr lang="de-DE" sz="1600" dirty="0"/>
          </a:p>
          <a:p>
            <a:pPr marL="180000" lvl="1" indent="0">
              <a:buNone/>
            </a:pPr>
            <a:r>
              <a:rPr lang="de-DE" sz="1600" dirty="0"/>
              <a:t>Mehrere Antworten möglich!</a:t>
            </a:r>
          </a:p>
          <a:p>
            <a:pPr lvl="1"/>
            <a:endParaRPr lang="de-DE" sz="1600" dirty="0"/>
          </a:p>
        </p:txBody>
      </p:sp>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de-DE" dirty="0"/>
              <a:t>Frage 2 – Sind sie bei relevanten Standardisierungsaktivitäten beteiligt?</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5</a:t>
            </a:fld>
            <a:endParaRPr lang="de-DE" noProof="0" dirty="0"/>
          </a:p>
        </p:txBody>
      </p:sp>
      <p:sp>
        <p:nvSpPr>
          <p:cNvPr id="10" name="Inhaltsplatzhalter 8">
            <a:extLst>
              <a:ext uri="{FF2B5EF4-FFF2-40B4-BE49-F238E27FC236}">
                <a16:creationId xmlns:a16="http://schemas.microsoft.com/office/drawing/2014/main" id="{3CF36098-F3FF-4930-A272-929F679856C3}"/>
              </a:ext>
            </a:extLst>
          </p:cNvPr>
          <p:cNvSpPr txBox="1">
            <a:spLocks/>
          </p:cNvSpPr>
          <p:nvPr/>
        </p:nvSpPr>
        <p:spPr bwMode="gray">
          <a:xfrm>
            <a:off x="1005884" y="3846244"/>
            <a:ext cx="5849276" cy="450829"/>
          </a:xfrm>
          <a:prstGeom prst="rect">
            <a:avLst/>
          </a:prstGeom>
          <a:noFill/>
          <a:ln>
            <a:solidFill>
              <a:srgbClr val="FFFFFF"/>
            </a:solidFill>
          </a:ln>
        </p:spPr>
        <p:txBody>
          <a:bodyPr vert="horz" wrap="square" lIns="0" tIns="0" rIns="0" bIns="0" rtlCol="0">
            <a:spAutoFit/>
          </a:bodyPr>
          <a:lstStyle>
            <a:lvl1pPr marL="180000" indent="-180000" algn="l" defTabSz="914400" rtl="0" eaLnBrk="1" latinLnBrk="0" hangingPunct="1">
              <a:spcBef>
                <a:spcPts val="600"/>
              </a:spcBef>
              <a:buClr>
                <a:schemeClr val="tx1"/>
              </a:buClr>
              <a:buFont typeface="Wingdings" panose="05000000000000000000" pitchFamily="2" charset="2"/>
              <a:buChar char="§"/>
              <a:defRPr sz="1400" kern="1200">
                <a:solidFill>
                  <a:schemeClr val="tx1"/>
                </a:solidFill>
                <a:latin typeface="+mn-lt"/>
                <a:ea typeface="+mn-ea"/>
                <a:cs typeface="+mn-cs"/>
              </a:defRPr>
            </a:lvl1pPr>
            <a:lvl2pPr marL="36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2pPr>
            <a:lvl3pPr marL="54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3pPr>
            <a:lvl4pPr marL="72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4pPr>
            <a:lvl5pPr marL="900000" indent="-180000" algn="l" defTabSz="914400" rtl="0" eaLnBrk="1" latinLnBrk="0" hangingPunct="1">
              <a:spcBef>
                <a:spcPts val="600"/>
              </a:spcBef>
              <a:buClr>
                <a:schemeClr val="tx1"/>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7000"/>
              </a:lnSpc>
              <a:buNone/>
            </a:pPr>
            <a:r>
              <a:rPr lang="de-DE" dirty="0">
                <a:solidFill>
                  <a:srgbClr val="0064B4"/>
                </a:solidFill>
                <a:latin typeface="Calibri" panose="020F0502020204030204" pitchFamily="34" charset="0"/>
                <a:cs typeface="Times New Roman" panose="02020603050405020304" pitchFamily="18" charset="0"/>
              </a:rPr>
              <a:t>Zur Beantwortung der im Workshop gestellten Fragen gehen sie bitte zu </a:t>
            </a:r>
            <a:r>
              <a:rPr lang="de-DE" dirty="0">
                <a:solidFill>
                  <a:srgbClr val="0064B4"/>
                </a:solidFill>
                <a:latin typeface="Calibri" panose="020F0502020204030204"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https://pingo.coactum.de/422101</a:t>
            </a:r>
            <a:r>
              <a:rPr lang="de-DE" dirty="0">
                <a:solidFill>
                  <a:srgbClr val="0064B4"/>
                </a:solidFill>
                <a:latin typeface="Calibri" panose="020F0502020204030204" pitchFamily="34" charset="0"/>
                <a:cs typeface="Times New Roman" panose="02020603050405020304" pitchFamily="18" charset="0"/>
              </a:rPr>
              <a:t> oder scannen sie den QR Code</a:t>
            </a:r>
            <a:endParaRPr lang="de-DE" sz="1100" dirty="0">
              <a:solidFill>
                <a:srgbClr val="0064B4"/>
              </a:solidFill>
            </a:endParaRPr>
          </a:p>
        </p:txBody>
      </p:sp>
      <p:pic>
        <p:nvPicPr>
          <p:cNvPr id="11" name="Grafik 10">
            <a:extLst>
              <a:ext uri="{FF2B5EF4-FFF2-40B4-BE49-F238E27FC236}">
                <a16:creationId xmlns:a16="http://schemas.microsoft.com/office/drawing/2014/main" id="{6F434ED7-67EB-487A-B8B7-59BA69B5FFD6}"/>
              </a:ext>
            </a:extLst>
          </p:cNvPr>
          <p:cNvPicPr>
            <a:picLocks noChangeAspect="1"/>
          </p:cNvPicPr>
          <p:nvPr/>
        </p:nvPicPr>
        <p:blipFill>
          <a:blip r:embed="rId3"/>
          <a:stretch>
            <a:fillRect/>
          </a:stretch>
        </p:blipFill>
        <p:spPr>
          <a:xfrm>
            <a:off x="7012376" y="3569607"/>
            <a:ext cx="1082211" cy="1082211"/>
          </a:xfrm>
          <a:prstGeom prst="rect">
            <a:avLst/>
          </a:prstGeom>
        </p:spPr>
      </p:pic>
    </p:spTree>
    <p:extLst>
      <p:ext uri="{BB962C8B-B14F-4D97-AF65-F5344CB8AC3E}">
        <p14:creationId xmlns:p14="http://schemas.microsoft.com/office/powerpoint/2010/main" val="3710851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en-US" dirty="0"/>
              <a:t>EU AI and Machinery regulation</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6</a:t>
            </a:fld>
            <a:endParaRPr lang="de-DE" noProof="0" dirty="0"/>
          </a:p>
        </p:txBody>
      </p:sp>
      <p:sp>
        <p:nvSpPr>
          <p:cNvPr id="10" name="Copy">
            <a:extLst>
              <a:ext uri="{FF2B5EF4-FFF2-40B4-BE49-F238E27FC236}">
                <a16:creationId xmlns:a16="http://schemas.microsoft.com/office/drawing/2014/main" id="{28D35629-53A8-41C5-9197-598404C52D96}"/>
              </a:ext>
            </a:extLst>
          </p:cNvPr>
          <p:cNvSpPr>
            <a:spLocks noGrp="1"/>
          </p:cNvSpPr>
          <p:nvPr>
            <p:ph idx="1"/>
          </p:nvPr>
        </p:nvSpPr>
        <p:spPr>
          <a:xfrm>
            <a:off x="301626" y="1361601"/>
            <a:ext cx="8550582" cy="738664"/>
          </a:xfrm>
          <a:noFill/>
        </p:spPr>
        <p:txBody>
          <a:bodyPr wrap="square" lIns="0" tIns="0" rIns="0" bIns="0" anchor="ctr" anchorCtr="0">
            <a:spAutoFit/>
          </a:bodyPr>
          <a:lstStyle/>
          <a:p>
            <a:pPr marL="0" indent="0">
              <a:buNone/>
            </a:pPr>
            <a:r>
              <a:rPr lang="en-US" sz="1600" noProof="0" dirty="0"/>
              <a:t>EU AI regulation </a:t>
            </a:r>
            <a:r>
              <a:rPr lang="en-US" sz="1600" noProof="0" dirty="0">
                <a:hlinkClick r:id="rId2">
                  <a:extLst>
                    <a:ext uri="{A12FA001-AC4F-418D-AE19-62706E023703}">
                      <ahyp:hlinkClr xmlns:ahyp="http://schemas.microsoft.com/office/drawing/2018/hyperlinkcolor" val="tx"/>
                    </a:ext>
                  </a:extLst>
                </a:hlinkClick>
              </a:rPr>
              <a:t>COM(2021) 206</a:t>
            </a:r>
            <a:r>
              <a:rPr lang="en-US" sz="1600" noProof="0" dirty="0"/>
              <a:t> and Machinery regulation </a:t>
            </a:r>
            <a:r>
              <a:rPr lang="en-US" sz="1600" noProof="0" dirty="0">
                <a:hlinkClick r:id="rId3">
                  <a:extLst>
                    <a:ext uri="{A12FA001-AC4F-418D-AE19-62706E023703}">
                      <ahyp:hlinkClr xmlns:ahyp="http://schemas.microsoft.com/office/drawing/2018/hyperlinkcolor" val="tx"/>
                    </a:ext>
                  </a:extLst>
                </a:hlinkClick>
              </a:rPr>
              <a:t>COM(2021) 202 </a:t>
            </a:r>
            <a:r>
              <a:rPr lang="en-US" sz="1600" noProof="0" dirty="0"/>
              <a:t>proposals jointly published on </a:t>
            </a:r>
            <a:r>
              <a:rPr lang="en-US" sz="1600" dirty="0"/>
              <a:t>April</a:t>
            </a:r>
            <a:r>
              <a:rPr lang="en-US" sz="1600" noProof="0" dirty="0"/>
              <a:t> 21</a:t>
            </a:r>
            <a:r>
              <a:rPr lang="en-US" sz="1600" baseline="30000" noProof="0" dirty="0"/>
              <a:t>st</a:t>
            </a:r>
            <a:r>
              <a:rPr lang="en-US" sz="1600" noProof="0" dirty="0"/>
              <a:t> 2021. The latter shall replace the existing Machinery Directive and considers AI with a reference to the former.</a:t>
            </a:r>
          </a:p>
        </p:txBody>
      </p:sp>
      <p:sp>
        <p:nvSpPr>
          <p:cNvPr id="11" name="Copy">
            <a:extLst>
              <a:ext uri="{FF2B5EF4-FFF2-40B4-BE49-F238E27FC236}">
                <a16:creationId xmlns:a16="http://schemas.microsoft.com/office/drawing/2014/main" id="{2C17EBEC-49FD-4ED4-BA64-F870D60EBD95}"/>
              </a:ext>
            </a:extLst>
          </p:cNvPr>
          <p:cNvSpPr txBox="1">
            <a:spLocks/>
          </p:cNvSpPr>
          <p:nvPr/>
        </p:nvSpPr>
        <p:spPr>
          <a:xfrm>
            <a:off x="301626" y="2256472"/>
            <a:ext cx="8550581" cy="1803827"/>
          </a:xfrm>
          <a:prstGeom prst="rect">
            <a:avLst/>
          </a:prstGeom>
          <a:noFill/>
        </p:spPr>
        <p:txBody>
          <a:bodyPr vert="horz" wrap="square" lIns="0" tIns="0" rIns="0" bIns="0" rtlCol="0" anchor="ctr" anchorCtr="0">
            <a:spAutoFit/>
          </a:bodyPr>
          <a:lstStyle>
            <a:lvl1pPr marL="0" indent="0" algn="l" defTabSz="914400" rtl="0" eaLnBrk="1" latinLnBrk="0" hangingPunct="1">
              <a:lnSpc>
                <a:spcPct val="11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72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5pPr>
            <a:lvl6pPr marL="90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6pPr>
            <a:lvl7pPr marL="108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7pPr>
            <a:lvl8pPr marL="126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8pPr>
            <a:lvl9pPr marL="144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US" sz="1600" b="1" dirty="0">
                <a:solidFill>
                  <a:srgbClr val="3F89CB"/>
                </a:solidFill>
              </a:rPr>
              <a:t>Principal policy Objectives</a:t>
            </a:r>
          </a:p>
          <a:p>
            <a:pPr marL="285750" indent="-285750">
              <a:buFont typeface="Wingdings" panose="05000000000000000000" pitchFamily="2" charset="2"/>
              <a:buChar char="§"/>
            </a:pPr>
            <a:r>
              <a:rPr lang="en-US" sz="1600" dirty="0"/>
              <a:t>Ensure that </a:t>
            </a:r>
            <a:r>
              <a:rPr lang="en-US" sz="1600" b="1" dirty="0"/>
              <a:t>AI systems on EU market are safe and respect EU laws and values</a:t>
            </a:r>
            <a:r>
              <a:rPr lang="en-US" sz="1600" dirty="0"/>
              <a:t> </a:t>
            </a:r>
          </a:p>
          <a:p>
            <a:pPr marL="285750" indent="-285750">
              <a:buFont typeface="Wingdings" panose="05000000000000000000" pitchFamily="2" charset="2"/>
              <a:buChar char="§"/>
            </a:pPr>
            <a:r>
              <a:rPr lang="en-US" sz="1600" b="1" dirty="0"/>
              <a:t>Create legal certainty </a:t>
            </a:r>
            <a:r>
              <a:rPr lang="en-US" sz="1600" dirty="0"/>
              <a:t>to facilitate investment and innovation in AI</a:t>
            </a:r>
          </a:p>
          <a:p>
            <a:pPr marL="285750" indent="-285750">
              <a:buFont typeface="Wingdings" panose="05000000000000000000" pitchFamily="2" charset="2"/>
              <a:buChar char="§"/>
            </a:pPr>
            <a:r>
              <a:rPr lang="en-US" sz="1600" b="1" dirty="0"/>
              <a:t>Enhance the governance and enforcement </a:t>
            </a:r>
            <a:r>
              <a:rPr lang="en-US" sz="1600" dirty="0"/>
              <a:t>of existing legal requirements</a:t>
            </a:r>
          </a:p>
          <a:p>
            <a:pPr marL="285750" indent="-285750">
              <a:buFont typeface="Wingdings" panose="05000000000000000000" pitchFamily="2" charset="2"/>
              <a:buChar char="§"/>
            </a:pPr>
            <a:r>
              <a:rPr lang="en-US" sz="1600" dirty="0"/>
              <a:t>Facilitate the development of a single market for </a:t>
            </a:r>
            <a:r>
              <a:rPr lang="en-US" sz="1600" b="1" dirty="0"/>
              <a:t>safe, lawful and ethical AI applications</a:t>
            </a:r>
          </a:p>
          <a:p>
            <a:r>
              <a:rPr lang="en-US" sz="1600" dirty="0"/>
              <a:t>The regulation covers in addition to placing products onto the market also the use of AI systems </a:t>
            </a:r>
          </a:p>
        </p:txBody>
      </p:sp>
      <p:sp>
        <p:nvSpPr>
          <p:cNvPr id="12" name="Copy">
            <a:extLst>
              <a:ext uri="{FF2B5EF4-FFF2-40B4-BE49-F238E27FC236}">
                <a16:creationId xmlns:a16="http://schemas.microsoft.com/office/drawing/2014/main" id="{9FBFD073-72A8-49FD-A92F-B19D282FA6BB}"/>
              </a:ext>
            </a:extLst>
          </p:cNvPr>
          <p:cNvSpPr txBox="1">
            <a:spLocks/>
          </p:cNvSpPr>
          <p:nvPr/>
        </p:nvSpPr>
        <p:spPr>
          <a:xfrm>
            <a:off x="301626" y="4102614"/>
            <a:ext cx="8611586" cy="528093"/>
          </a:xfrm>
          <a:prstGeom prst="rect">
            <a:avLst/>
          </a:prstGeom>
          <a:noFill/>
        </p:spPr>
        <p:txBody>
          <a:bodyPr vert="horz" wrap="square" lIns="0" tIns="0" rIns="0" bIns="0" rtlCol="0" anchor="ctr" anchorCtr="0">
            <a:spAutoFit/>
          </a:bodyPr>
          <a:lstStyle>
            <a:lvl1pPr marL="0" indent="0" algn="l" defTabSz="914400" rtl="0" eaLnBrk="1" latinLnBrk="0" hangingPunct="1">
              <a:lnSpc>
                <a:spcPct val="110000"/>
              </a:lnSpc>
              <a:spcBef>
                <a:spcPts val="0"/>
              </a:spcBef>
              <a:spcAft>
                <a:spcPts val="300"/>
              </a:spcAft>
              <a:buFont typeface="Arial" panose="020B0604020202020204" pitchFamily="34" charset="0"/>
              <a:buNone/>
              <a:defRPr sz="1800" kern="1200">
                <a:solidFill>
                  <a:schemeClr val="tx1"/>
                </a:solidFill>
                <a:latin typeface="+mn-lt"/>
                <a:ea typeface="+mn-ea"/>
                <a:cs typeface="+mn-cs"/>
              </a:defRPr>
            </a:lvl1pPr>
            <a:lvl2pPr marL="18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2pPr>
            <a:lvl3pPr marL="36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3pPr>
            <a:lvl4pPr marL="54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72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5pPr>
            <a:lvl6pPr marL="90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6pPr>
            <a:lvl7pPr marL="108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7pPr>
            <a:lvl8pPr marL="126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8pPr>
            <a:lvl9pPr marL="1440000" indent="-180000" algn="l" defTabSz="914400" rtl="0" eaLnBrk="1" latinLnBrk="0" hangingPunct="1">
              <a:lnSpc>
                <a:spcPct val="110000"/>
              </a:lnSpc>
              <a:spcBef>
                <a:spcPts val="0"/>
              </a:spcBef>
              <a:spcAft>
                <a:spcPts val="300"/>
              </a:spcAft>
              <a:buClr>
                <a:schemeClr val="accent1"/>
              </a:buClr>
              <a:buFont typeface="Arial" panose="020B0604020202020204" pitchFamily="34" charset="0"/>
              <a:buChar char="•"/>
              <a:defRPr sz="1800" kern="1200">
                <a:solidFill>
                  <a:schemeClr val="tx1"/>
                </a:solidFill>
                <a:latin typeface="+mn-lt"/>
                <a:ea typeface="+mn-ea"/>
                <a:cs typeface="+mn-cs"/>
              </a:defRPr>
            </a:lvl9pPr>
          </a:lstStyle>
          <a:p>
            <a:r>
              <a:rPr lang="en-US" sz="1600" dirty="0"/>
              <a:t>The regulations are now handled by the European Parliament and Council. </a:t>
            </a:r>
            <a:br>
              <a:rPr lang="en-US" sz="1600" dirty="0"/>
            </a:br>
            <a:r>
              <a:rPr lang="en-US" sz="1600" dirty="0"/>
              <a:t>Approval of both is expected in Q3/2022. </a:t>
            </a:r>
            <a:r>
              <a:rPr lang="en-US" sz="1600" b="1" dirty="0"/>
              <a:t>They should to come into force 24 to 48 month later.</a:t>
            </a:r>
          </a:p>
        </p:txBody>
      </p:sp>
      <p:grpSp>
        <p:nvGrpSpPr>
          <p:cNvPr id="13" name="Gruppieren 12">
            <a:extLst>
              <a:ext uri="{FF2B5EF4-FFF2-40B4-BE49-F238E27FC236}">
                <a16:creationId xmlns:a16="http://schemas.microsoft.com/office/drawing/2014/main" id="{FC241B3C-F2CC-46FD-9B17-DA47BBD75E0B}"/>
              </a:ext>
            </a:extLst>
          </p:cNvPr>
          <p:cNvGrpSpPr/>
          <p:nvPr/>
        </p:nvGrpSpPr>
        <p:grpSpPr>
          <a:xfrm>
            <a:off x="10302732" y="1212980"/>
            <a:ext cx="1775460" cy="4952205"/>
            <a:chOff x="638810" y="4008008"/>
            <a:chExt cx="1082422" cy="2158034"/>
          </a:xfrm>
        </p:grpSpPr>
        <p:sp>
          <p:nvSpPr>
            <p:cNvPr id="14" name="cdtText Placeholder 10 Id11">
              <a:extLst>
                <a:ext uri="{FF2B5EF4-FFF2-40B4-BE49-F238E27FC236}">
                  <a16:creationId xmlns:a16="http://schemas.microsoft.com/office/drawing/2014/main" id="{C70AC1C1-F0AA-429E-B962-5813C6C12004}"/>
                </a:ext>
              </a:extLst>
            </p:cNvPr>
            <p:cNvSpPr txBox="1">
              <a:spLocks/>
            </p:cNvSpPr>
            <p:nvPr/>
          </p:nvSpPr>
          <p:spPr bwMode="gray">
            <a:xfrm>
              <a:off x="638810" y="4008008"/>
              <a:ext cx="1082422" cy="2158034"/>
            </a:xfrm>
            <a:prstGeom prst="rect">
              <a:avLst/>
            </a:prstGeom>
            <a:solidFill>
              <a:srgbClr val="41AAAA"/>
            </a:solidFill>
          </p:spPr>
          <p:txBody>
            <a:bodyPr wrap="square" lIns="0" tIns="108000" rIns="0" bIns="0" anchor="t">
              <a:noAutofit/>
            </a:bodyPr>
            <a:lstStyle>
              <a:lvl1pPr marL="0" indent="0" algn="l" rtl="0" eaLnBrk="1" fontAlgn="base" hangingPunct="1">
                <a:lnSpc>
                  <a:spcPct val="100000"/>
                </a:lnSpc>
                <a:spcBef>
                  <a:spcPts val="300"/>
                </a:spcBef>
                <a:spcAft>
                  <a:spcPct val="0"/>
                </a:spcAft>
                <a:buClr>
                  <a:schemeClr val="accent1"/>
                </a:buClr>
                <a:buFont typeface="Arial" pitchFamily="34" charset="0"/>
                <a:buNone/>
                <a:tabLst/>
                <a:defRPr>
                  <a:solidFill>
                    <a:schemeClr val="tx1"/>
                  </a:solidFill>
                  <a:latin typeface="Arial" pitchFamily="34" charset="0"/>
                  <a:ea typeface="+mn-ea"/>
                  <a:cs typeface="Arial" pitchFamily="34" charset="0"/>
                </a:defRPr>
              </a:lvl1pPr>
              <a:lvl2pPr marL="179388" indent="-180000" algn="l" rtl="0" eaLnBrk="1" fontAlgn="base" hangingPunct="1">
                <a:lnSpc>
                  <a:spcPct val="100000"/>
                </a:lnSpc>
                <a:spcBef>
                  <a:spcPts val="300"/>
                </a:spcBef>
                <a:spcAft>
                  <a:spcPct val="0"/>
                </a:spcAft>
                <a:buClr>
                  <a:srgbClr val="879BAA"/>
                </a:buClr>
                <a:buChar char="•"/>
                <a:tabLst/>
                <a:defRPr>
                  <a:solidFill>
                    <a:schemeClr val="tx1"/>
                  </a:solidFill>
                  <a:latin typeface="Arial" pitchFamily="34" charset="0"/>
                  <a:ea typeface="+mn-ea"/>
                  <a:cs typeface="Arial" pitchFamily="34" charset="0"/>
                </a:defRPr>
              </a:lvl2pPr>
              <a:lvl3pPr marL="358775" indent="-180000" algn="l" rtl="0" eaLnBrk="1" fontAlgn="base" hangingPunct="1">
                <a:lnSpc>
                  <a:spcPct val="100000"/>
                </a:lnSpc>
                <a:spcBef>
                  <a:spcPts val="300"/>
                </a:spcBef>
                <a:spcAft>
                  <a:spcPct val="0"/>
                </a:spcAft>
                <a:buClr>
                  <a:srgbClr val="879BAA"/>
                </a:buClr>
                <a:buChar char="•"/>
                <a:tabLst/>
                <a:defRPr>
                  <a:solidFill>
                    <a:schemeClr val="tx1"/>
                  </a:solidFill>
                  <a:latin typeface="Arial" pitchFamily="34" charset="0"/>
                  <a:ea typeface="+mn-ea"/>
                  <a:cs typeface="Arial" pitchFamily="34" charset="0"/>
                </a:defRPr>
              </a:lvl3pPr>
              <a:lvl4pPr marL="538163" indent="-180000" algn="l" rtl="0" eaLnBrk="1" fontAlgn="base" hangingPunct="1">
                <a:lnSpc>
                  <a:spcPct val="100000"/>
                </a:lnSpc>
                <a:spcBef>
                  <a:spcPts val="300"/>
                </a:spcBef>
                <a:spcAft>
                  <a:spcPct val="0"/>
                </a:spcAft>
                <a:buClr>
                  <a:srgbClr val="879BAA"/>
                </a:buClr>
                <a:buChar char="•"/>
                <a:tabLst/>
                <a:defRPr>
                  <a:solidFill>
                    <a:schemeClr val="tx1"/>
                  </a:solidFill>
                  <a:latin typeface="Arial" pitchFamily="34" charset="0"/>
                  <a:ea typeface="+mn-ea"/>
                  <a:cs typeface="Arial" pitchFamily="34" charset="0"/>
                </a:defRPr>
              </a:lvl4pPr>
              <a:lvl5pPr marL="720000" indent="-180000" algn="l" rtl="0" eaLnBrk="1" fontAlgn="base" hangingPunct="1">
                <a:lnSpc>
                  <a:spcPct val="100000"/>
                </a:lnSpc>
                <a:spcBef>
                  <a:spcPts val="300"/>
                </a:spcBef>
                <a:spcAft>
                  <a:spcPct val="0"/>
                </a:spcAft>
                <a:buClr>
                  <a:srgbClr val="879BAA"/>
                </a:buClr>
                <a:buChar char="•"/>
                <a:tabLst/>
                <a:defRPr baseline="0">
                  <a:solidFill>
                    <a:schemeClr val="tx1"/>
                  </a:solidFill>
                  <a:latin typeface="Arial" pitchFamily="34" charset="0"/>
                  <a:ea typeface="+mn-ea"/>
                  <a:cs typeface="Arial" pitchFamily="34" charset="0"/>
                </a:defRPr>
              </a:lvl5pPr>
              <a:lvl6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6pPr>
              <a:lvl7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7pPr>
              <a:lvl8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8pPr>
              <a:lvl9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9pPr>
            </a:lstStyle>
            <a:p>
              <a:pPr marL="1587" lvl="1" indent="0" algn="ctr">
                <a:spcBef>
                  <a:spcPts val="0"/>
                </a:spcBef>
                <a:spcAft>
                  <a:spcPts val="0"/>
                </a:spcAft>
                <a:buNone/>
              </a:pPr>
              <a:endParaRPr lang="en-US" sz="2000" kern="0" dirty="0">
                <a:solidFill>
                  <a:schemeClr val="bg1"/>
                </a:solidFill>
                <a:latin typeface="+mj-lt"/>
              </a:endParaRPr>
            </a:p>
          </p:txBody>
        </p:sp>
        <p:grpSp>
          <p:nvGrpSpPr>
            <p:cNvPr id="15" name="Gruppieren 14">
              <a:extLst>
                <a:ext uri="{FF2B5EF4-FFF2-40B4-BE49-F238E27FC236}">
                  <a16:creationId xmlns:a16="http://schemas.microsoft.com/office/drawing/2014/main" id="{AB56D5A4-F518-4CDC-9EB7-CB8C7784DEA0}"/>
                </a:ext>
              </a:extLst>
            </p:cNvPr>
            <p:cNvGrpSpPr/>
            <p:nvPr/>
          </p:nvGrpSpPr>
          <p:grpSpPr bwMode="gray">
            <a:xfrm>
              <a:off x="780564" y="5299167"/>
              <a:ext cx="782393" cy="713013"/>
              <a:chOff x="780564" y="5299167"/>
              <a:chExt cx="782393" cy="713013"/>
            </a:xfrm>
          </p:grpSpPr>
          <p:pic>
            <p:nvPicPr>
              <p:cNvPr id="16" name="Grafik 15">
                <a:extLst>
                  <a:ext uri="{FF2B5EF4-FFF2-40B4-BE49-F238E27FC236}">
                    <a16:creationId xmlns:a16="http://schemas.microsoft.com/office/drawing/2014/main" id="{3B044B96-D985-474B-BE78-A26D5A33395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bwMode="gray">
              <a:xfrm>
                <a:off x="961440" y="5708554"/>
                <a:ext cx="423698" cy="303626"/>
              </a:xfrm>
              <a:prstGeom prst="rect">
                <a:avLst/>
              </a:prstGeom>
            </p:spPr>
          </p:pic>
          <p:grpSp>
            <p:nvGrpSpPr>
              <p:cNvPr id="17" name="Gruppieren 16">
                <a:extLst>
                  <a:ext uri="{FF2B5EF4-FFF2-40B4-BE49-F238E27FC236}">
                    <a16:creationId xmlns:a16="http://schemas.microsoft.com/office/drawing/2014/main" id="{A6107CA7-1916-4CB2-8A26-134447709AC4}"/>
                  </a:ext>
                </a:extLst>
              </p:cNvPr>
              <p:cNvGrpSpPr>
                <a:grpSpLocks noChangeAspect="1"/>
              </p:cNvGrpSpPr>
              <p:nvPr/>
            </p:nvGrpSpPr>
            <p:grpSpPr bwMode="gray">
              <a:xfrm flipV="1">
                <a:off x="780564" y="5299167"/>
                <a:ext cx="782393" cy="326685"/>
                <a:chOff x="3041649" y="4954589"/>
                <a:chExt cx="1122112" cy="468533"/>
              </a:xfrm>
              <a:solidFill>
                <a:schemeClr val="bg1"/>
              </a:solidFill>
            </p:grpSpPr>
            <p:sp>
              <p:nvSpPr>
                <p:cNvPr id="18" name="Freeform 6">
                  <a:extLst>
                    <a:ext uri="{FF2B5EF4-FFF2-40B4-BE49-F238E27FC236}">
                      <a16:creationId xmlns:a16="http://schemas.microsoft.com/office/drawing/2014/main" id="{24F57161-3011-4559-8133-C0EDCDBF9E8A}"/>
                    </a:ext>
                  </a:extLst>
                </p:cNvPr>
                <p:cNvSpPr>
                  <a:spLocks/>
                </p:cNvSpPr>
                <p:nvPr/>
              </p:nvSpPr>
              <p:spPr bwMode="gray">
                <a:xfrm>
                  <a:off x="3905861" y="5058490"/>
                  <a:ext cx="257900" cy="364632"/>
                </a:xfrm>
                <a:custGeom>
                  <a:avLst/>
                  <a:gdLst>
                    <a:gd name="T0" fmla="*/ 334 w 759"/>
                    <a:gd name="T1" fmla="*/ 0 h 1073"/>
                    <a:gd name="T2" fmla="*/ 0 w 759"/>
                    <a:gd name="T3" fmla="*/ 918 h 1073"/>
                    <a:gd name="T4" fmla="*/ 421 w 759"/>
                    <a:gd name="T5" fmla="*/ 1073 h 1073"/>
                    <a:gd name="T6" fmla="*/ 759 w 759"/>
                    <a:gd name="T7" fmla="*/ 155 h 1073"/>
                    <a:gd name="T8" fmla="*/ 334 w 759"/>
                    <a:gd name="T9" fmla="*/ 0 h 1073"/>
                    <a:gd name="T10" fmla="*/ 334 w 759"/>
                    <a:gd name="T11" fmla="*/ 0 h 1073"/>
                  </a:gdLst>
                  <a:ahLst/>
                  <a:cxnLst>
                    <a:cxn ang="0">
                      <a:pos x="T0" y="T1"/>
                    </a:cxn>
                    <a:cxn ang="0">
                      <a:pos x="T2" y="T3"/>
                    </a:cxn>
                    <a:cxn ang="0">
                      <a:pos x="T4" y="T5"/>
                    </a:cxn>
                    <a:cxn ang="0">
                      <a:pos x="T6" y="T7"/>
                    </a:cxn>
                    <a:cxn ang="0">
                      <a:pos x="T8" y="T9"/>
                    </a:cxn>
                    <a:cxn ang="0">
                      <a:pos x="T10" y="T11"/>
                    </a:cxn>
                  </a:cxnLst>
                  <a:rect l="0" t="0" r="r" b="b"/>
                  <a:pathLst>
                    <a:path w="759" h="1073">
                      <a:moveTo>
                        <a:pt x="334" y="0"/>
                      </a:moveTo>
                      <a:cubicBezTo>
                        <a:pt x="0" y="918"/>
                        <a:pt x="0" y="918"/>
                        <a:pt x="0" y="918"/>
                      </a:cubicBezTo>
                      <a:cubicBezTo>
                        <a:pt x="421" y="1073"/>
                        <a:pt x="421" y="1073"/>
                        <a:pt x="421" y="1073"/>
                      </a:cubicBezTo>
                      <a:cubicBezTo>
                        <a:pt x="759" y="155"/>
                        <a:pt x="759" y="155"/>
                        <a:pt x="759" y="155"/>
                      </a:cubicBezTo>
                      <a:cubicBezTo>
                        <a:pt x="334" y="0"/>
                        <a:pt x="334" y="0"/>
                        <a:pt x="334" y="0"/>
                      </a:cubicBezTo>
                      <a:cubicBezTo>
                        <a:pt x="334" y="0"/>
                        <a:pt x="334" y="0"/>
                        <a:pt x="3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7">
                  <a:extLst>
                    <a:ext uri="{FF2B5EF4-FFF2-40B4-BE49-F238E27FC236}">
                      <a16:creationId xmlns:a16="http://schemas.microsoft.com/office/drawing/2014/main" id="{C64066E1-8A24-472C-A8DB-F4222D9B50A6}"/>
                    </a:ext>
                  </a:extLst>
                </p:cNvPr>
                <p:cNvSpPr>
                  <a:spLocks/>
                </p:cNvSpPr>
                <p:nvPr/>
              </p:nvSpPr>
              <p:spPr bwMode="gray">
                <a:xfrm>
                  <a:off x="3041649" y="4954589"/>
                  <a:ext cx="940552" cy="370731"/>
                </a:xfrm>
                <a:custGeom>
                  <a:avLst/>
                  <a:gdLst>
                    <a:gd name="T0" fmla="*/ 2156 w 2768"/>
                    <a:gd name="T1" fmla="*/ 0 h 1091"/>
                    <a:gd name="T2" fmla="*/ 922 w 2768"/>
                    <a:gd name="T3" fmla="*/ 87 h 1091"/>
                    <a:gd name="T4" fmla="*/ 1102 w 2768"/>
                    <a:gd name="T5" fmla="*/ 328 h 1091"/>
                    <a:gd name="T6" fmla="*/ 1836 w 2768"/>
                    <a:gd name="T7" fmla="*/ 378 h 1091"/>
                    <a:gd name="T8" fmla="*/ 1714 w 2768"/>
                    <a:gd name="T9" fmla="*/ 612 h 1091"/>
                    <a:gd name="T10" fmla="*/ 979 w 2768"/>
                    <a:gd name="T11" fmla="*/ 612 h 1091"/>
                    <a:gd name="T12" fmla="*/ 162 w 2768"/>
                    <a:gd name="T13" fmla="*/ 367 h 1091"/>
                    <a:gd name="T14" fmla="*/ 0 w 2768"/>
                    <a:gd name="T15" fmla="*/ 490 h 1091"/>
                    <a:gd name="T16" fmla="*/ 814 w 2768"/>
                    <a:gd name="T17" fmla="*/ 886 h 1091"/>
                    <a:gd name="T18" fmla="*/ 2182 w 2768"/>
                    <a:gd name="T19" fmla="*/ 979 h 1091"/>
                    <a:gd name="T20" fmla="*/ 2488 w 2768"/>
                    <a:gd name="T21" fmla="*/ 1091 h 1091"/>
                    <a:gd name="T22" fmla="*/ 2768 w 2768"/>
                    <a:gd name="T23" fmla="*/ 324 h 1091"/>
                    <a:gd name="T24" fmla="*/ 2156 w 2768"/>
                    <a:gd name="T25" fmla="*/ 0 h 1091"/>
                    <a:gd name="T26" fmla="*/ 2156 w 2768"/>
                    <a:gd name="T27"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68" h="1091">
                      <a:moveTo>
                        <a:pt x="2156" y="0"/>
                      </a:moveTo>
                      <a:cubicBezTo>
                        <a:pt x="922" y="87"/>
                        <a:pt x="922" y="87"/>
                        <a:pt x="922" y="87"/>
                      </a:cubicBezTo>
                      <a:cubicBezTo>
                        <a:pt x="1102" y="328"/>
                        <a:pt x="1102" y="328"/>
                        <a:pt x="1102" y="328"/>
                      </a:cubicBezTo>
                      <a:cubicBezTo>
                        <a:pt x="1836" y="378"/>
                        <a:pt x="1836" y="378"/>
                        <a:pt x="1836" y="378"/>
                      </a:cubicBezTo>
                      <a:cubicBezTo>
                        <a:pt x="1714" y="612"/>
                        <a:pt x="1714" y="612"/>
                        <a:pt x="1714" y="612"/>
                      </a:cubicBezTo>
                      <a:cubicBezTo>
                        <a:pt x="979" y="612"/>
                        <a:pt x="979" y="612"/>
                        <a:pt x="979" y="612"/>
                      </a:cubicBezTo>
                      <a:cubicBezTo>
                        <a:pt x="162" y="367"/>
                        <a:pt x="162" y="367"/>
                        <a:pt x="162" y="367"/>
                      </a:cubicBezTo>
                      <a:cubicBezTo>
                        <a:pt x="0" y="490"/>
                        <a:pt x="0" y="490"/>
                        <a:pt x="0" y="490"/>
                      </a:cubicBezTo>
                      <a:cubicBezTo>
                        <a:pt x="814" y="886"/>
                        <a:pt x="814" y="886"/>
                        <a:pt x="814" y="886"/>
                      </a:cubicBezTo>
                      <a:cubicBezTo>
                        <a:pt x="2182" y="979"/>
                        <a:pt x="2182" y="979"/>
                        <a:pt x="2182" y="979"/>
                      </a:cubicBezTo>
                      <a:cubicBezTo>
                        <a:pt x="2488" y="1091"/>
                        <a:pt x="2488" y="1091"/>
                        <a:pt x="2488" y="1091"/>
                      </a:cubicBezTo>
                      <a:cubicBezTo>
                        <a:pt x="2768" y="324"/>
                        <a:pt x="2768" y="324"/>
                        <a:pt x="2768" y="324"/>
                      </a:cubicBezTo>
                      <a:cubicBezTo>
                        <a:pt x="2156" y="0"/>
                        <a:pt x="2156" y="0"/>
                        <a:pt x="2156" y="0"/>
                      </a:cubicBezTo>
                      <a:cubicBezTo>
                        <a:pt x="2156" y="0"/>
                        <a:pt x="2156" y="0"/>
                        <a:pt x="2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cxnSp>
        <p:nvCxnSpPr>
          <p:cNvPr id="20" name="Gerader Verbinder 19">
            <a:extLst>
              <a:ext uri="{FF2B5EF4-FFF2-40B4-BE49-F238E27FC236}">
                <a16:creationId xmlns:a16="http://schemas.microsoft.com/office/drawing/2014/main" id="{BE32266D-C5DF-4BC2-958B-10886DF61228}"/>
              </a:ext>
            </a:extLst>
          </p:cNvPr>
          <p:cNvCxnSpPr>
            <a:cxnSpLocks/>
          </p:cNvCxnSpPr>
          <p:nvPr/>
        </p:nvCxnSpPr>
        <p:spPr>
          <a:xfrm flipV="1">
            <a:off x="301626" y="2194127"/>
            <a:ext cx="8550582" cy="41187"/>
          </a:xfrm>
          <a:prstGeom prst="line">
            <a:avLst/>
          </a:prstGeom>
          <a:ln w="9525">
            <a:solidFill>
              <a:schemeClr val="accent1"/>
            </a:solidFill>
            <a:headEnd w="lg" len="lg"/>
            <a:tailEnd type="none" w="lg" len="lg"/>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55009156-62EC-4CA6-AB9F-60A6D288A9E1}"/>
              </a:ext>
            </a:extLst>
          </p:cNvPr>
          <p:cNvCxnSpPr>
            <a:cxnSpLocks/>
          </p:cNvCxnSpPr>
          <p:nvPr/>
        </p:nvCxnSpPr>
        <p:spPr>
          <a:xfrm>
            <a:off x="301626" y="4081457"/>
            <a:ext cx="8550582" cy="0"/>
          </a:xfrm>
          <a:prstGeom prst="line">
            <a:avLst/>
          </a:prstGeom>
          <a:ln w="9525">
            <a:solidFill>
              <a:schemeClr val="accent1"/>
            </a:solidFill>
            <a:headEnd w="lg" len="lg"/>
            <a:tailEnd type="none" w="lg" len="lg"/>
          </a:ln>
        </p:spPr>
        <p:style>
          <a:lnRef idx="1">
            <a:schemeClr val="accent1"/>
          </a:lnRef>
          <a:fillRef idx="0">
            <a:schemeClr val="accent1"/>
          </a:fillRef>
          <a:effectRef idx="0">
            <a:schemeClr val="accent1"/>
          </a:effectRef>
          <a:fontRef idx="minor">
            <a:schemeClr val="tx1"/>
          </a:fontRef>
        </p:style>
      </p:cxnSp>
      <p:sp>
        <p:nvSpPr>
          <p:cNvPr id="2" name="Rechteck 1">
            <a:extLst>
              <a:ext uri="{FF2B5EF4-FFF2-40B4-BE49-F238E27FC236}">
                <a16:creationId xmlns:a16="http://schemas.microsoft.com/office/drawing/2014/main" id="{1827134F-316E-49BF-A1CB-959F079557DA}"/>
              </a:ext>
            </a:extLst>
          </p:cNvPr>
          <p:cNvSpPr/>
          <p:nvPr/>
        </p:nvSpPr>
        <p:spPr bwMode="gray">
          <a:xfrm>
            <a:off x="3771900" y="647926"/>
            <a:ext cx="5070474" cy="580534"/>
          </a:xfrm>
          <a:prstGeom prst="rect">
            <a:avLst/>
          </a:prstGeom>
          <a:solidFill>
            <a:srgbClr val="0064B4"/>
          </a:solidFill>
          <a:ln w="9525" algn="ctr">
            <a:solidFill>
              <a:schemeClr val="bg2"/>
            </a:solidFill>
            <a:miter lim="800000"/>
            <a:headEnd/>
            <a:tailEnd/>
          </a:ln>
          <a:effectLst/>
        </p:spPr>
        <p:txBody>
          <a:bodyPr wrap="square" lIns="36000" tIns="36000" rIns="36000" bIns="36000" rtlCol="0" anchor="ctr">
            <a:spAutoFit/>
          </a:bodyPr>
          <a:lstStyle/>
          <a:p>
            <a:pPr algn="ctr"/>
            <a:r>
              <a:rPr lang="en-US" sz="1100" b="1" kern="0" dirty="0">
                <a:solidFill>
                  <a:srgbClr val="FFFFFF"/>
                </a:solidFill>
              </a:rPr>
              <a:t>Disclaimer:</a:t>
            </a:r>
          </a:p>
          <a:p>
            <a:pPr algn="ctr"/>
            <a:r>
              <a:rPr lang="en-US" sz="1100" b="1" kern="0" dirty="0">
                <a:solidFill>
                  <a:srgbClr val="FFFFFF"/>
                </a:solidFill>
              </a:rPr>
              <a:t>Both regulations are proposals and currently under consideration by the European Parliament. Certain aspects are under discussion and may change until final approval . </a:t>
            </a:r>
          </a:p>
        </p:txBody>
      </p:sp>
    </p:spTree>
    <p:extLst>
      <p:ext uri="{BB962C8B-B14F-4D97-AF65-F5344CB8AC3E}">
        <p14:creationId xmlns:p14="http://schemas.microsoft.com/office/powerpoint/2010/main" val="3813402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28C8C387-2E23-4FA1-937F-A2013E318FA4}"/>
              </a:ext>
            </a:extLst>
          </p:cNvPr>
          <p:cNvSpPr>
            <a:spLocks noGrp="1"/>
          </p:cNvSpPr>
          <p:nvPr>
            <p:ph type="title"/>
          </p:nvPr>
        </p:nvSpPr>
        <p:spPr/>
        <p:txBody>
          <a:bodyPr/>
          <a:lstStyle/>
          <a:p>
            <a:r>
              <a:rPr lang="en-US" dirty="0"/>
              <a:t>AI definition (from the AI regulation)</a:t>
            </a:r>
          </a:p>
        </p:txBody>
      </p:sp>
      <p:sp>
        <p:nvSpPr>
          <p:cNvPr id="7" name="Datumsplatzhalter 6"/>
          <p:cNvSpPr>
            <a:spLocks noGrp="1"/>
          </p:cNvSpPr>
          <p:nvPr>
            <p:ph type="dt" sz="half" idx="10"/>
          </p:nvPr>
        </p:nvSpPr>
        <p:spPr>
          <a:xfrm>
            <a:off x="301626" y="4873035"/>
            <a:ext cx="900000" cy="138499"/>
          </a:xfrm>
        </p:spPr>
        <p:txBody>
          <a:bodyPr/>
          <a:lstStyle/>
          <a:p>
            <a:r>
              <a:rPr lang="de-DE" noProof="0" dirty="0"/>
              <a:t>22.11.2021</a:t>
            </a:r>
          </a:p>
        </p:txBody>
      </p:sp>
      <p:sp>
        <p:nvSpPr>
          <p:cNvPr id="3" name="Fußzeilenplatzhalter 2">
            <a:extLst>
              <a:ext uri="{FF2B5EF4-FFF2-40B4-BE49-F238E27FC236}">
                <a16:creationId xmlns:a16="http://schemas.microsoft.com/office/drawing/2014/main" id="{0958267A-FC4C-6345-846F-2586AD248332}"/>
              </a:ext>
            </a:extLst>
          </p:cNvPr>
          <p:cNvSpPr>
            <a:spLocks noGrp="1"/>
          </p:cNvSpPr>
          <p:nvPr>
            <p:ph type="ftr" sz="quarter" idx="11"/>
          </p:nvPr>
        </p:nvSpPr>
        <p:spPr>
          <a:xfrm>
            <a:off x="1341438" y="4873625"/>
            <a:ext cx="4319587" cy="138113"/>
          </a:xfrm>
        </p:spPr>
        <p:txBody>
          <a:bodyPr/>
          <a:lstStyle/>
          <a:p>
            <a:r>
              <a:rPr lang="de-DE" dirty="0"/>
              <a:t>KI-Fachkonferenz </a:t>
            </a:r>
            <a:r>
              <a:rPr lang="en-US" dirty="0"/>
              <a:t>Artificial Intelligence </a:t>
            </a:r>
            <a:r>
              <a:rPr lang="de-DE" dirty="0"/>
              <a:t>Act</a:t>
            </a:r>
          </a:p>
        </p:txBody>
      </p:sp>
      <p:sp>
        <p:nvSpPr>
          <p:cNvPr id="4" name="Foliennummernplatzhalter 3">
            <a:extLst>
              <a:ext uri="{FF2B5EF4-FFF2-40B4-BE49-F238E27FC236}">
                <a16:creationId xmlns:a16="http://schemas.microsoft.com/office/drawing/2014/main" id="{99184C39-9D69-824B-83E0-44BACD16E14E}"/>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7</a:t>
            </a:fld>
            <a:endParaRPr lang="de-DE" noProof="0" dirty="0"/>
          </a:p>
        </p:txBody>
      </p:sp>
      <p:sp>
        <p:nvSpPr>
          <p:cNvPr id="10" name="Copy">
            <a:extLst>
              <a:ext uri="{FF2B5EF4-FFF2-40B4-BE49-F238E27FC236}">
                <a16:creationId xmlns:a16="http://schemas.microsoft.com/office/drawing/2014/main" id="{28D35629-53A8-41C5-9197-598404C52D96}"/>
              </a:ext>
            </a:extLst>
          </p:cNvPr>
          <p:cNvSpPr>
            <a:spLocks noGrp="1"/>
          </p:cNvSpPr>
          <p:nvPr>
            <p:ph idx="1"/>
          </p:nvPr>
        </p:nvSpPr>
        <p:spPr>
          <a:xfrm>
            <a:off x="301626" y="1351758"/>
            <a:ext cx="8550582" cy="2367759"/>
          </a:xfrm>
          <a:noFill/>
        </p:spPr>
        <p:txBody>
          <a:bodyPr wrap="square" lIns="0" tIns="0" rIns="0" bIns="0" anchor="ctr" anchorCtr="0">
            <a:spAutoFit/>
          </a:bodyPr>
          <a:lstStyle/>
          <a:p>
            <a:pPr marL="0" indent="0">
              <a:buNone/>
            </a:pPr>
            <a:r>
              <a:rPr lang="en-US" sz="1600" noProof="0" dirty="0"/>
              <a:t>Software that can, for a given set of human-defined objectives, generate outputs such as content, predictions, recommendations, or decisions influencing the environments they interact with, and that is developed with one or more of the following techniques and approaches:</a:t>
            </a:r>
          </a:p>
          <a:p>
            <a:pPr marL="266700" indent="-266700">
              <a:spcBef>
                <a:spcPts val="300"/>
              </a:spcBef>
              <a:buFont typeface="Wingdings" panose="05000000000000000000" pitchFamily="2" charset="2"/>
              <a:buChar char="q"/>
            </a:pPr>
            <a:r>
              <a:rPr lang="en-US" sz="1600" noProof="0" dirty="0"/>
              <a:t>Machine learning approaches, including supervised, unsupervised and reinforcement learning, using a wide variety of methods including deep learning;</a:t>
            </a:r>
          </a:p>
          <a:p>
            <a:pPr marL="266700" indent="-266700">
              <a:spcBef>
                <a:spcPts val="300"/>
              </a:spcBef>
              <a:buFont typeface="Wingdings" panose="05000000000000000000" pitchFamily="2" charset="2"/>
              <a:buChar char="q"/>
            </a:pPr>
            <a:r>
              <a:rPr lang="en-US" sz="1600" noProof="0" dirty="0"/>
              <a:t>Logic- and knowledge-based approaches, including knowledge representation, inductive (logic) programming, knowledge bases, inference and deductive engines, (symbolic) reasoning and expert systems;</a:t>
            </a:r>
          </a:p>
          <a:p>
            <a:pPr marL="266700" indent="-266700">
              <a:spcBef>
                <a:spcPts val="300"/>
              </a:spcBef>
              <a:buFont typeface="Wingdings" panose="05000000000000000000" pitchFamily="2" charset="2"/>
              <a:buChar char="q"/>
            </a:pPr>
            <a:r>
              <a:rPr lang="en-US" sz="1600" noProof="0" dirty="0"/>
              <a:t>Statistical approaches, Bayesian estimation, search and optimization methods..</a:t>
            </a:r>
          </a:p>
        </p:txBody>
      </p:sp>
      <p:grpSp>
        <p:nvGrpSpPr>
          <p:cNvPr id="13" name="Gruppieren 12">
            <a:extLst>
              <a:ext uri="{FF2B5EF4-FFF2-40B4-BE49-F238E27FC236}">
                <a16:creationId xmlns:a16="http://schemas.microsoft.com/office/drawing/2014/main" id="{FC241B3C-F2CC-46FD-9B17-DA47BBD75E0B}"/>
              </a:ext>
            </a:extLst>
          </p:cNvPr>
          <p:cNvGrpSpPr/>
          <p:nvPr/>
        </p:nvGrpSpPr>
        <p:grpSpPr>
          <a:xfrm>
            <a:off x="10302732" y="1212980"/>
            <a:ext cx="1775460" cy="4952205"/>
            <a:chOff x="638810" y="4008008"/>
            <a:chExt cx="1082422" cy="2158034"/>
          </a:xfrm>
        </p:grpSpPr>
        <p:sp>
          <p:nvSpPr>
            <p:cNvPr id="14" name="cdtText Placeholder 10 Id11">
              <a:extLst>
                <a:ext uri="{FF2B5EF4-FFF2-40B4-BE49-F238E27FC236}">
                  <a16:creationId xmlns:a16="http://schemas.microsoft.com/office/drawing/2014/main" id="{C70AC1C1-F0AA-429E-B962-5813C6C12004}"/>
                </a:ext>
              </a:extLst>
            </p:cNvPr>
            <p:cNvSpPr txBox="1">
              <a:spLocks/>
            </p:cNvSpPr>
            <p:nvPr/>
          </p:nvSpPr>
          <p:spPr bwMode="gray">
            <a:xfrm>
              <a:off x="638810" y="4008008"/>
              <a:ext cx="1082422" cy="2158034"/>
            </a:xfrm>
            <a:prstGeom prst="rect">
              <a:avLst/>
            </a:prstGeom>
            <a:solidFill>
              <a:srgbClr val="41AAAA"/>
            </a:solidFill>
          </p:spPr>
          <p:txBody>
            <a:bodyPr wrap="square" lIns="0" tIns="108000" rIns="0" bIns="0" anchor="t">
              <a:noAutofit/>
            </a:bodyPr>
            <a:lstStyle>
              <a:lvl1pPr marL="0" indent="0" algn="l" rtl="0" eaLnBrk="1" fontAlgn="base" hangingPunct="1">
                <a:lnSpc>
                  <a:spcPct val="100000"/>
                </a:lnSpc>
                <a:spcBef>
                  <a:spcPts val="300"/>
                </a:spcBef>
                <a:spcAft>
                  <a:spcPct val="0"/>
                </a:spcAft>
                <a:buClr>
                  <a:schemeClr val="accent1"/>
                </a:buClr>
                <a:buFont typeface="Arial" pitchFamily="34" charset="0"/>
                <a:buNone/>
                <a:tabLst/>
                <a:defRPr>
                  <a:solidFill>
                    <a:schemeClr val="tx1"/>
                  </a:solidFill>
                  <a:latin typeface="Arial" pitchFamily="34" charset="0"/>
                  <a:ea typeface="+mn-ea"/>
                  <a:cs typeface="Arial" pitchFamily="34" charset="0"/>
                </a:defRPr>
              </a:lvl1pPr>
              <a:lvl2pPr marL="179388" indent="-180000" algn="l" rtl="0" eaLnBrk="1" fontAlgn="base" hangingPunct="1">
                <a:lnSpc>
                  <a:spcPct val="100000"/>
                </a:lnSpc>
                <a:spcBef>
                  <a:spcPts val="300"/>
                </a:spcBef>
                <a:spcAft>
                  <a:spcPct val="0"/>
                </a:spcAft>
                <a:buClr>
                  <a:srgbClr val="879BAA"/>
                </a:buClr>
                <a:buChar char="•"/>
                <a:tabLst/>
                <a:defRPr>
                  <a:solidFill>
                    <a:schemeClr val="tx1"/>
                  </a:solidFill>
                  <a:latin typeface="Arial" pitchFamily="34" charset="0"/>
                  <a:ea typeface="+mn-ea"/>
                  <a:cs typeface="Arial" pitchFamily="34" charset="0"/>
                </a:defRPr>
              </a:lvl2pPr>
              <a:lvl3pPr marL="358775" indent="-180000" algn="l" rtl="0" eaLnBrk="1" fontAlgn="base" hangingPunct="1">
                <a:lnSpc>
                  <a:spcPct val="100000"/>
                </a:lnSpc>
                <a:spcBef>
                  <a:spcPts val="300"/>
                </a:spcBef>
                <a:spcAft>
                  <a:spcPct val="0"/>
                </a:spcAft>
                <a:buClr>
                  <a:srgbClr val="879BAA"/>
                </a:buClr>
                <a:buChar char="•"/>
                <a:tabLst/>
                <a:defRPr>
                  <a:solidFill>
                    <a:schemeClr val="tx1"/>
                  </a:solidFill>
                  <a:latin typeface="Arial" pitchFamily="34" charset="0"/>
                  <a:ea typeface="+mn-ea"/>
                  <a:cs typeface="Arial" pitchFamily="34" charset="0"/>
                </a:defRPr>
              </a:lvl3pPr>
              <a:lvl4pPr marL="538163" indent="-180000" algn="l" rtl="0" eaLnBrk="1" fontAlgn="base" hangingPunct="1">
                <a:lnSpc>
                  <a:spcPct val="100000"/>
                </a:lnSpc>
                <a:spcBef>
                  <a:spcPts val="300"/>
                </a:spcBef>
                <a:spcAft>
                  <a:spcPct val="0"/>
                </a:spcAft>
                <a:buClr>
                  <a:srgbClr val="879BAA"/>
                </a:buClr>
                <a:buChar char="•"/>
                <a:tabLst/>
                <a:defRPr>
                  <a:solidFill>
                    <a:schemeClr val="tx1"/>
                  </a:solidFill>
                  <a:latin typeface="Arial" pitchFamily="34" charset="0"/>
                  <a:ea typeface="+mn-ea"/>
                  <a:cs typeface="Arial" pitchFamily="34" charset="0"/>
                </a:defRPr>
              </a:lvl4pPr>
              <a:lvl5pPr marL="720000" indent="-180000" algn="l" rtl="0" eaLnBrk="1" fontAlgn="base" hangingPunct="1">
                <a:lnSpc>
                  <a:spcPct val="100000"/>
                </a:lnSpc>
                <a:spcBef>
                  <a:spcPts val="300"/>
                </a:spcBef>
                <a:spcAft>
                  <a:spcPct val="0"/>
                </a:spcAft>
                <a:buClr>
                  <a:srgbClr val="879BAA"/>
                </a:buClr>
                <a:buChar char="•"/>
                <a:tabLst/>
                <a:defRPr baseline="0">
                  <a:solidFill>
                    <a:schemeClr val="tx1"/>
                  </a:solidFill>
                  <a:latin typeface="Arial" pitchFamily="34" charset="0"/>
                  <a:ea typeface="+mn-ea"/>
                  <a:cs typeface="Arial" pitchFamily="34" charset="0"/>
                </a:defRPr>
              </a:lvl5pPr>
              <a:lvl6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6pPr>
              <a:lvl7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7pPr>
              <a:lvl8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8pPr>
              <a:lvl9pPr marL="720000" indent="0" algn="l" rtl="0" eaLnBrk="1" fontAlgn="base" hangingPunct="1">
                <a:lnSpc>
                  <a:spcPct val="110000"/>
                </a:lnSpc>
                <a:spcBef>
                  <a:spcPct val="0"/>
                </a:spcBef>
                <a:spcAft>
                  <a:spcPct val="0"/>
                </a:spcAft>
                <a:buClr>
                  <a:schemeClr val="accent1"/>
                </a:buClr>
                <a:buFont typeface="Wingdings" charset="0"/>
                <a:buNone/>
                <a:defRPr>
                  <a:solidFill>
                    <a:schemeClr val="tx1"/>
                  </a:solidFill>
                  <a:latin typeface="+mn-lt"/>
                  <a:ea typeface="+mn-ea"/>
                </a:defRPr>
              </a:lvl9pPr>
            </a:lstStyle>
            <a:p>
              <a:pPr marL="1587" lvl="1" indent="0" algn="ctr">
                <a:spcBef>
                  <a:spcPts val="0"/>
                </a:spcBef>
                <a:spcAft>
                  <a:spcPts val="0"/>
                </a:spcAft>
                <a:buNone/>
              </a:pPr>
              <a:endParaRPr lang="en-US" sz="2000" kern="0" dirty="0">
                <a:solidFill>
                  <a:schemeClr val="bg1"/>
                </a:solidFill>
                <a:latin typeface="+mj-lt"/>
              </a:endParaRPr>
            </a:p>
          </p:txBody>
        </p:sp>
        <p:grpSp>
          <p:nvGrpSpPr>
            <p:cNvPr id="15" name="Gruppieren 14">
              <a:extLst>
                <a:ext uri="{FF2B5EF4-FFF2-40B4-BE49-F238E27FC236}">
                  <a16:creationId xmlns:a16="http://schemas.microsoft.com/office/drawing/2014/main" id="{AB56D5A4-F518-4CDC-9EB7-CB8C7784DEA0}"/>
                </a:ext>
              </a:extLst>
            </p:cNvPr>
            <p:cNvGrpSpPr/>
            <p:nvPr/>
          </p:nvGrpSpPr>
          <p:grpSpPr bwMode="gray">
            <a:xfrm>
              <a:off x="780564" y="5299167"/>
              <a:ext cx="782393" cy="713013"/>
              <a:chOff x="780564" y="5299167"/>
              <a:chExt cx="782393" cy="713013"/>
            </a:xfrm>
          </p:grpSpPr>
          <p:pic>
            <p:nvPicPr>
              <p:cNvPr id="16" name="Grafik 15">
                <a:extLst>
                  <a:ext uri="{FF2B5EF4-FFF2-40B4-BE49-F238E27FC236}">
                    <a16:creationId xmlns:a16="http://schemas.microsoft.com/office/drawing/2014/main" id="{3B044B96-D985-474B-BE78-A26D5A33395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bwMode="gray">
              <a:xfrm>
                <a:off x="961440" y="5708554"/>
                <a:ext cx="423698" cy="303626"/>
              </a:xfrm>
              <a:prstGeom prst="rect">
                <a:avLst/>
              </a:prstGeom>
            </p:spPr>
          </p:pic>
          <p:grpSp>
            <p:nvGrpSpPr>
              <p:cNvPr id="17" name="Gruppieren 16">
                <a:extLst>
                  <a:ext uri="{FF2B5EF4-FFF2-40B4-BE49-F238E27FC236}">
                    <a16:creationId xmlns:a16="http://schemas.microsoft.com/office/drawing/2014/main" id="{A6107CA7-1916-4CB2-8A26-134447709AC4}"/>
                  </a:ext>
                </a:extLst>
              </p:cNvPr>
              <p:cNvGrpSpPr>
                <a:grpSpLocks noChangeAspect="1"/>
              </p:cNvGrpSpPr>
              <p:nvPr/>
            </p:nvGrpSpPr>
            <p:grpSpPr bwMode="gray">
              <a:xfrm flipV="1">
                <a:off x="780564" y="5299167"/>
                <a:ext cx="782393" cy="326685"/>
                <a:chOff x="3041649" y="4954589"/>
                <a:chExt cx="1122112" cy="468533"/>
              </a:xfrm>
              <a:solidFill>
                <a:schemeClr val="bg1"/>
              </a:solidFill>
            </p:grpSpPr>
            <p:sp>
              <p:nvSpPr>
                <p:cNvPr id="18" name="Freeform 6">
                  <a:extLst>
                    <a:ext uri="{FF2B5EF4-FFF2-40B4-BE49-F238E27FC236}">
                      <a16:creationId xmlns:a16="http://schemas.microsoft.com/office/drawing/2014/main" id="{24F57161-3011-4559-8133-C0EDCDBF9E8A}"/>
                    </a:ext>
                  </a:extLst>
                </p:cNvPr>
                <p:cNvSpPr>
                  <a:spLocks/>
                </p:cNvSpPr>
                <p:nvPr/>
              </p:nvSpPr>
              <p:spPr bwMode="gray">
                <a:xfrm>
                  <a:off x="3905861" y="5058490"/>
                  <a:ext cx="257900" cy="364632"/>
                </a:xfrm>
                <a:custGeom>
                  <a:avLst/>
                  <a:gdLst>
                    <a:gd name="T0" fmla="*/ 334 w 759"/>
                    <a:gd name="T1" fmla="*/ 0 h 1073"/>
                    <a:gd name="T2" fmla="*/ 0 w 759"/>
                    <a:gd name="T3" fmla="*/ 918 h 1073"/>
                    <a:gd name="T4" fmla="*/ 421 w 759"/>
                    <a:gd name="T5" fmla="*/ 1073 h 1073"/>
                    <a:gd name="T6" fmla="*/ 759 w 759"/>
                    <a:gd name="T7" fmla="*/ 155 h 1073"/>
                    <a:gd name="T8" fmla="*/ 334 w 759"/>
                    <a:gd name="T9" fmla="*/ 0 h 1073"/>
                    <a:gd name="T10" fmla="*/ 334 w 759"/>
                    <a:gd name="T11" fmla="*/ 0 h 1073"/>
                  </a:gdLst>
                  <a:ahLst/>
                  <a:cxnLst>
                    <a:cxn ang="0">
                      <a:pos x="T0" y="T1"/>
                    </a:cxn>
                    <a:cxn ang="0">
                      <a:pos x="T2" y="T3"/>
                    </a:cxn>
                    <a:cxn ang="0">
                      <a:pos x="T4" y="T5"/>
                    </a:cxn>
                    <a:cxn ang="0">
                      <a:pos x="T6" y="T7"/>
                    </a:cxn>
                    <a:cxn ang="0">
                      <a:pos x="T8" y="T9"/>
                    </a:cxn>
                    <a:cxn ang="0">
                      <a:pos x="T10" y="T11"/>
                    </a:cxn>
                  </a:cxnLst>
                  <a:rect l="0" t="0" r="r" b="b"/>
                  <a:pathLst>
                    <a:path w="759" h="1073">
                      <a:moveTo>
                        <a:pt x="334" y="0"/>
                      </a:moveTo>
                      <a:cubicBezTo>
                        <a:pt x="0" y="918"/>
                        <a:pt x="0" y="918"/>
                        <a:pt x="0" y="918"/>
                      </a:cubicBezTo>
                      <a:cubicBezTo>
                        <a:pt x="421" y="1073"/>
                        <a:pt x="421" y="1073"/>
                        <a:pt x="421" y="1073"/>
                      </a:cubicBezTo>
                      <a:cubicBezTo>
                        <a:pt x="759" y="155"/>
                        <a:pt x="759" y="155"/>
                        <a:pt x="759" y="155"/>
                      </a:cubicBezTo>
                      <a:cubicBezTo>
                        <a:pt x="334" y="0"/>
                        <a:pt x="334" y="0"/>
                        <a:pt x="334" y="0"/>
                      </a:cubicBezTo>
                      <a:cubicBezTo>
                        <a:pt x="334" y="0"/>
                        <a:pt x="334" y="0"/>
                        <a:pt x="3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7">
                  <a:extLst>
                    <a:ext uri="{FF2B5EF4-FFF2-40B4-BE49-F238E27FC236}">
                      <a16:creationId xmlns:a16="http://schemas.microsoft.com/office/drawing/2014/main" id="{C64066E1-8A24-472C-A8DB-F4222D9B50A6}"/>
                    </a:ext>
                  </a:extLst>
                </p:cNvPr>
                <p:cNvSpPr>
                  <a:spLocks/>
                </p:cNvSpPr>
                <p:nvPr/>
              </p:nvSpPr>
              <p:spPr bwMode="gray">
                <a:xfrm>
                  <a:off x="3041649" y="4954589"/>
                  <a:ext cx="940552" cy="370731"/>
                </a:xfrm>
                <a:custGeom>
                  <a:avLst/>
                  <a:gdLst>
                    <a:gd name="T0" fmla="*/ 2156 w 2768"/>
                    <a:gd name="T1" fmla="*/ 0 h 1091"/>
                    <a:gd name="T2" fmla="*/ 922 w 2768"/>
                    <a:gd name="T3" fmla="*/ 87 h 1091"/>
                    <a:gd name="T4" fmla="*/ 1102 w 2768"/>
                    <a:gd name="T5" fmla="*/ 328 h 1091"/>
                    <a:gd name="T6" fmla="*/ 1836 w 2768"/>
                    <a:gd name="T7" fmla="*/ 378 h 1091"/>
                    <a:gd name="T8" fmla="*/ 1714 w 2768"/>
                    <a:gd name="T9" fmla="*/ 612 h 1091"/>
                    <a:gd name="T10" fmla="*/ 979 w 2768"/>
                    <a:gd name="T11" fmla="*/ 612 h 1091"/>
                    <a:gd name="T12" fmla="*/ 162 w 2768"/>
                    <a:gd name="T13" fmla="*/ 367 h 1091"/>
                    <a:gd name="T14" fmla="*/ 0 w 2768"/>
                    <a:gd name="T15" fmla="*/ 490 h 1091"/>
                    <a:gd name="T16" fmla="*/ 814 w 2768"/>
                    <a:gd name="T17" fmla="*/ 886 h 1091"/>
                    <a:gd name="T18" fmla="*/ 2182 w 2768"/>
                    <a:gd name="T19" fmla="*/ 979 h 1091"/>
                    <a:gd name="T20" fmla="*/ 2488 w 2768"/>
                    <a:gd name="T21" fmla="*/ 1091 h 1091"/>
                    <a:gd name="T22" fmla="*/ 2768 w 2768"/>
                    <a:gd name="T23" fmla="*/ 324 h 1091"/>
                    <a:gd name="T24" fmla="*/ 2156 w 2768"/>
                    <a:gd name="T25" fmla="*/ 0 h 1091"/>
                    <a:gd name="T26" fmla="*/ 2156 w 2768"/>
                    <a:gd name="T27"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68" h="1091">
                      <a:moveTo>
                        <a:pt x="2156" y="0"/>
                      </a:moveTo>
                      <a:cubicBezTo>
                        <a:pt x="922" y="87"/>
                        <a:pt x="922" y="87"/>
                        <a:pt x="922" y="87"/>
                      </a:cubicBezTo>
                      <a:cubicBezTo>
                        <a:pt x="1102" y="328"/>
                        <a:pt x="1102" y="328"/>
                        <a:pt x="1102" y="328"/>
                      </a:cubicBezTo>
                      <a:cubicBezTo>
                        <a:pt x="1836" y="378"/>
                        <a:pt x="1836" y="378"/>
                        <a:pt x="1836" y="378"/>
                      </a:cubicBezTo>
                      <a:cubicBezTo>
                        <a:pt x="1714" y="612"/>
                        <a:pt x="1714" y="612"/>
                        <a:pt x="1714" y="612"/>
                      </a:cubicBezTo>
                      <a:cubicBezTo>
                        <a:pt x="979" y="612"/>
                        <a:pt x="979" y="612"/>
                        <a:pt x="979" y="612"/>
                      </a:cubicBezTo>
                      <a:cubicBezTo>
                        <a:pt x="162" y="367"/>
                        <a:pt x="162" y="367"/>
                        <a:pt x="162" y="367"/>
                      </a:cubicBezTo>
                      <a:cubicBezTo>
                        <a:pt x="0" y="490"/>
                        <a:pt x="0" y="490"/>
                        <a:pt x="0" y="490"/>
                      </a:cubicBezTo>
                      <a:cubicBezTo>
                        <a:pt x="814" y="886"/>
                        <a:pt x="814" y="886"/>
                        <a:pt x="814" y="886"/>
                      </a:cubicBezTo>
                      <a:cubicBezTo>
                        <a:pt x="2182" y="979"/>
                        <a:pt x="2182" y="979"/>
                        <a:pt x="2182" y="979"/>
                      </a:cubicBezTo>
                      <a:cubicBezTo>
                        <a:pt x="2488" y="1091"/>
                        <a:pt x="2488" y="1091"/>
                        <a:pt x="2488" y="1091"/>
                      </a:cubicBezTo>
                      <a:cubicBezTo>
                        <a:pt x="2768" y="324"/>
                        <a:pt x="2768" y="324"/>
                        <a:pt x="2768" y="324"/>
                      </a:cubicBezTo>
                      <a:cubicBezTo>
                        <a:pt x="2156" y="0"/>
                        <a:pt x="2156" y="0"/>
                        <a:pt x="2156" y="0"/>
                      </a:cubicBezTo>
                      <a:cubicBezTo>
                        <a:pt x="2156" y="0"/>
                        <a:pt x="2156" y="0"/>
                        <a:pt x="21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grpSp>
      <p:sp>
        <p:nvSpPr>
          <p:cNvPr id="22" name="Textfeld 21">
            <a:extLst>
              <a:ext uri="{FF2B5EF4-FFF2-40B4-BE49-F238E27FC236}">
                <a16:creationId xmlns:a16="http://schemas.microsoft.com/office/drawing/2014/main" id="{0D930BE4-40EA-4BFF-81D8-FF41CF208E9F}"/>
              </a:ext>
            </a:extLst>
          </p:cNvPr>
          <p:cNvSpPr txBox="1"/>
          <p:nvPr/>
        </p:nvSpPr>
        <p:spPr>
          <a:xfrm>
            <a:off x="301626" y="3858783"/>
            <a:ext cx="8457401" cy="576293"/>
          </a:xfrm>
          <a:prstGeom prst="rect">
            <a:avLst/>
          </a:prstGeom>
          <a:solidFill>
            <a:srgbClr val="3F89CB"/>
          </a:solidFill>
        </p:spPr>
        <p:txBody>
          <a:bodyPr wrap="square" lIns="72000" tIns="72000" rIns="72000" bIns="72000" rtlCol="0">
            <a:spAutoFit/>
          </a:bodyPr>
          <a:lstStyle/>
          <a:p>
            <a:pPr algn="l">
              <a:spcAft>
                <a:spcPts val="600"/>
              </a:spcAft>
            </a:pPr>
            <a:r>
              <a:rPr lang="en-US" sz="1400" dirty="0">
                <a:solidFill>
                  <a:schemeClr val="bg1"/>
                </a:solidFill>
              </a:rPr>
              <a:t>This definition has received a lot of comments that state that it is too broad and would include various traditional software solutions like PLC programs which are already sufficiently cover by existing regulation.</a:t>
            </a:r>
          </a:p>
        </p:txBody>
      </p:sp>
    </p:spTree>
    <p:extLst>
      <p:ext uri="{BB962C8B-B14F-4D97-AF65-F5344CB8AC3E}">
        <p14:creationId xmlns:p14="http://schemas.microsoft.com/office/powerpoint/2010/main" val="2622454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78AB6B2F-746A-E24D-AC70-36FC7A562933}"/>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8</a:t>
            </a:fld>
            <a:endParaRPr lang="de-DE" noProof="0" dirty="0"/>
          </a:p>
        </p:txBody>
      </p:sp>
      <p:sp>
        <p:nvSpPr>
          <p:cNvPr id="8" name="Datumsplatzhalter 7"/>
          <p:cNvSpPr>
            <a:spLocks noGrp="1"/>
          </p:cNvSpPr>
          <p:nvPr>
            <p:ph type="dt" sz="half" idx="15"/>
          </p:nvPr>
        </p:nvSpPr>
        <p:spPr>
          <a:xfrm>
            <a:off x="301626" y="4873035"/>
            <a:ext cx="900000" cy="138499"/>
          </a:xfrm>
        </p:spPr>
        <p:txBody>
          <a:bodyPr/>
          <a:lstStyle/>
          <a:p>
            <a:r>
              <a:rPr lang="de-DE" noProof="0" dirty="0"/>
              <a:t>22.11.2021</a:t>
            </a:r>
            <a:endParaRPr lang="de-DE" dirty="0"/>
          </a:p>
        </p:txBody>
      </p:sp>
      <p:sp>
        <p:nvSpPr>
          <p:cNvPr id="7" name="Fußzeilenplatzhalter 6">
            <a:extLst>
              <a:ext uri="{FF2B5EF4-FFF2-40B4-BE49-F238E27FC236}">
                <a16:creationId xmlns:a16="http://schemas.microsoft.com/office/drawing/2014/main" id="{B2AE60CD-AB25-ED48-9638-94CC239C68DE}"/>
              </a:ext>
            </a:extLst>
          </p:cNvPr>
          <p:cNvSpPr>
            <a:spLocks noGrp="1"/>
          </p:cNvSpPr>
          <p:nvPr>
            <p:ph type="ftr" sz="quarter" idx="16"/>
          </p:nvPr>
        </p:nvSpPr>
        <p:spPr>
          <a:xfrm>
            <a:off x="1341120" y="4873035"/>
            <a:ext cx="4320000" cy="138499"/>
          </a:xfrm>
        </p:spPr>
        <p:txBody>
          <a:bodyPr/>
          <a:lstStyle/>
          <a:p>
            <a:r>
              <a:rPr lang="de-DE" dirty="0"/>
              <a:t>KI-Fachkonferenz </a:t>
            </a:r>
            <a:r>
              <a:rPr lang="en-US" dirty="0"/>
              <a:t>Artificial Intelligence </a:t>
            </a:r>
            <a:r>
              <a:rPr lang="de-DE" dirty="0"/>
              <a:t>Act</a:t>
            </a:r>
          </a:p>
        </p:txBody>
      </p:sp>
      <p:sp>
        <p:nvSpPr>
          <p:cNvPr id="12" name="Rechteck 11">
            <a:extLst>
              <a:ext uri="{FF2B5EF4-FFF2-40B4-BE49-F238E27FC236}">
                <a16:creationId xmlns:a16="http://schemas.microsoft.com/office/drawing/2014/main" id="{2EA9C2DA-9ACF-4C1D-9329-76382C019EEF}"/>
              </a:ext>
            </a:extLst>
          </p:cNvPr>
          <p:cNvSpPr/>
          <p:nvPr/>
        </p:nvSpPr>
        <p:spPr>
          <a:xfrm>
            <a:off x="408042" y="2012168"/>
            <a:ext cx="8375739" cy="805204"/>
          </a:xfrm>
          <a:prstGeom prst="rect">
            <a:avLst/>
          </a:prstGeom>
          <a:solidFill>
            <a:srgbClr val="DDFFFF"/>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nchorCtr="0"/>
          <a:lstStyle/>
          <a:p>
            <a:pPr algn="l"/>
            <a:endParaRPr lang="en-US" dirty="0"/>
          </a:p>
        </p:txBody>
      </p:sp>
      <p:graphicFrame>
        <p:nvGraphicFramePr>
          <p:cNvPr id="13" name="Diagramm 12">
            <a:extLst>
              <a:ext uri="{FF2B5EF4-FFF2-40B4-BE49-F238E27FC236}">
                <a16:creationId xmlns:a16="http://schemas.microsoft.com/office/drawing/2014/main" id="{6517AABF-892D-45BC-99AF-66C6F388AF03}"/>
              </a:ext>
            </a:extLst>
          </p:cNvPr>
          <p:cNvGraphicFramePr/>
          <p:nvPr>
            <p:extLst>
              <p:ext uri="{D42A27DB-BD31-4B8C-83A1-F6EECF244321}">
                <p14:modId xmlns:p14="http://schemas.microsoft.com/office/powerpoint/2010/main" val="3806040492"/>
              </p:ext>
            </p:extLst>
          </p:nvPr>
        </p:nvGraphicFramePr>
        <p:xfrm>
          <a:off x="408042" y="1205375"/>
          <a:ext cx="2694392" cy="32633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4" name="Gerader Verbinder 13">
            <a:extLst>
              <a:ext uri="{FF2B5EF4-FFF2-40B4-BE49-F238E27FC236}">
                <a16:creationId xmlns:a16="http://schemas.microsoft.com/office/drawing/2014/main" id="{78E480F2-4ED5-408A-B963-6BC502BD2CA8}"/>
              </a:ext>
            </a:extLst>
          </p:cNvPr>
          <p:cNvCxnSpPr>
            <a:cxnSpLocks/>
          </p:cNvCxnSpPr>
          <p:nvPr/>
        </p:nvCxnSpPr>
        <p:spPr>
          <a:xfrm>
            <a:off x="2015779" y="1601078"/>
            <a:ext cx="4010174" cy="0"/>
          </a:xfrm>
          <a:prstGeom prst="line">
            <a:avLst/>
          </a:prstGeom>
          <a:ln w="38100">
            <a:solidFill>
              <a:srgbClr val="FF0000"/>
            </a:solidFill>
            <a:headEnd w="lg" len="lg"/>
            <a:tailEnd type="none" w="lg" len="lg"/>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C15992CF-1A1D-4F95-A2C8-DC8C5FFAFA63}"/>
              </a:ext>
            </a:extLst>
          </p:cNvPr>
          <p:cNvSpPr txBox="1"/>
          <p:nvPr/>
        </p:nvSpPr>
        <p:spPr>
          <a:xfrm>
            <a:off x="6236101" y="1493356"/>
            <a:ext cx="2433567" cy="215444"/>
          </a:xfrm>
          <a:prstGeom prst="rect">
            <a:avLst/>
          </a:prstGeom>
          <a:noFill/>
        </p:spPr>
        <p:txBody>
          <a:bodyPr wrap="square" lIns="0" tIns="0" rIns="0" bIns="0" rtlCol="0">
            <a:spAutoFit/>
          </a:bodyPr>
          <a:lstStyle/>
          <a:p>
            <a:r>
              <a:rPr lang="en-US" sz="1400" b="1" dirty="0">
                <a:latin typeface="Calibri" panose="020F0502020204030204" pitchFamily="34" charset="0"/>
                <a:cs typeface="Calibri" panose="020F0502020204030204" pitchFamily="34" charset="0"/>
              </a:rPr>
              <a:t>Prohibited</a:t>
            </a:r>
          </a:p>
        </p:txBody>
      </p:sp>
      <p:sp>
        <p:nvSpPr>
          <p:cNvPr id="16" name="Textfeld 15">
            <a:extLst>
              <a:ext uri="{FF2B5EF4-FFF2-40B4-BE49-F238E27FC236}">
                <a16:creationId xmlns:a16="http://schemas.microsoft.com/office/drawing/2014/main" id="{36E211D5-BB88-4331-A228-8149E44365C0}"/>
              </a:ext>
            </a:extLst>
          </p:cNvPr>
          <p:cNvSpPr txBox="1"/>
          <p:nvPr/>
        </p:nvSpPr>
        <p:spPr>
          <a:xfrm>
            <a:off x="6236100" y="2050427"/>
            <a:ext cx="2433567" cy="646331"/>
          </a:xfrm>
          <a:prstGeom prst="rect">
            <a:avLst/>
          </a:prstGeom>
          <a:noFill/>
        </p:spPr>
        <p:txBody>
          <a:bodyPr wrap="square" lIns="0" tIns="0" rIns="0" bIns="0" rtlCol="0">
            <a:spAutoFit/>
          </a:bodyPr>
          <a:lstStyle/>
          <a:p>
            <a:r>
              <a:rPr lang="en-US" sz="1400" b="1" dirty="0">
                <a:latin typeface="Calibri" panose="020F0502020204030204" pitchFamily="34" charset="0"/>
                <a:cs typeface="Calibri" panose="020F0502020204030204" pitchFamily="34" charset="0"/>
              </a:rPr>
              <a:t>Permitted</a:t>
            </a:r>
            <a:r>
              <a:rPr lang="en-US" sz="1400" dirty="0">
                <a:latin typeface="Calibri" panose="020F0502020204030204" pitchFamily="34" charset="0"/>
                <a:cs typeface="Calibri" panose="020F0502020204030204" pitchFamily="34" charset="0"/>
              </a:rPr>
              <a:t> subject to </a:t>
            </a:r>
            <a:r>
              <a:rPr lang="en-US" sz="1400" dirty="0">
                <a:solidFill>
                  <a:srgbClr val="C00000"/>
                </a:solidFill>
                <a:latin typeface="Calibri" panose="020F0502020204030204" pitchFamily="34" charset="0"/>
                <a:cs typeface="Calibri" panose="020F0502020204030204" pitchFamily="34" charset="0"/>
              </a:rPr>
              <a:t>compliance with AI requirements and ex-ante conformity assessment</a:t>
            </a:r>
          </a:p>
        </p:txBody>
      </p:sp>
      <p:sp>
        <p:nvSpPr>
          <p:cNvPr id="17" name="Textfeld 16">
            <a:extLst>
              <a:ext uri="{FF2B5EF4-FFF2-40B4-BE49-F238E27FC236}">
                <a16:creationId xmlns:a16="http://schemas.microsoft.com/office/drawing/2014/main" id="{C45BB3F7-09A2-49E9-B50E-C5B0924BE628}"/>
              </a:ext>
            </a:extLst>
          </p:cNvPr>
          <p:cNvSpPr txBox="1"/>
          <p:nvPr/>
        </p:nvSpPr>
        <p:spPr>
          <a:xfrm>
            <a:off x="6236101" y="2918396"/>
            <a:ext cx="2433567" cy="646331"/>
          </a:xfrm>
          <a:prstGeom prst="rect">
            <a:avLst/>
          </a:prstGeom>
          <a:noFill/>
        </p:spPr>
        <p:txBody>
          <a:bodyPr wrap="square" lIns="0" tIns="0" rIns="0" bIns="0" rtlCol="0">
            <a:spAutoFit/>
          </a:bodyPr>
          <a:lstStyle/>
          <a:p>
            <a:r>
              <a:rPr lang="en-US" sz="1400" b="1" dirty="0">
                <a:latin typeface="Calibri" panose="020F0502020204030204" pitchFamily="34" charset="0"/>
                <a:cs typeface="Calibri" panose="020F0502020204030204" pitchFamily="34" charset="0"/>
              </a:rPr>
              <a:t>Permitted</a:t>
            </a:r>
            <a:r>
              <a:rPr lang="en-US" sz="1400" dirty="0">
                <a:latin typeface="Calibri" panose="020F0502020204030204" pitchFamily="34" charset="0"/>
                <a:cs typeface="Calibri" panose="020F0502020204030204" pitchFamily="34" charset="0"/>
              </a:rPr>
              <a:t> subject to information/transparency obligations</a:t>
            </a:r>
          </a:p>
        </p:txBody>
      </p:sp>
      <p:sp>
        <p:nvSpPr>
          <p:cNvPr id="18" name="Textfeld 17">
            <a:extLst>
              <a:ext uri="{FF2B5EF4-FFF2-40B4-BE49-F238E27FC236}">
                <a16:creationId xmlns:a16="http://schemas.microsoft.com/office/drawing/2014/main" id="{A652EF71-E839-4DC0-958E-15923F6191A5}"/>
              </a:ext>
            </a:extLst>
          </p:cNvPr>
          <p:cNvSpPr txBox="1"/>
          <p:nvPr/>
        </p:nvSpPr>
        <p:spPr>
          <a:xfrm>
            <a:off x="6236101" y="3797603"/>
            <a:ext cx="2433567" cy="430887"/>
          </a:xfrm>
          <a:prstGeom prst="rect">
            <a:avLst/>
          </a:prstGeom>
          <a:noFill/>
        </p:spPr>
        <p:txBody>
          <a:bodyPr wrap="square" lIns="0" tIns="0" rIns="0" bIns="0" rtlCol="0">
            <a:spAutoFit/>
          </a:bodyPr>
          <a:lstStyle/>
          <a:p>
            <a:r>
              <a:rPr lang="en-US" sz="1400" b="1" dirty="0">
                <a:latin typeface="Calibri" panose="020F0502020204030204" pitchFamily="34" charset="0"/>
                <a:cs typeface="Calibri" panose="020F0502020204030204" pitchFamily="34" charset="0"/>
              </a:rPr>
              <a:t>Permitted</a:t>
            </a:r>
            <a:r>
              <a:rPr lang="en-US" sz="1400" dirty="0">
                <a:latin typeface="Calibri" panose="020F0502020204030204" pitchFamily="34" charset="0"/>
                <a:cs typeface="Calibri" panose="020F0502020204030204" pitchFamily="34" charset="0"/>
              </a:rPr>
              <a:t> with no restrictions</a:t>
            </a:r>
          </a:p>
          <a:p>
            <a:r>
              <a:rPr lang="en-US" sz="1400" dirty="0">
                <a:latin typeface="Calibri" panose="020F0502020204030204" pitchFamily="34" charset="0"/>
                <a:cs typeface="Calibri" panose="020F0502020204030204" pitchFamily="34" charset="0"/>
              </a:rPr>
              <a:t>Code of conduct proposed</a:t>
            </a:r>
          </a:p>
        </p:txBody>
      </p:sp>
      <p:cxnSp>
        <p:nvCxnSpPr>
          <p:cNvPr id="19" name="Gerader Verbinder 18">
            <a:extLst>
              <a:ext uri="{FF2B5EF4-FFF2-40B4-BE49-F238E27FC236}">
                <a16:creationId xmlns:a16="http://schemas.microsoft.com/office/drawing/2014/main" id="{A55920DE-AA3A-4E88-9734-2318C364D2E4}"/>
              </a:ext>
            </a:extLst>
          </p:cNvPr>
          <p:cNvCxnSpPr>
            <a:cxnSpLocks/>
          </p:cNvCxnSpPr>
          <p:nvPr/>
        </p:nvCxnSpPr>
        <p:spPr>
          <a:xfrm>
            <a:off x="2434927" y="2373593"/>
            <a:ext cx="3591026" cy="0"/>
          </a:xfrm>
          <a:prstGeom prst="line">
            <a:avLst/>
          </a:prstGeom>
          <a:ln w="38100">
            <a:solidFill>
              <a:srgbClr val="FF9000"/>
            </a:solidFill>
            <a:headEnd w="lg" len="lg"/>
            <a:tailEnd type="none" w="lg" len="lg"/>
          </a:ln>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0C4CDCB7-9FA1-4CD8-92CE-49465EAF44E9}"/>
              </a:ext>
            </a:extLst>
          </p:cNvPr>
          <p:cNvCxnSpPr>
            <a:cxnSpLocks/>
          </p:cNvCxnSpPr>
          <p:nvPr/>
        </p:nvCxnSpPr>
        <p:spPr>
          <a:xfrm>
            <a:off x="2645452" y="3241561"/>
            <a:ext cx="3380501" cy="0"/>
          </a:xfrm>
          <a:prstGeom prst="line">
            <a:avLst/>
          </a:prstGeom>
          <a:ln w="38100">
            <a:solidFill>
              <a:srgbClr val="FFD732"/>
            </a:solidFill>
            <a:headEnd w="lg" len="lg"/>
            <a:tailEnd type="none" w="lg" len="lg"/>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412E2226-01A7-4F17-811F-B10639DB4ED8}"/>
              </a:ext>
            </a:extLst>
          </p:cNvPr>
          <p:cNvCxnSpPr>
            <a:cxnSpLocks/>
          </p:cNvCxnSpPr>
          <p:nvPr/>
        </p:nvCxnSpPr>
        <p:spPr>
          <a:xfrm>
            <a:off x="3005856" y="4013047"/>
            <a:ext cx="2974661" cy="0"/>
          </a:xfrm>
          <a:prstGeom prst="line">
            <a:avLst/>
          </a:prstGeom>
          <a:ln w="38100">
            <a:solidFill>
              <a:srgbClr val="00B050"/>
            </a:solidFill>
            <a:headEnd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CF998F97-95E1-4080-A8B9-7E3E2D22FE09}"/>
              </a:ext>
            </a:extLst>
          </p:cNvPr>
          <p:cNvSpPr txBox="1"/>
          <p:nvPr/>
        </p:nvSpPr>
        <p:spPr>
          <a:xfrm>
            <a:off x="3762136" y="3746679"/>
            <a:ext cx="1423104" cy="555159"/>
          </a:xfrm>
          <a:prstGeom prst="rect">
            <a:avLst/>
          </a:prstGeom>
          <a:solidFill>
            <a:schemeClr val="bg1"/>
          </a:solidFill>
        </p:spPr>
        <p:txBody>
          <a:bodyPr wrap="none" lIns="72000" tIns="0" rIns="72000" bIns="0" rtlCol="0" anchor="ctr" anchorCtr="0">
            <a:noAutofit/>
          </a:bodyPr>
          <a:lstStyle/>
          <a:p>
            <a:pPr algn="ctr"/>
            <a:r>
              <a:rPr lang="en-US" sz="1400" b="1" dirty="0">
                <a:solidFill>
                  <a:srgbClr val="00B050"/>
                </a:solidFill>
                <a:latin typeface="Calibri" panose="020F0502020204030204" pitchFamily="34" charset="0"/>
                <a:cs typeface="Calibri" panose="020F0502020204030204" pitchFamily="34" charset="0"/>
              </a:rPr>
              <a:t>Minimal or no risk</a:t>
            </a:r>
          </a:p>
        </p:txBody>
      </p:sp>
      <p:sp>
        <p:nvSpPr>
          <p:cNvPr id="23" name="Textfeld 22">
            <a:extLst>
              <a:ext uri="{FF2B5EF4-FFF2-40B4-BE49-F238E27FC236}">
                <a16:creationId xmlns:a16="http://schemas.microsoft.com/office/drawing/2014/main" id="{3C3B9FCD-A10F-4439-B17C-99CD55BE5C5B}"/>
              </a:ext>
            </a:extLst>
          </p:cNvPr>
          <p:cNvSpPr txBox="1"/>
          <p:nvPr/>
        </p:nvSpPr>
        <p:spPr>
          <a:xfrm>
            <a:off x="3722807" y="2071460"/>
            <a:ext cx="1501761" cy="555159"/>
          </a:xfrm>
          <a:prstGeom prst="rect">
            <a:avLst/>
          </a:prstGeom>
          <a:solidFill>
            <a:srgbClr val="DDFFFF"/>
          </a:solidFill>
        </p:spPr>
        <p:txBody>
          <a:bodyPr wrap="none" lIns="72000" tIns="0" rIns="72000" bIns="0" rtlCol="0" anchor="ctr" anchorCtr="0">
            <a:noAutofit/>
          </a:bodyPr>
          <a:lstStyle/>
          <a:p>
            <a:pPr algn="ctr"/>
            <a:r>
              <a:rPr lang="en-US" sz="1400" b="1" dirty="0">
                <a:solidFill>
                  <a:srgbClr val="FF9000"/>
                </a:solidFill>
                <a:latin typeface="Calibri" panose="020F0502020204030204" pitchFamily="34" charset="0"/>
                <a:cs typeface="Calibri" panose="020F0502020204030204" pitchFamily="34" charset="0"/>
              </a:rPr>
              <a:t>High risk</a:t>
            </a:r>
          </a:p>
          <a:p>
            <a:pPr algn="ctr"/>
            <a:r>
              <a:rPr lang="en-US" sz="1100" dirty="0">
                <a:solidFill>
                  <a:srgbClr val="FF9000"/>
                </a:solidFill>
                <a:latin typeface="Calibri" panose="020F0502020204030204" pitchFamily="34" charset="0"/>
                <a:cs typeface="Calibri" panose="020F0502020204030204" pitchFamily="34" charset="0"/>
              </a:rPr>
              <a:t>e.g. safety function, </a:t>
            </a:r>
            <a:br>
              <a:rPr lang="en-US" sz="1100" dirty="0">
                <a:solidFill>
                  <a:srgbClr val="FF9000"/>
                </a:solidFill>
                <a:latin typeface="Calibri" panose="020F0502020204030204" pitchFamily="34" charset="0"/>
                <a:cs typeface="Calibri" panose="020F0502020204030204" pitchFamily="34" charset="0"/>
              </a:rPr>
            </a:br>
            <a:r>
              <a:rPr lang="en-US" sz="1100" dirty="0">
                <a:solidFill>
                  <a:srgbClr val="FF9000"/>
                </a:solidFill>
                <a:latin typeface="Calibri" panose="020F0502020204030204" pitchFamily="34" charset="0"/>
                <a:cs typeface="Calibri" panose="020F0502020204030204" pitchFamily="34" charset="0"/>
              </a:rPr>
              <a:t>critical infrastructure</a:t>
            </a:r>
          </a:p>
        </p:txBody>
      </p:sp>
      <p:sp>
        <p:nvSpPr>
          <p:cNvPr id="24" name="Textfeld 23">
            <a:extLst>
              <a:ext uri="{FF2B5EF4-FFF2-40B4-BE49-F238E27FC236}">
                <a16:creationId xmlns:a16="http://schemas.microsoft.com/office/drawing/2014/main" id="{649FB26C-27CB-4F1F-847C-20C83761E834}"/>
              </a:ext>
            </a:extLst>
          </p:cNvPr>
          <p:cNvSpPr txBox="1"/>
          <p:nvPr/>
        </p:nvSpPr>
        <p:spPr>
          <a:xfrm>
            <a:off x="3613484" y="2953209"/>
            <a:ext cx="1720407" cy="555159"/>
          </a:xfrm>
          <a:prstGeom prst="rect">
            <a:avLst/>
          </a:prstGeom>
          <a:solidFill>
            <a:schemeClr val="bg1"/>
          </a:solidFill>
        </p:spPr>
        <p:txBody>
          <a:bodyPr wrap="square" lIns="72000" tIns="0" rIns="72000" bIns="0" rtlCol="0" anchor="ctr" anchorCtr="0">
            <a:noAutofit/>
          </a:bodyPr>
          <a:lstStyle/>
          <a:p>
            <a:pPr algn="ctr"/>
            <a:r>
              <a:rPr lang="en-US" sz="1400" b="1" dirty="0">
                <a:solidFill>
                  <a:srgbClr val="FFD732"/>
                </a:solidFill>
                <a:latin typeface="Calibri" panose="020F0502020204030204" pitchFamily="34" charset="0"/>
                <a:cs typeface="Calibri" panose="020F0502020204030204" pitchFamily="34" charset="0"/>
              </a:rPr>
              <a:t>Specific transparency obligations</a:t>
            </a:r>
          </a:p>
          <a:p>
            <a:pPr algn="ctr"/>
            <a:r>
              <a:rPr lang="en-US" sz="1100" dirty="0">
                <a:solidFill>
                  <a:srgbClr val="FFD732"/>
                </a:solidFill>
                <a:latin typeface="Calibri" panose="020F0502020204030204" pitchFamily="34" charset="0"/>
                <a:cs typeface="Calibri" panose="020F0502020204030204" pitchFamily="34" charset="0"/>
              </a:rPr>
              <a:t>e.g. bots, deep fakes</a:t>
            </a:r>
          </a:p>
        </p:txBody>
      </p:sp>
      <p:sp>
        <p:nvSpPr>
          <p:cNvPr id="25" name="Textfeld 24">
            <a:extLst>
              <a:ext uri="{FF2B5EF4-FFF2-40B4-BE49-F238E27FC236}">
                <a16:creationId xmlns:a16="http://schemas.microsoft.com/office/drawing/2014/main" id="{A2FD4CA7-64AB-4CB0-8332-B8CDBE7AF055}"/>
              </a:ext>
            </a:extLst>
          </p:cNvPr>
          <p:cNvSpPr txBox="1"/>
          <p:nvPr/>
        </p:nvSpPr>
        <p:spPr>
          <a:xfrm>
            <a:off x="3669167" y="1356155"/>
            <a:ext cx="1609042" cy="555159"/>
          </a:xfrm>
          <a:prstGeom prst="rect">
            <a:avLst/>
          </a:prstGeom>
          <a:solidFill>
            <a:schemeClr val="bg1"/>
          </a:solidFill>
        </p:spPr>
        <p:txBody>
          <a:bodyPr wrap="none" lIns="72000" tIns="0" rIns="72000" bIns="0" rtlCol="0" anchor="ctr" anchorCtr="0">
            <a:noAutofit/>
          </a:bodyPr>
          <a:lstStyle/>
          <a:p>
            <a:pPr algn="ctr"/>
            <a:r>
              <a:rPr lang="en-US" sz="1400" b="1" dirty="0">
                <a:solidFill>
                  <a:srgbClr val="FF0000"/>
                </a:solidFill>
                <a:latin typeface="Calibri" panose="020F0502020204030204" pitchFamily="34" charset="0"/>
                <a:cs typeface="Calibri" panose="020F0502020204030204" pitchFamily="34" charset="0"/>
              </a:rPr>
              <a:t>Unacceptable risk</a:t>
            </a:r>
          </a:p>
          <a:p>
            <a:pPr algn="ctr"/>
            <a:r>
              <a:rPr lang="en-US" sz="1100" dirty="0">
                <a:solidFill>
                  <a:srgbClr val="FF0000"/>
                </a:solidFill>
                <a:latin typeface="Calibri" panose="020F0502020204030204" pitchFamily="34" charset="0"/>
                <a:cs typeface="Calibri" panose="020F0502020204030204" pitchFamily="34" charset="0"/>
              </a:rPr>
              <a:t>e.g. subliminal techniques,</a:t>
            </a:r>
            <a:br>
              <a:rPr lang="en-US" sz="1100" dirty="0">
                <a:solidFill>
                  <a:srgbClr val="FF0000"/>
                </a:solidFill>
                <a:latin typeface="Calibri" panose="020F0502020204030204" pitchFamily="34" charset="0"/>
                <a:cs typeface="Calibri" panose="020F0502020204030204" pitchFamily="34" charset="0"/>
              </a:rPr>
            </a:br>
            <a:r>
              <a:rPr lang="en-US" sz="1100" dirty="0">
                <a:solidFill>
                  <a:srgbClr val="FF0000"/>
                </a:solidFill>
                <a:latin typeface="Calibri" panose="020F0502020204030204" pitchFamily="34" charset="0"/>
                <a:cs typeface="Calibri" panose="020F0502020204030204" pitchFamily="34" charset="0"/>
              </a:rPr>
              <a:t>social scoring</a:t>
            </a:r>
          </a:p>
        </p:txBody>
      </p:sp>
      <p:sp>
        <p:nvSpPr>
          <p:cNvPr id="26" name="Textfeld 25">
            <a:extLst>
              <a:ext uri="{FF2B5EF4-FFF2-40B4-BE49-F238E27FC236}">
                <a16:creationId xmlns:a16="http://schemas.microsoft.com/office/drawing/2014/main" id="{751B7CA9-0472-43A3-8E60-5C1CB0E52AFE}"/>
              </a:ext>
            </a:extLst>
          </p:cNvPr>
          <p:cNvSpPr txBox="1"/>
          <p:nvPr/>
        </p:nvSpPr>
        <p:spPr>
          <a:xfrm>
            <a:off x="2626793" y="2609165"/>
            <a:ext cx="708381" cy="553998"/>
          </a:xfrm>
          <a:prstGeom prst="rect">
            <a:avLst/>
          </a:prstGeom>
          <a:noFill/>
          <a:ln>
            <a:solidFill>
              <a:schemeClr val="tx1"/>
            </a:solidFill>
            <a:prstDash val="dash"/>
          </a:ln>
        </p:spPr>
        <p:txBody>
          <a:bodyPr wrap="square" lIns="0" tIns="0" rIns="0" bIns="0" rtlCol="0">
            <a:spAutoFit/>
          </a:bodyPr>
          <a:lstStyle/>
          <a:p>
            <a:pPr algn="ctr"/>
            <a:r>
              <a:rPr lang="en-US" sz="1200" dirty="0">
                <a:latin typeface="Calibri" panose="020F0502020204030204" pitchFamily="34" charset="0"/>
                <a:cs typeface="Calibri" panose="020F0502020204030204" pitchFamily="34" charset="0"/>
              </a:rPr>
              <a:t>Not mutually exclusive</a:t>
            </a:r>
          </a:p>
        </p:txBody>
      </p:sp>
      <p:sp>
        <p:nvSpPr>
          <p:cNvPr id="38" name="Titel 37">
            <a:extLst>
              <a:ext uri="{FF2B5EF4-FFF2-40B4-BE49-F238E27FC236}">
                <a16:creationId xmlns:a16="http://schemas.microsoft.com/office/drawing/2014/main" id="{B739C2A8-0035-453D-BD61-78C96971253B}"/>
              </a:ext>
            </a:extLst>
          </p:cNvPr>
          <p:cNvSpPr>
            <a:spLocks noGrp="1"/>
          </p:cNvSpPr>
          <p:nvPr>
            <p:ph type="title"/>
          </p:nvPr>
        </p:nvSpPr>
        <p:spPr/>
        <p:txBody>
          <a:bodyPr/>
          <a:lstStyle/>
          <a:p>
            <a:r>
              <a:rPr lang="en-US" noProof="0" dirty="0"/>
              <a:t>Risk-based approach of AI regulation</a:t>
            </a:r>
            <a:endParaRPr lang="en-US" dirty="0"/>
          </a:p>
        </p:txBody>
      </p:sp>
    </p:spTree>
    <p:extLst>
      <p:ext uri="{BB962C8B-B14F-4D97-AF65-F5344CB8AC3E}">
        <p14:creationId xmlns:p14="http://schemas.microsoft.com/office/powerpoint/2010/main" val="2748520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a:extLst>
              <a:ext uri="{FF2B5EF4-FFF2-40B4-BE49-F238E27FC236}">
                <a16:creationId xmlns:a16="http://schemas.microsoft.com/office/drawing/2014/main" id="{78AB6B2F-746A-E24D-AC70-36FC7A562933}"/>
              </a:ext>
            </a:extLst>
          </p:cNvPr>
          <p:cNvSpPr>
            <a:spLocks noGrp="1"/>
          </p:cNvSpPr>
          <p:nvPr>
            <p:ph type="sldNum" sz="quarter" idx="12"/>
          </p:nvPr>
        </p:nvSpPr>
        <p:spPr>
          <a:xfrm>
            <a:off x="8565986" y="4851313"/>
            <a:ext cx="288262" cy="160221"/>
          </a:xfrm>
        </p:spPr>
        <p:txBody>
          <a:bodyPr/>
          <a:lstStyle/>
          <a:p>
            <a:fld id="{2AA1E7D3-1333-45EE-ABB9-51527D316BA3}" type="slidenum">
              <a:rPr lang="de-DE" noProof="0" smtClean="0"/>
              <a:pPr/>
              <a:t>9</a:t>
            </a:fld>
            <a:endParaRPr lang="de-DE" noProof="0" dirty="0"/>
          </a:p>
        </p:txBody>
      </p:sp>
      <p:sp>
        <p:nvSpPr>
          <p:cNvPr id="8" name="Datumsplatzhalter 7"/>
          <p:cNvSpPr>
            <a:spLocks noGrp="1"/>
          </p:cNvSpPr>
          <p:nvPr>
            <p:ph type="dt" sz="half" idx="15"/>
          </p:nvPr>
        </p:nvSpPr>
        <p:spPr>
          <a:xfrm>
            <a:off x="301626" y="4873035"/>
            <a:ext cx="900000" cy="138499"/>
          </a:xfrm>
        </p:spPr>
        <p:txBody>
          <a:bodyPr/>
          <a:lstStyle/>
          <a:p>
            <a:r>
              <a:rPr lang="de-DE" noProof="0" dirty="0"/>
              <a:t>22.11.2021</a:t>
            </a:r>
            <a:endParaRPr lang="de-DE" dirty="0"/>
          </a:p>
        </p:txBody>
      </p:sp>
      <p:sp>
        <p:nvSpPr>
          <p:cNvPr id="7" name="Fußzeilenplatzhalter 6">
            <a:extLst>
              <a:ext uri="{FF2B5EF4-FFF2-40B4-BE49-F238E27FC236}">
                <a16:creationId xmlns:a16="http://schemas.microsoft.com/office/drawing/2014/main" id="{B2AE60CD-AB25-ED48-9638-94CC239C68DE}"/>
              </a:ext>
            </a:extLst>
          </p:cNvPr>
          <p:cNvSpPr>
            <a:spLocks noGrp="1"/>
          </p:cNvSpPr>
          <p:nvPr>
            <p:ph type="ftr" sz="quarter" idx="16"/>
          </p:nvPr>
        </p:nvSpPr>
        <p:spPr>
          <a:xfrm>
            <a:off x="1065548" y="4021319"/>
            <a:ext cx="4320000" cy="138499"/>
          </a:xfrm>
        </p:spPr>
        <p:txBody>
          <a:bodyPr/>
          <a:lstStyle/>
          <a:p>
            <a:r>
              <a:rPr lang="de-DE" dirty="0"/>
              <a:t>KI-Fachkonferenz </a:t>
            </a:r>
            <a:r>
              <a:rPr lang="en-US" dirty="0"/>
              <a:t>Artificial Intelligence </a:t>
            </a:r>
            <a:r>
              <a:rPr lang="de-DE" dirty="0"/>
              <a:t>Act</a:t>
            </a:r>
          </a:p>
        </p:txBody>
      </p:sp>
      <p:sp>
        <p:nvSpPr>
          <p:cNvPr id="38" name="Titel 37">
            <a:extLst>
              <a:ext uri="{FF2B5EF4-FFF2-40B4-BE49-F238E27FC236}">
                <a16:creationId xmlns:a16="http://schemas.microsoft.com/office/drawing/2014/main" id="{B739C2A8-0035-453D-BD61-78C96971253B}"/>
              </a:ext>
            </a:extLst>
          </p:cNvPr>
          <p:cNvSpPr>
            <a:spLocks noGrp="1"/>
          </p:cNvSpPr>
          <p:nvPr>
            <p:ph type="title"/>
          </p:nvPr>
        </p:nvSpPr>
        <p:spPr/>
        <p:txBody>
          <a:bodyPr/>
          <a:lstStyle/>
          <a:p>
            <a:r>
              <a:rPr lang="en-US" noProof="0" dirty="0"/>
              <a:t>High-risk AI Systems</a:t>
            </a:r>
            <a:endParaRPr lang="en-US" dirty="0"/>
          </a:p>
        </p:txBody>
      </p:sp>
      <p:sp>
        <p:nvSpPr>
          <p:cNvPr id="27" name="Rechteck: abgerundete Ecken 26">
            <a:extLst>
              <a:ext uri="{FF2B5EF4-FFF2-40B4-BE49-F238E27FC236}">
                <a16:creationId xmlns:a16="http://schemas.microsoft.com/office/drawing/2014/main" id="{26F14736-4A96-4C7F-925F-BE6EFB3F466E}"/>
              </a:ext>
            </a:extLst>
          </p:cNvPr>
          <p:cNvSpPr/>
          <p:nvPr/>
        </p:nvSpPr>
        <p:spPr>
          <a:xfrm>
            <a:off x="525010" y="1122181"/>
            <a:ext cx="1081077" cy="331134"/>
          </a:xfrm>
          <a:prstGeom prst="roundRect">
            <a:avLst/>
          </a:prstGeom>
          <a:noFill/>
          <a:ln w="38100">
            <a:solidFill>
              <a:srgbClr val="0064B4"/>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nchorCtr="0">
            <a:spAutoFit/>
          </a:bodyPr>
          <a:lstStyle/>
          <a:p>
            <a:pPr algn="ctr"/>
            <a:r>
              <a:rPr lang="en-US" sz="1000" dirty="0">
                <a:solidFill>
                  <a:schemeClr val="tx1"/>
                </a:solidFill>
              </a:rPr>
              <a:t>AI system</a:t>
            </a:r>
          </a:p>
        </p:txBody>
      </p:sp>
      <p:sp>
        <p:nvSpPr>
          <p:cNvPr id="28" name="Raute 27">
            <a:extLst>
              <a:ext uri="{FF2B5EF4-FFF2-40B4-BE49-F238E27FC236}">
                <a16:creationId xmlns:a16="http://schemas.microsoft.com/office/drawing/2014/main" id="{956EAC12-2567-4FA8-A8C8-367D7A714F2D}"/>
              </a:ext>
            </a:extLst>
          </p:cNvPr>
          <p:cNvSpPr/>
          <p:nvPr/>
        </p:nvSpPr>
        <p:spPr>
          <a:xfrm>
            <a:off x="1475864" y="2210757"/>
            <a:ext cx="2426317" cy="906161"/>
          </a:xfrm>
          <a:prstGeom prst="diamond">
            <a:avLst/>
          </a:prstGeom>
          <a:noFill/>
          <a:ln w="28575">
            <a:solidFill>
              <a:srgbClr val="0064B4"/>
            </a:solid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nchorCtr="0"/>
          <a:lstStyle/>
          <a:p>
            <a:pPr algn="l"/>
            <a:endParaRPr lang="en-US" sz="1050" dirty="0"/>
          </a:p>
        </p:txBody>
      </p:sp>
      <p:sp>
        <p:nvSpPr>
          <p:cNvPr id="29" name="Textfeld 28">
            <a:extLst>
              <a:ext uri="{FF2B5EF4-FFF2-40B4-BE49-F238E27FC236}">
                <a16:creationId xmlns:a16="http://schemas.microsoft.com/office/drawing/2014/main" id="{3781F0C1-1551-4732-9069-733B05BFBD52}"/>
              </a:ext>
            </a:extLst>
          </p:cNvPr>
          <p:cNvSpPr txBox="1"/>
          <p:nvPr/>
        </p:nvSpPr>
        <p:spPr>
          <a:xfrm>
            <a:off x="1995272" y="2391051"/>
            <a:ext cx="1430247" cy="615553"/>
          </a:xfrm>
          <a:prstGeom prst="rect">
            <a:avLst/>
          </a:prstGeom>
          <a:noFill/>
          <a:ln>
            <a:noFill/>
          </a:ln>
        </p:spPr>
        <p:txBody>
          <a:bodyPr wrap="square" lIns="0" tIns="0" rIns="0" bIns="0" rtlCol="0">
            <a:spAutoFit/>
          </a:bodyPr>
          <a:lstStyle/>
          <a:p>
            <a:pPr algn="ctr"/>
            <a:r>
              <a:rPr lang="en-US" sz="1000" dirty="0">
                <a:latin typeface="Calibri" panose="020F0502020204030204" pitchFamily="34" charset="0"/>
                <a:cs typeface="Calibri" panose="020F0502020204030204" pitchFamily="34" charset="0"/>
              </a:rPr>
              <a:t>Safety component or stand-alone product covered by EU regulations in Annex II?</a:t>
            </a:r>
            <a:endParaRPr lang="en-US" sz="1000" dirty="0"/>
          </a:p>
        </p:txBody>
      </p:sp>
      <p:sp>
        <p:nvSpPr>
          <p:cNvPr id="30" name="Raute 29">
            <a:extLst>
              <a:ext uri="{FF2B5EF4-FFF2-40B4-BE49-F238E27FC236}">
                <a16:creationId xmlns:a16="http://schemas.microsoft.com/office/drawing/2014/main" id="{F3ACBAD2-FD45-425E-897D-B23C17E91D44}"/>
              </a:ext>
            </a:extLst>
          </p:cNvPr>
          <p:cNvSpPr/>
          <p:nvPr/>
        </p:nvSpPr>
        <p:spPr>
          <a:xfrm>
            <a:off x="287642" y="1616929"/>
            <a:ext cx="1552518" cy="791614"/>
          </a:xfrm>
          <a:prstGeom prst="diamond">
            <a:avLst/>
          </a:prstGeom>
          <a:noFill/>
          <a:ln w="28575">
            <a:solidFill>
              <a:srgbClr val="0064B4"/>
            </a:solid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nchorCtr="0"/>
          <a:lstStyle/>
          <a:p>
            <a:pPr algn="l"/>
            <a:endParaRPr lang="en-US" sz="1050" dirty="0"/>
          </a:p>
        </p:txBody>
      </p:sp>
      <p:sp>
        <p:nvSpPr>
          <p:cNvPr id="31" name="Textfeld 30">
            <a:extLst>
              <a:ext uri="{FF2B5EF4-FFF2-40B4-BE49-F238E27FC236}">
                <a16:creationId xmlns:a16="http://schemas.microsoft.com/office/drawing/2014/main" id="{497545B4-7FFB-41A9-9249-378BAE3D0B2C}"/>
              </a:ext>
            </a:extLst>
          </p:cNvPr>
          <p:cNvSpPr txBox="1"/>
          <p:nvPr/>
        </p:nvSpPr>
        <p:spPr>
          <a:xfrm>
            <a:off x="466530" y="1854853"/>
            <a:ext cx="1199629" cy="307777"/>
          </a:xfrm>
          <a:prstGeom prst="rect">
            <a:avLst/>
          </a:prstGeom>
          <a:noFill/>
          <a:ln>
            <a:noFill/>
          </a:ln>
        </p:spPr>
        <p:txBody>
          <a:bodyPr wrap="square" lIns="0" tIns="0" rIns="0" bIns="0" rtlCol="0">
            <a:spAutoFit/>
          </a:bodyPr>
          <a:lstStyle/>
          <a:p>
            <a:pPr algn="ctr"/>
            <a:r>
              <a:rPr lang="en-US" sz="1000" dirty="0">
                <a:latin typeface="Calibri" panose="020F0502020204030204" pitchFamily="34" charset="0"/>
                <a:cs typeface="Calibri" panose="020F0502020204030204" pitchFamily="34" charset="0"/>
              </a:rPr>
              <a:t>Specific application area in Annex III?</a:t>
            </a:r>
            <a:endParaRPr lang="en-US" sz="1000" dirty="0"/>
          </a:p>
        </p:txBody>
      </p:sp>
      <p:sp>
        <p:nvSpPr>
          <p:cNvPr id="32" name="Rechteck 31">
            <a:extLst>
              <a:ext uri="{FF2B5EF4-FFF2-40B4-BE49-F238E27FC236}">
                <a16:creationId xmlns:a16="http://schemas.microsoft.com/office/drawing/2014/main" id="{F4384732-6B9A-45E8-BBFF-859E7ACD5192}"/>
              </a:ext>
            </a:extLst>
          </p:cNvPr>
          <p:cNvSpPr/>
          <p:nvPr/>
        </p:nvSpPr>
        <p:spPr>
          <a:xfrm>
            <a:off x="417651" y="4353681"/>
            <a:ext cx="1295793" cy="24198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ctr"/>
            <a:r>
              <a:rPr lang="en-US" sz="1100" b="1" dirty="0">
                <a:solidFill>
                  <a:srgbClr val="C00000"/>
                </a:solidFill>
              </a:rPr>
              <a:t>High-risk AI system</a:t>
            </a:r>
          </a:p>
        </p:txBody>
      </p:sp>
      <p:sp>
        <p:nvSpPr>
          <p:cNvPr id="33" name="Textfeld 32">
            <a:extLst>
              <a:ext uri="{FF2B5EF4-FFF2-40B4-BE49-F238E27FC236}">
                <a16:creationId xmlns:a16="http://schemas.microsoft.com/office/drawing/2014/main" id="{B5574249-F08F-4987-97B5-AAA2364F52C4}"/>
              </a:ext>
            </a:extLst>
          </p:cNvPr>
          <p:cNvSpPr txBox="1"/>
          <p:nvPr/>
        </p:nvSpPr>
        <p:spPr>
          <a:xfrm>
            <a:off x="1801102" y="3516179"/>
            <a:ext cx="1804101" cy="461665"/>
          </a:xfrm>
          <a:prstGeom prst="rect">
            <a:avLst/>
          </a:prstGeom>
          <a:noFill/>
          <a:ln>
            <a:noFill/>
          </a:ln>
        </p:spPr>
        <p:txBody>
          <a:bodyPr wrap="square" lIns="0" tIns="0" rIns="0" bIns="0" rtlCol="0">
            <a:spAutoFit/>
          </a:bodyPr>
          <a:lstStyle/>
          <a:p>
            <a:pPr algn="ctr"/>
            <a:r>
              <a:rPr lang="en-US" sz="1000" b="0" i="0" u="none" strike="noStrike" baseline="0" dirty="0">
                <a:latin typeface="Calibri" panose="020F0502020204030204" pitchFamily="34" charset="0"/>
                <a:cs typeface="Calibri" panose="020F0502020204030204" pitchFamily="34" charset="0"/>
              </a:rPr>
              <a:t>Relevant regulation</a:t>
            </a:r>
            <a:br>
              <a:rPr lang="en-US" sz="1000" b="0" i="0" u="none" strike="noStrike" baseline="0" dirty="0">
                <a:latin typeface="Calibri" panose="020F0502020204030204" pitchFamily="34" charset="0"/>
                <a:cs typeface="Calibri" panose="020F0502020204030204" pitchFamily="34" charset="0"/>
              </a:rPr>
            </a:br>
            <a:r>
              <a:rPr lang="en-US" sz="1000" b="0" i="0" u="none" strike="noStrike" baseline="0" dirty="0">
                <a:latin typeface="Calibri" panose="020F0502020204030204" pitchFamily="34" charset="0"/>
                <a:cs typeface="Calibri" panose="020F0502020204030204" pitchFamily="34" charset="0"/>
              </a:rPr>
              <a:t>requires 3</a:t>
            </a:r>
            <a:r>
              <a:rPr lang="en-US" sz="1000" b="0" i="0" u="none" strike="noStrike" baseline="30000" dirty="0">
                <a:latin typeface="Calibri" panose="020F0502020204030204" pitchFamily="34" charset="0"/>
                <a:cs typeface="Calibri" panose="020F0502020204030204" pitchFamily="34" charset="0"/>
              </a:rPr>
              <a:t>rd</a:t>
            </a:r>
            <a:r>
              <a:rPr lang="en-US" sz="1000" dirty="0">
                <a:latin typeface="Calibri" panose="020F0502020204030204" pitchFamily="34" charset="0"/>
                <a:cs typeface="Calibri" panose="020F0502020204030204" pitchFamily="34" charset="0"/>
              </a:rPr>
              <a:t>-</a:t>
            </a:r>
            <a:r>
              <a:rPr lang="en-US" sz="1000" b="0" i="0" u="none" strike="noStrike" baseline="0" dirty="0">
                <a:latin typeface="Calibri" panose="020F0502020204030204" pitchFamily="34" charset="0"/>
                <a:cs typeface="Calibri" panose="020F0502020204030204" pitchFamily="34" charset="0"/>
              </a:rPr>
              <a:t>party conformity assessment?</a:t>
            </a:r>
            <a:endParaRPr lang="en-US" sz="1000" dirty="0"/>
          </a:p>
        </p:txBody>
      </p:sp>
      <p:sp>
        <p:nvSpPr>
          <p:cNvPr id="34" name="Rechteck 33">
            <a:extLst>
              <a:ext uri="{FF2B5EF4-FFF2-40B4-BE49-F238E27FC236}">
                <a16:creationId xmlns:a16="http://schemas.microsoft.com/office/drawing/2014/main" id="{56C1A5B9-110D-47E5-A231-81CDD5CE1BFD}"/>
              </a:ext>
            </a:extLst>
          </p:cNvPr>
          <p:cNvSpPr/>
          <p:nvPr/>
        </p:nvSpPr>
        <p:spPr>
          <a:xfrm>
            <a:off x="3441373" y="4353681"/>
            <a:ext cx="1506448" cy="24198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nchorCtr="0">
            <a:spAutoFit/>
          </a:bodyPr>
          <a:lstStyle/>
          <a:p>
            <a:pPr algn="ctr"/>
            <a:r>
              <a:rPr lang="en-US" sz="1100" b="1" dirty="0">
                <a:solidFill>
                  <a:srgbClr val="00B050"/>
                </a:solidFill>
              </a:rPr>
              <a:t>Non high-risk AI system</a:t>
            </a:r>
          </a:p>
        </p:txBody>
      </p:sp>
      <p:sp>
        <p:nvSpPr>
          <p:cNvPr id="35" name="Raute 34">
            <a:extLst>
              <a:ext uri="{FF2B5EF4-FFF2-40B4-BE49-F238E27FC236}">
                <a16:creationId xmlns:a16="http://schemas.microsoft.com/office/drawing/2014/main" id="{5ECF7046-5CE8-422D-8E77-EB74A6888597}"/>
              </a:ext>
            </a:extLst>
          </p:cNvPr>
          <p:cNvSpPr/>
          <p:nvPr/>
        </p:nvSpPr>
        <p:spPr>
          <a:xfrm>
            <a:off x="1475863" y="3383422"/>
            <a:ext cx="2426317" cy="699034"/>
          </a:xfrm>
          <a:prstGeom prst="diamond">
            <a:avLst/>
          </a:prstGeom>
          <a:noFill/>
          <a:ln w="28575">
            <a:solidFill>
              <a:srgbClr val="0064B4"/>
            </a:solid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t" anchorCtr="0"/>
          <a:lstStyle/>
          <a:p>
            <a:pPr algn="l"/>
            <a:endParaRPr lang="en-US" sz="1050" dirty="0"/>
          </a:p>
        </p:txBody>
      </p:sp>
      <p:cxnSp>
        <p:nvCxnSpPr>
          <p:cNvPr id="36" name="Gerade Verbindung mit Pfeil 35">
            <a:extLst>
              <a:ext uri="{FF2B5EF4-FFF2-40B4-BE49-F238E27FC236}">
                <a16:creationId xmlns:a16="http://schemas.microsoft.com/office/drawing/2014/main" id="{5D21BF1C-E2F1-4594-81B6-1953DF00C26C}"/>
              </a:ext>
            </a:extLst>
          </p:cNvPr>
          <p:cNvCxnSpPr>
            <a:cxnSpLocks/>
            <a:stCxn id="27" idx="2"/>
            <a:endCxn id="30" idx="0"/>
          </p:cNvCxnSpPr>
          <p:nvPr/>
        </p:nvCxnSpPr>
        <p:spPr>
          <a:xfrm flipH="1">
            <a:off x="1063901" y="1453315"/>
            <a:ext cx="1648" cy="163614"/>
          </a:xfrm>
          <a:prstGeom prst="straightConnector1">
            <a:avLst/>
          </a:prstGeom>
          <a:ln w="28575">
            <a:solidFill>
              <a:srgbClr val="0064B4"/>
            </a:solidFill>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37" name="Gerade Verbindung mit Pfeil 36">
            <a:extLst>
              <a:ext uri="{FF2B5EF4-FFF2-40B4-BE49-F238E27FC236}">
                <a16:creationId xmlns:a16="http://schemas.microsoft.com/office/drawing/2014/main" id="{D8A445D4-6259-47DE-B9ED-C45BB6B395F6}"/>
              </a:ext>
            </a:extLst>
          </p:cNvPr>
          <p:cNvCxnSpPr>
            <a:cxnSpLocks/>
            <a:stCxn id="30" idx="2"/>
            <a:endCxn id="32" idx="0"/>
          </p:cNvCxnSpPr>
          <p:nvPr/>
        </p:nvCxnSpPr>
        <p:spPr>
          <a:xfrm>
            <a:off x="1063901" y="2408543"/>
            <a:ext cx="1647" cy="1945138"/>
          </a:xfrm>
          <a:prstGeom prst="straightConnector1">
            <a:avLst/>
          </a:prstGeom>
          <a:ln w="28575">
            <a:solidFill>
              <a:srgbClr val="0064B4"/>
            </a:solidFill>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39" name="Verbinder: gewinkelt 38">
            <a:extLst>
              <a:ext uri="{FF2B5EF4-FFF2-40B4-BE49-F238E27FC236}">
                <a16:creationId xmlns:a16="http://schemas.microsoft.com/office/drawing/2014/main" id="{2571AED3-4C35-4229-B2CD-8A7A353E237D}"/>
              </a:ext>
            </a:extLst>
          </p:cNvPr>
          <p:cNvCxnSpPr>
            <a:cxnSpLocks/>
            <a:stCxn id="30" idx="3"/>
            <a:endCxn id="28" idx="0"/>
          </p:cNvCxnSpPr>
          <p:nvPr/>
        </p:nvCxnSpPr>
        <p:spPr>
          <a:xfrm>
            <a:off x="1840160" y="2012736"/>
            <a:ext cx="848863" cy="198021"/>
          </a:xfrm>
          <a:prstGeom prst="bentConnector2">
            <a:avLst/>
          </a:prstGeom>
          <a:ln w="28575">
            <a:solidFill>
              <a:srgbClr val="0064B4"/>
            </a:solidFill>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40" name="Gerade Verbindung mit Pfeil 39">
            <a:extLst>
              <a:ext uri="{FF2B5EF4-FFF2-40B4-BE49-F238E27FC236}">
                <a16:creationId xmlns:a16="http://schemas.microsoft.com/office/drawing/2014/main" id="{6042933D-F60A-495E-8E34-DBECB1141C9C}"/>
              </a:ext>
            </a:extLst>
          </p:cNvPr>
          <p:cNvCxnSpPr>
            <a:cxnSpLocks/>
            <a:stCxn id="28" idx="2"/>
            <a:endCxn id="35" idx="0"/>
          </p:cNvCxnSpPr>
          <p:nvPr/>
        </p:nvCxnSpPr>
        <p:spPr>
          <a:xfrm flipH="1">
            <a:off x="2689022" y="3116918"/>
            <a:ext cx="1" cy="266504"/>
          </a:xfrm>
          <a:prstGeom prst="straightConnector1">
            <a:avLst/>
          </a:prstGeom>
          <a:ln w="28575">
            <a:solidFill>
              <a:srgbClr val="0064B4"/>
            </a:solidFill>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41" name="Verbinder: gewinkelt 40">
            <a:extLst>
              <a:ext uri="{FF2B5EF4-FFF2-40B4-BE49-F238E27FC236}">
                <a16:creationId xmlns:a16="http://schemas.microsoft.com/office/drawing/2014/main" id="{89B195CC-E8AE-4D18-8BA3-1080DE81BB33}"/>
              </a:ext>
            </a:extLst>
          </p:cNvPr>
          <p:cNvCxnSpPr>
            <a:cxnSpLocks/>
            <a:stCxn id="35" idx="1"/>
            <a:endCxn id="32" idx="0"/>
          </p:cNvCxnSpPr>
          <p:nvPr/>
        </p:nvCxnSpPr>
        <p:spPr>
          <a:xfrm rot="10800000" flipV="1">
            <a:off x="1065549" y="3732939"/>
            <a:ext cx="410315" cy="620742"/>
          </a:xfrm>
          <a:prstGeom prst="bentConnector2">
            <a:avLst/>
          </a:prstGeom>
          <a:ln w="28575">
            <a:solidFill>
              <a:srgbClr val="0064B4"/>
            </a:solidFill>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42" name="Verbinder: gewinkelt 41">
            <a:extLst>
              <a:ext uri="{FF2B5EF4-FFF2-40B4-BE49-F238E27FC236}">
                <a16:creationId xmlns:a16="http://schemas.microsoft.com/office/drawing/2014/main" id="{8D62D57C-C8A3-4B33-8DF4-0EC1E379F50B}"/>
              </a:ext>
            </a:extLst>
          </p:cNvPr>
          <p:cNvCxnSpPr>
            <a:cxnSpLocks/>
            <a:stCxn id="28" idx="3"/>
            <a:endCxn id="34" idx="0"/>
          </p:cNvCxnSpPr>
          <p:nvPr/>
        </p:nvCxnSpPr>
        <p:spPr>
          <a:xfrm>
            <a:off x="3902181" y="2663838"/>
            <a:ext cx="292416" cy="1689843"/>
          </a:xfrm>
          <a:prstGeom prst="bentConnector2">
            <a:avLst/>
          </a:prstGeom>
          <a:ln w="28575">
            <a:solidFill>
              <a:srgbClr val="0064B4"/>
            </a:solidFill>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43" name="Verbinder: gewinkelt 42">
            <a:extLst>
              <a:ext uri="{FF2B5EF4-FFF2-40B4-BE49-F238E27FC236}">
                <a16:creationId xmlns:a16="http://schemas.microsoft.com/office/drawing/2014/main" id="{2F9EFC67-7B25-4A55-A115-1653098445FF}"/>
              </a:ext>
            </a:extLst>
          </p:cNvPr>
          <p:cNvCxnSpPr>
            <a:cxnSpLocks/>
            <a:stCxn id="35" idx="3"/>
            <a:endCxn id="34" idx="0"/>
          </p:cNvCxnSpPr>
          <p:nvPr/>
        </p:nvCxnSpPr>
        <p:spPr>
          <a:xfrm>
            <a:off x="3902180" y="3732939"/>
            <a:ext cx="292417" cy="620742"/>
          </a:xfrm>
          <a:prstGeom prst="bentConnector2">
            <a:avLst/>
          </a:prstGeom>
          <a:ln w="28575">
            <a:solidFill>
              <a:srgbClr val="0064B4"/>
            </a:solidFill>
            <a:headEnd w="lg" len="lg"/>
            <a:tailEnd type="triangle"/>
          </a:ln>
        </p:spPr>
        <p:style>
          <a:lnRef idx="1">
            <a:schemeClr val="accent1"/>
          </a:lnRef>
          <a:fillRef idx="0">
            <a:schemeClr val="accent1"/>
          </a:fillRef>
          <a:effectRef idx="0">
            <a:schemeClr val="accent1"/>
          </a:effectRef>
          <a:fontRef idx="minor">
            <a:schemeClr val="tx1"/>
          </a:fontRef>
        </p:style>
      </p:cxnSp>
      <p:sp>
        <p:nvSpPr>
          <p:cNvPr id="44" name="Textfeld 43">
            <a:extLst>
              <a:ext uri="{FF2B5EF4-FFF2-40B4-BE49-F238E27FC236}">
                <a16:creationId xmlns:a16="http://schemas.microsoft.com/office/drawing/2014/main" id="{430536DE-8D93-4BF4-85D7-EF78B4CB0546}"/>
              </a:ext>
            </a:extLst>
          </p:cNvPr>
          <p:cNvSpPr txBox="1"/>
          <p:nvPr/>
        </p:nvSpPr>
        <p:spPr>
          <a:xfrm>
            <a:off x="1877470" y="1838306"/>
            <a:ext cx="147476" cy="169277"/>
          </a:xfrm>
          <a:prstGeom prst="rect">
            <a:avLst/>
          </a:prstGeom>
          <a:noFill/>
          <a:ln>
            <a:noFill/>
          </a:ln>
        </p:spPr>
        <p:txBody>
          <a:bodyPr wrap="none" lIns="0" tIns="0" rIns="0" bIns="0" rtlCol="0">
            <a:spAutoFit/>
          </a:bodyPr>
          <a:lstStyle/>
          <a:p>
            <a:pPr algn="l"/>
            <a:r>
              <a:rPr lang="en-US" sz="1100" dirty="0"/>
              <a:t>no</a:t>
            </a:r>
          </a:p>
        </p:txBody>
      </p:sp>
      <p:sp>
        <p:nvSpPr>
          <p:cNvPr id="45" name="Textfeld 44">
            <a:extLst>
              <a:ext uri="{FF2B5EF4-FFF2-40B4-BE49-F238E27FC236}">
                <a16:creationId xmlns:a16="http://schemas.microsoft.com/office/drawing/2014/main" id="{9125C44F-F8BB-4C7D-B48B-545AA637721A}"/>
              </a:ext>
            </a:extLst>
          </p:cNvPr>
          <p:cNvSpPr txBox="1"/>
          <p:nvPr/>
        </p:nvSpPr>
        <p:spPr>
          <a:xfrm>
            <a:off x="812679" y="2444953"/>
            <a:ext cx="189154" cy="169277"/>
          </a:xfrm>
          <a:prstGeom prst="rect">
            <a:avLst/>
          </a:prstGeom>
          <a:noFill/>
          <a:ln>
            <a:noFill/>
          </a:ln>
        </p:spPr>
        <p:txBody>
          <a:bodyPr wrap="none" lIns="0" tIns="0" rIns="0" bIns="0" rtlCol="0">
            <a:spAutoFit/>
          </a:bodyPr>
          <a:lstStyle/>
          <a:p>
            <a:pPr algn="l"/>
            <a:r>
              <a:rPr lang="en-US" sz="1100" dirty="0"/>
              <a:t>yes</a:t>
            </a:r>
          </a:p>
        </p:txBody>
      </p:sp>
      <p:sp>
        <p:nvSpPr>
          <p:cNvPr id="46" name="Textfeld 45">
            <a:extLst>
              <a:ext uri="{FF2B5EF4-FFF2-40B4-BE49-F238E27FC236}">
                <a16:creationId xmlns:a16="http://schemas.microsoft.com/office/drawing/2014/main" id="{5A2354CB-C297-4BD3-9E38-E80BE81E00C4}"/>
              </a:ext>
            </a:extLst>
          </p:cNvPr>
          <p:cNvSpPr txBox="1"/>
          <p:nvPr/>
        </p:nvSpPr>
        <p:spPr>
          <a:xfrm>
            <a:off x="4026550" y="2492485"/>
            <a:ext cx="147476" cy="169277"/>
          </a:xfrm>
          <a:prstGeom prst="rect">
            <a:avLst/>
          </a:prstGeom>
          <a:noFill/>
          <a:ln>
            <a:noFill/>
          </a:ln>
        </p:spPr>
        <p:txBody>
          <a:bodyPr wrap="none" lIns="0" tIns="0" rIns="0" bIns="0" rtlCol="0">
            <a:spAutoFit/>
          </a:bodyPr>
          <a:lstStyle/>
          <a:p>
            <a:pPr algn="l"/>
            <a:r>
              <a:rPr lang="en-US" sz="1100" dirty="0"/>
              <a:t>no</a:t>
            </a:r>
          </a:p>
        </p:txBody>
      </p:sp>
      <p:sp>
        <p:nvSpPr>
          <p:cNvPr id="47" name="Textfeld 46">
            <a:extLst>
              <a:ext uri="{FF2B5EF4-FFF2-40B4-BE49-F238E27FC236}">
                <a16:creationId xmlns:a16="http://schemas.microsoft.com/office/drawing/2014/main" id="{7DA2E5B3-4C37-4968-8DBB-B96C51B400AD}"/>
              </a:ext>
            </a:extLst>
          </p:cNvPr>
          <p:cNvSpPr txBox="1"/>
          <p:nvPr/>
        </p:nvSpPr>
        <p:spPr>
          <a:xfrm>
            <a:off x="3981653" y="3553239"/>
            <a:ext cx="147476" cy="169277"/>
          </a:xfrm>
          <a:prstGeom prst="rect">
            <a:avLst/>
          </a:prstGeom>
          <a:noFill/>
          <a:ln>
            <a:noFill/>
          </a:ln>
        </p:spPr>
        <p:txBody>
          <a:bodyPr wrap="none" lIns="0" tIns="0" rIns="0" bIns="0" rtlCol="0">
            <a:spAutoFit/>
          </a:bodyPr>
          <a:lstStyle/>
          <a:p>
            <a:pPr algn="l"/>
            <a:r>
              <a:rPr lang="en-US" sz="1100" dirty="0"/>
              <a:t>no</a:t>
            </a:r>
          </a:p>
        </p:txBody>
      </p:sp>
      <p:sp>
        <p:nvSpPr>
          <p:cNvPr id="48" name="Textfeld 47">
            <a:extLst>
              <a:ext uri="{FF2B5EF4-FFF2-40B4-BE49-F238E27FC236}">
                <a16:creationId xmlns:a16="http://schemas.microsoft.com/office/drawing/2014/main" id="{93C13F6D-4FC2-49DF-A9C7-36B4408DC9E2}"/>
              </a:ext>
            </a:extLst>
          </p:cNvPr>
          <p:cNvSpPr txBox="1"/>
          <p:nvPr/>
        </p:nvSpPr>
        <p:spPr>
          <a:xfrm>
            <a:off x="1249450" y="3545086"/>
            <a:ext cx="189154" cy="169277"/>
          </a:xfrm>
          <a:prstGeom prst="rect">
            <a:avLst/>
          </a:prstGeom>
          <a:noFill/>
          <a:ln>
            <a:noFill/>
          </a:ln>
        </p:spPr>
        <p:txBody>
          <a:bodyPr wrap="none" lIns="0" tIns="0" rIns="0" bIns="0" rtlCol="0">
            <a:spAutoFit/>
          </a:bodyPr>
          <a:lstStyle/>
          <a:p>
            <a:pPr algn="l"/>
            <a:r>
              <a:rPr lang="en-US" sz="1100" dirty="0"/>
              <a:t>yes</a:t>
            </a:r>
          </a:p>
        </p:txBody>
      </p:sp>
      <p:sp>
        <p:nvSpPr>
          <p:cNvPr id="49" name="Textfeld 48">
            <a:extLst>
              <a:ext uri="{FF2B5EF4-FFF2-40B4-BE49-F238E27FC236}">
                <a16:creationId xmlns:a16="http://schemas.microsoft.com/office/drawing/2014/main" id="{921512E9-FB81-4F5B-A4F6-B0ABCAFB4D08}"/>
              </a:ext>
            </a:extLst>
          </p:cNvPr>
          <p:cNvSpPr txBox="1"/>
          <p:nvPr/>
        </p:nvSpPr>
        <p:spPr>
          <a:xfrm>
            <a:off x="2732173" y="3117484"/>
            <a:ext cx="189154" cy="169277"/>
          </a:xfrm>
          <a:prstGeom prst="rect">
            <a:avLst/>
          </a:prstGeom>
          <a:noFill/>
          <a:ln>
            <a:noFill/>
          </a:ln>
        </p:spPr>
        <p:txBody>
          <a:bodyPr wrap="none" lIns="0" tIns="0" rIns="0" bIns="0" rtlCol="0">
            <a:spAutoFit/>
          </a:bodyPr>
          <a:lstStyle/>
          <a:p>
            <a:pPr algn="l"/>
            <a:r>
              <a:rPr lang="en-US" sz="1100" dirty="0"/>
              <a:t>yes</a:t>
            </a:r>
          </a:p>
        </p:txBody>
      </p:sp>
      <p:sp>
        <p:nvSpPr>
          <p:cNvPr id="50" name="Textfeld 49">
            <a:extLst>
              <a:ext uri="{FF2B5EF4-FFF2-40B4-BE49-F238E27FC236}">
                <a16:creationId xmlns:a16="http://schemas.microsoft.com/office/drawing/2014/main" id="{370D4011-E1A5-42AC-A736-A5CCC9343E46}"/>
              </a:ext>
            </a:extLst>
          </p:cNvPr>
          <p:cNvSpPr txBox="1"/>
          <p:nvPr/>
        </p:nvSpPr>
        <p:spPr>
          <a:xfrm>
            <a:off x="4416405" y="2351283"/>
            <a:ext cx="2423475" cy="1143903"/>
          </a:xfrm>
          <a:prstGeom prst="rect">
            <a:avLst/>
          </a:prstGeom>
          <a:noFill/>
          <a:ln w="6350">
            <a:solidFill>
              <a:schemeClr val="tx1"/>
            </a:solidFill>
          </a:ln>
        </p:spPr>
        <p:txBody>
          <a:bodyPr wrap="square" lIns="36000" tIns="0" rIns="36000" bIns="0" rtlCol="0" anchor="b">
            <a:spAutoFit/>
          </a:bodyPr>
          <a:lstStyle/>
          <a:p>
            <a:pPr>
              <a:spcBef>
                <a:spcPts val="150"/>
              </a:spcBef>
            </a:pPr>
            <a:r>
              <a:rPr lang="en-US" sz="1050" dirty="0">
                <a:solidFill>
                  <a:srgbClr val="0000FF"/>
                </a:solidFill>
                <a:latin typeface="Calibri" panose="020F0502020204030204" pitchFamily="34" charset="0"/>
                <a:ea typeface="Calibri" panose="020F0502020204030204" pitchFamily="34" charset="0"/>
                <a:cs typeface="Calibri" panose="020F0502020204030204" pitchFamily="34" charset="0"/>
              </a:rPr>
              <a:t>Annex II, Section A (NLF based) </a:t>
            </a:r>
            <a:r>
              <a:rPr lang="en-US" sz="1100" dirty="0">
                <a:latin typeface="Calibri" panose="020F0502020204030204" pitchFamily="34" charset="0"/>
                <a:ea typeface="Calibri" panose="020F0502020204030204" pitchFamily="34" charset="0"/>
                <a:cs typeface="Calibri" panose="020F0502020204030204" pitchFamily="34" charset="0"/>
              </a:rPr>
              <a:t>Examples </a:t>
            </a:r>
            <a:endParaRPr lang="en-US" sz="1100" dirty="0">
              <a:solidFill>
                <a:srgbClr val="0000FF"/>
              </a:solidFill>
              <a:latin typeface="Calibri" panose="020F0502020204030204" pitchFamily="34" charset="0"/>
              <a:ea typeface="Calibri" panose="020F0502020204030204" pitchFamily="34" charset="0"/>
              <a:cs typeface="Calibri" panose="020F0502020204030204" pitchFamily="34" charset="0"/>
            </a:endParaRPr>
          </a:p>
          <a:p>
            <a:pPr marL="809625" indent="-809625" defTabSz="1349375">
              <a:spcBef>
                <a:spcPts val="150"/>
              </a:spcBef>
              <a:tabLst>
                <a:tab pos="811213" algn="l"/>
              </a:tabLst>
            </a:pPr>
            <a:r>
              <a:rPr lang="en-US" sz="1100" dirty="0">
                <a:effectLst/>
                <a:latin typeface="Calibri" panose="020F0502020204030204" pitchFamily="34" charset="0"/>
                <a:ea typeface="Calibri" panose="020F0502020204030204" pitchFamily="34" charset="0"/>
                <a:cs typeface="Calibri" panose="020F0502020204030204" pitchFamily="34" charset="0"/>
              </a:rPr>
              <a:t>2006/42/EC	Machinery</a:t>
            </a:r>
          </a:p>
          <a:p>
            <a:pPr marL="809625" indent="-809625" defTabSz="1349375">
              <a:spcBef>
                <a:spcPts val="150"/>
              </a:spcBef>
              <a:tabLst>
                <a:tab pos="811213" algn="l"/>
              </a:tabLst>
            </a:pPr>
            <a:r>
              <a:rPr lang="en-US" sz="1100" dirty="0">
                <a:effectLst/>
                <a:latin typeface="Calibri" panose="020F0502020204030204" pitchFamily="34" charset="0"/>
                <a:ea typeface="Calibri" panose="020F0502020204030204" pitchFamily="34" charset="0"/>
                <a:cs typeface="Calibri" panose="020F0502020204030204" pitchFamily="34" charset="0"/>
              </a:rPr>
              <a:t>2014/33/EU	Lifts</a:t>
            </a:r>
          </a:p>
          <a:p>
            <a:pPr marL="809625" indent="-809625" defTabSz="1349375">
              <a:spcBef>
                <a:spcPts val="150"/>
              </a:spcBef>
              <a:tabLst>
                <a:tab pos="811213" algn="l"/>
              </a:tabLst>
            </a:pPr>
            <a:r>
              <a:rPr lang="en-US" sz="1100" dirty="0">
                <a:effectLst/>
                <a:latin typeface="Calibri" panose="020F0502020204030204" pitchFamily="34" charset="0"/>
                <a:ea typeface="Calibri" panose="020F0502020204030204" pitchFamily="34" charset="0"/>
                <a:cs typeface="Calibri" panose="020F0502020204030204" pitchFamily="34" charset="0"/>
              </a:rPr>
              <a:t>2014/34/EU	ATEX</a:t>
            </a:r>
          </a:p>
          <a:p>
            <a:pPr marL="809625" indent="-809625" defTabSz="1349375">
              <a:spcBef>
                <a:spcPts val="150"/>
              </a:spcBef>
              <a:tabLst>
                <a:tab pos="811213" algn="l"/>
              </a:tabLst>
            </a:pPr>
            <a:r>
              <a:rPr lang="en-US" sz="1100" dirty="0">
                <a:effectLst/>
                <a:latin typeface="Calibri" panose="020F0502020204030204" pitchFamily="34" charset="0"/>
                <a:ea typeface="Calibri" panose="020F0502020204030204" pitchFamily="34" charset="0"/>
                <a:cs typeface="Calibri" panose="020F0502020204030204" pitchFamily="34" charset="0"/>
              </a:rPr>
              <a:t>2014/53/EU	Radio equipment</a:t>
            </a:r>
          </a:p>
          <a:p>
            <a:pPr marL="809625" indent="-809625" defTabSz="1349375">
              <a:spcBef>
                <a:spcPts val="150"/>
              </a:spcBef>
              <a:tabLst>
                <a:tab pos="811213" algn="l"/>
              </a:tabLst>
            </a:pPr>
            <a:r>
              <a:rPr lang="en-US" sz="1100" dirty="0">
                <a:effectLst/>
                <a:latin typeface="Calibri" panose="020F0502020204030204" pitchFamily="34" charset="0"/>
                <a:ea typeface="Calibri" panose="020F0502020204030204" pitchFamily="34" charset="0"/>
                <a:cs typeface="Calibri" panose="020F0502020204030204" pitchFamily="34" charset="0"/>
              </a:rPr>
              <a:t>2014/68/EU	Pressure equipment</a:t>
            </a:r>
          </a:p>
        </p:txBody>
      </p:sp>
      <p:sp>
        <p:nvSpPr>
          <p:cNvPr id="51" name="Textfeld 50">
            <a:extLst>
              <a:ext uri="{FF2B5EF4-FFF2-40B4-BE49-F238E27FC236}">
                <a16:creationId xmlns:a16="http://schemas.microsoft.com/office/drawing/2014/main" id="{EB686433-7627-45F5-9ABA-276FC329D6DF}"/>
              </a:ext>
            </a:extLst>
          </p:cNvPr>
          <p:cNvSpPr txBox="1"/>
          <p:nvPr/>
        </p:nvSpPr>
        <p:spPr>
          <a:xfrm>
            <a:off x="4416405" y="1146099"/>
            <a:ext cx="4484917" cy="1092607"/>
          </a:xfrm>
          <a:prstGeom prst="rect">
            <a:avLst/>
          </a:prstGeom>
          <a:noFill/>
          <a:ln w="6350">
            <a:solidFill>
              <a:schemeClr val="tx1"/>
            </a:solidFill>
          </a:ln>
        </p:spPr>
        <p:txBody>
          <a:bodyPr wrap="square" lIns="36000" tIns="0" rIns="36000" bIns="0" rtlCol="0" anchor="b">
            <a:spAutoFit/>
          </a:bodyPr>
          <a:lstStyle/>
          <a:p>
            <a:pPr>
              <a:spcBef>
                <a:spcPts val="150"/>
              </a:spcBef>
            </a:pPr>
            <a:r>
              <a:rPr lang="en-US" sz="1050" dirty="0">
                <a:solidFill>
                  <a:srgbClr val="0000FF"/>
                </a:solidFill>
                <a:latin typeface="Calibri" panose="020F0502020204030204" pitchFamily="34" charset="0"/>
                <a:ea typeface="Calibri" panose="020F0502020204030204" pitchFamily="34" charset="0"/>
                <a:cs typeface="Calibri" panose="020F0502020204030204" pitchFamily="34" charset="0"/>
              </a:rPr>
              <a:t>Annex III </a:t>
            </a:r>
            <a:r>
              <a:rPr lang="en-US" sz="1100" dirty="0">
                <a:latin typeface="Calibri" panose="020F0502020204030204" pitchFamily="34" charset="0"/>
                <a:ea typeface="Calibri" panose="020F0502020204030204" pitchFamily="34" charset="0"/>
                <a:cs typeface="Calibri" panose="020F0502020204030204" pitchFamily="34" charset="0"/>
              </a:rPr>
              <a:t>Examples</a:t>
            </a:r>
            <a:endParaRPr lang="en-US" sz="1100" dirty="0">
              <a:solidFill>
                <a:srgbClr val="0000FF"/>
              </a:solidFill>
              <a:latin typeface="Calibri" panose="020F0502020204030204" pitchFamily="34" charset="0"/>
              <a:ea typeface="Calibri" panose="020F0502020204030204" pitchFamily="34" charset="0"/>
              <a:cs typeface="Calibri" panose="020F0502020204030204" pitchFamily="34" charset="0"/>
            </a:endParaRPr>
          </a:p>
          <a:p>
            <a:pPr marL="285750" indent="-285750">
              <a:spcBef>
                <a:spcPts val="150"/>
              </a:spcBef>
              <a:buFont typeface="Wingdings" panose="05000000000000000000" pitchFamily="2" charset="2"/>
              <a:buChar char="§"/>
              <a:tabLst>
                <a:tab pos="1162050" algn="l"/>
              </a:tabLst>
            </a:pPr>
            <a:r>
              <a:rPr lang="en-US" sz="1100" dirty="0">
                <a:effectLst/>
                <a:latin typeface="Calibri" panose="020F0502020204030204" pitchFamily="34" charset="0"/>
                <a:ea typeface="Calibri" panose="020F0502020204030204" pitchFamily="34" charset="0"/>
                <a:cs typeface="Calibri" panose="020F0502020204030204" pitchFamily="34" charset="0"/>
              </a:rPr>
              <a:t>‘real-time’ and ‘post’ remote biometric identification of natural persons</a:t>
            </a:r>
          </a:p>
          <a:p>
            <a:pPr marL="285750" indent="-285750">
              <a:spcBef>
                <a:spcPts val="150"/>
              </a:spcBef>
              <a:buFont typeface="Wingdings" panose="05000000000000000000" pitchFamily="2" charset="2"/>
              <a:buChar char="§"/>
              <a:tabLst>
                <a:tab pos="1162050" algn="l"/>
              </a:tabLst>
            </a:pPr>
            <a:r>
              <a:rPr lang="en-US" sz="1100" dirty="0">
                <a:latin typeface="Calibri" panose="020F0502020204030204" pitchFamily="34" charset="0"/>
                <a:cs typeface="Calibri" panose="020F0502020204030204" pitchFamily="34" charset="0"/>
              </a:rPr>
              <a:t>safety components in the management and operation of road traffic and the supply of water, gas, heating and electricity</a:t>
            </a:r>
          </a:p>
          <a:p>
            <a:pPr marL="285750" indent="-285750">
              <a:spcBef>
                <a:spcPts val="150"/>
              </a:spcBef>
              <a:buFont typeface="Wingdings" panose="05000000000000000000" pitchFamily="2" charset="2"/>
              <a:buChar char="§"/>
              <a:tabLst>
                <a:tab pos="1162050" algn="l"/>
              </a:tabLst>
            </a:pPr>
            <a:r>
              <a:rPr lang="en-US" sz="1100" dirty="0">
                <a:latin typeface="Calibri" panose="020F0502020204030204" pitchFamily="34" charset="0"/>
                <a:cs typeface="Calibri" panose="020F0502020204030204" pitchFamily="34" charset="0"/>
              </a:rPr>
              <a:t>workforce management (e.g. recruitment, promotion, performance evaluation, termination)</a:t>
            </a:r>
          </a:p>
        </p:txBody>
      </p:sp>
      <p:sp>
        <p:nvSpPr>
          <p:cNvPr id="52" name="Textfeld 51">
            <a:extLst>
              <a:ext uri="{FF2B5EF4-FFF2-40B4-BE49-F238E27FC236}">
                <a16:creationId xmlns:a16="http://schemas.microsoft.com/office/drawing/2014/main" id="{7D76ABCB-CB42-4D42-8559-51F9981F8250}"/>
              </a:ext>
            </a:extLst>
          </p:cNvPr>
          <p:cNvSpPr txBox="1"/>
          <p:nvPr/>
        </p:nvSpPr>
        <p:spPr>
          <a:xfrm>
            <a:off x="7451544" y="5869818"/>
            <a:ext cx="3497408" cy="338554"/>
          </a:xfrm>
          <a:prstGeom prst="rect">
            <a:avLst/>
          </a:prstGeom>
          <a:noFill/>
        </p:spPr>
        <p:txBody>
          <a:bodyPr wrap="square" lIns="0" tIns="0" rIns="0" bIns="0" rtlCol="0">
            <a:spAutoFit/>
          </a:bodyPr>
          <a:lstStyle/>
          <a:p>
            <a:pPr algn="l"/>
            <a:r>
              <a:rPr lang="en-US" sz="1100" dirty="0"/>
              <a:t>Annex II and III can be amended by delegated acts of the European Commission</a:t>
            </a:r>
          </a:p>
        </p:txBody>
      </p:sp>
      <p:sp>
        <p:nvSpPr>
          <p:cNvPr id="2" name="Legende: Linie 1">
            <a:extLst>
              <a:ext uri="{FF2B5EF4-FFF2-40B4-BE49-F238E27FC236}">
                <a16:creationId xmlns:a16="http://schemas.microsoft.com/office/drawing/2014/main" id="{1D439369-43C4-4D73-AD72-E789BA0862DD}"/>
              </a:ext>
            </a:extLst>
          </p:cNvPr>
          <p:cNvSpPr/>
          <p:nvPr/>
        </p:nvSpPr>
        <p:spPr bwMode="gray">
          <a:xfrm>
            <a:off x="7108164" y="2351283"/>
            <a:ext cx="1793158" cy="1149921"/>
          </a:xfrm>
          <a:prstGeom prst="borderCallout1">
            <a:avLst>
              <a:gd name="adj1" fmla="val 18750"/>
              <a:gd name="adj2" fmla="val -8333"/>
              <a:gd name="adj3" fmla="val 25063"/>
              <a:gd name="adj4" fmla="val -64386"/>
            </a:avLst>
          </a:prstGeom>
          <a:solidFill>
            <a:srgbClr val="3F89CB"/>
          </a:solidFill>
          <a:ln w="19050" algn="ctr">
            <a:solidFill>
              <a:srgbClr val="C00000"/>
            </a:solidFill>
            <a:miter lim="800000"/>
            <a:headEnd/>
            <a:tailEnd/>
          </a:ln>
          <a:effectLst/>
        </p:spPr>
        <p:txBody>
          <a:bodyPr wrap="square" lIns="36000" tIns="36000" rIns="36000" bIns="36000" rtlCol="0" anchor="ctr">
            <a:spAutoFit/>
          </a:bodyPr>
          <a:lstStyle/>
          <a:p>
            <a:pPr algn="ctr"/>
            <a:r>
              <a:rPr lang="en-US" sz="1000" b="1" kern="0" dirty="0">
                <a:solidFill>
                  <a:srgbClr val="FFFFFF"/>
                </a:solidFill>
              </a:rPr>
              <a:t>The proposed new Machinery Regulation  adds  Software, including AI, ensuring safety functions and Machinery embedding AI systems ensuring safety functions to the list of  high-risk machinery products</a:t>
            </a:r>
          </a:p>
        </p:txBody>
      </p:sp>
      <p:sp>
        <p:nvSpPr>
          <p:cNvPr id="53" name="Textfeld 52">
            <a:extLst>
              <a:ext uri="{FF2B5EF4-FFF2-40B4-BE49-F238E27FC236}">
                <a16:creationId xmlns:a16="http://schemas.microsoft.com/office/drawing/2014/main" id="{FC797FA9-E8FB-4E51-8750-A76E51A4998C}"/>
              </a:ext>
            </a:extLst>
          </p:cNvPr>
          <p:cNvSpPr txBox="1"/>
          <p:nvPr/>
        </p:nvSpPr>
        <p:spPr>
          <a:xfrm>
            <a:off x="4416405" y="3607763"/>
            <a:ext cx="4028050" cy="580534"/>
          </a:xfrm>
          <a:prstGeom prst="rect">
            <a:avLst/>
          </a:prstGeom>
          <a:noFill/>
          <a:ln w="6350">
            <a:solidFill>
              <a:schemeClr val="tx1"/>
            </a:solidFill>
          </a:ln>
        </p:spPr>
        <p:txBody>
          <a:bodyPr wrap="square" lIns="36000" tIns="36000" rIns="36000" bIns="36000" rtlCol="0" anchor="b">
            <a:spAutoFit/>
          </a:bodyPr>
          <a:lstStyle/>
          <a:p>
            <a:pPr>
              <a:spcBef>
                <a:spcPts val="150"/>
              </a:spcBef>
            </a:pPr>
            <a:r>
              <a:rPr lang="en-US" sz="1050" dirty="0">
                <a:solidFill>
                  <a:srgbClr val="0000FF"/>
                </a:solidFill>
                <a:latin typeface="Calibri" panose="020F0502020204030204" pitchFamily="34" charset="0"/>
                <a:ea typeface="Calibri" panose="020F0502020204030204" pitchFamily="34" charset="0"/>
                <a:cs typeface="Calibri" panose="020F0502020204030204" pitchFamily="34" charset="0"/>
              </a:rPr>
              <a:t>Annex II, Section B</a:t>
            </a:r>
            <a:r>
              <a:rPr lang="en-US" sz="1100" dirty="0">
                <a:effectLst/>
                <a:latin typeface="Calibri" panose="020F0502020204030204" pitchFamily="34" charset="0"/>
                <a:ea typeface="Calibri" panose="020F0502020204030204" pitchFamily="34" charset="0"/>
                <a:cs typeface="Calibri" panose="020F0502020204030204" pitchFamily="34" charset="0"/>
              </a:rPr>
              <a:t> </a:t>
            </a:r>
            <a:r>
              <a:rPr lang="en-US" sz="1100" dirty="0">
                <a:latin typeface="Calibri" panose="020F0502020204030204" pitchFamily="34" charset="0"/>
                <a:ea typeface="Calibri" panose="020F0502020204030204" pitchFamily="34" charset="0"/>
                <a:cs typeface="Calibri" panose="020F0502020204030204" pitchFamily="34" charset="0"/>
              </a:rPr>
              <a:t>(e.g. motor vehicles, railway, aviation)</a:t>
            </a:r>
            <a:br>
              <a:rPr lang="en-US" sz="1100" dirty="0">
                <a:latin typeface="Calibri" panose="020F0502020204030204" pitchFamily="34" charset="0"/>
                <a:ea typeface="Calibri" panose="020F0502020204030204" pitchFamily="34" charset="0"/>
                <a:cs typeface="Calibri" panose="020F0502020204030204" pitchFamily="34" charset="0"/>
              </a:rPr>
            </a:br>
            <a:r>
              <a:rPr lang="en-US" sz="1100" dirty="0">
                <a:latin typeface="Calibri" panose="020F0502020204030204" pitchFamily="34" charset="0"/>
                <a:ea typeface="Calibri" panose="020F0502020204030204" pitchFamily="34" charset="0"/>
                <a:cs typeface="Calibri" panose="020F0502020204030204" pitchFamily="34" charset="0"/>
              </a:rPr>
              <a:t>Indirectly affected by the AI regulation as these regulations will be extended to cover the requirements of this regulation for AI systems</a:t>
            </a:r>
          </a:p>
        </p:txBody>
      </p:sp>
    </p:spTree>
    <p:extLst>
      <p:ext uri="{BB962C8B-B14F-4D97-AF65-F5344CB8AC3E}">
        <p14:creationId xmlns:p14="http://schemas.microsoft.com/office/powerpoint/2010/main" val="1790305694"/>
      </p:ext>
    </p:extLst>
  </p:cSld>
  <p:clrMapOvr>
    <a:masterClrMapping/>
  </p:clrMapOvr>
</p:sld>
</file>

<file path=ppt/theme/theme1.xml><?xml version="1.0" encoding="utf-8"?>
<a:theme xmlns:a="http://schemas.openxmlformats.org/drawingml/2006/main" name="1_2017-11-20 - dke-template_de">
  <a:themeElements>
    <a:clrScheme name="DIN DKE">
      <a:dk1>
        <a:srgbClr val="5F5F5F"/>
      </a:dk1>
      <a:lt1>
        <a:sysClr val="window" lastClr="FFFFFF"/>
      </a:lt1>
      <a:dk2>
        <a:srgbClr val="5F5F5F"/>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0064B4"/>
        </a:solidFill>
        <a:ln w="9525" algn="ctr">
          <a:solidFill>
            <a:schemeClr val="bg2"/>
          </a:solidFill>
          <a:miter lim="800000"/>
          <a:headEnd/>
          <a:tailEnd/>
        </a:ln>
        <a:effectLst/>
      </a:spPr>
      <a:bodyPr lIns="144000" tIns="36000" rIns="144000" bIns="36000" anchor="ctr"/>
      <a:lstStyle>
        <a:defPPr algn="ctr">
          <a:defRPr sz="1100" b="1" kern="0" smtClean="0">
            <a:solidFill>
              <a:srgbClr val="FFFFFF"/>
            </a:solidFill>
          </a:defRPr>
        </a:defPPr>
      </a:lstStyle>
    </a:spDef>
    <a:lnDef>
      <a:spPr bwMode="gray">
        <a:ln>
          <a:solidFill>
            <a:srgbClr val="0064B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marL="144000" indent="-144000">
          <a:spcBef>
            <a:spcPts val="200"/>
          </a:spcBef>
          <a:buClr>
            <a:srgbClr val="0064B4"/>
          </a:buClr>
          <a:buFont typeface="Wingdings" pitchFamily="2" charset="2"/>
          <a:buChar char="§"/>
          <a:defRPr sz="1100" dirty="0" err="1"/>
        </a:defPPr>
      </a:lstStyle>
    </a:txDef>
  </a:objectDefaults>
  <a:extraClrSchemeLst/>
  <a:custClrLst>
    <a:custClr name="Custom Color 1">
      <a:srgbClr val="0064B4"/>
    </a:custClr>
    <a:custClr name="Custom Color 2">
      <a:srgbClr val="3F89CB"/>
    </a:custClr>
    <a:custClr name="Custom Color 3">
      <a:srgbClr val="8CADDE"/>
    </a:custClr>
    <a:custClr name="Custom Color 4">
      <a:srgbClr val="C7D6F1"/>
    </a:custClr>
    <a:custClr name="Custom Color 5">
      <a:srgbClr val="636363"/>
    </a:custClr>
    <a:custClr name="Custom Color 6">
      <a:srgbClr val="DADADA"/>
    </a:custClr>
    <a:custClr name="Custom Color 7">
      <a:srgbClr val="EAEAEA"/>
    </a:custClr>
    <a:custClr name="Custom Color 8">
      <a:srgbClr val="76B82A"/>
    </a:custClr>
    <a:custClr name="Custom Color 9">
      <a:srgbClr val="FFCC00"/>
    </a:custClr>
    <a:custClr name="Custom Color 10">
      <a:srgbClr val="E73331"/>
    </a:custClr>
  </a:custClrLst>
</a:theme>
</file>

<file path=ppt/theme/theme2.xml><?xml version="1.0" encoding="utf-8"?>
<a:theme xmlns:a="http://schemas.openxmlformats.org/drawingml/2006/main" name="Larissa">
  <a:themeElements>
    <a:clrScheme name="VDE Farben">
      <a:dk1>
        <a:srgbClr val="575757"/>
      </a:dk1>
      <a:lt1>
        <a:sysClr val="window" lastClr="FFFFFF"/>
      </a:lt1>
      <a:dk2>
        <a:srgbClr val="000000"/>
      </a:dk2>
      <a:lt2>
        <a:srgbClr val="FFFFFF"/>
      </a:lt2>
      <a:accent1>
        <a:srgbClr val="0064B4"/>
      </a:accent1>
      <a:accent2>
        <a:srgbClr val="575757"/>
      </a:accent2>
      <a:accent3>
        <a:srgbClr val="FFFFFF"/>
      </a:accent3>
      <a:accent4>
        <a:srgbClr val="FFCC00"/>
      </a:accent4>
      <a:accent5>
        <a:srgbClr val="E73331"/>
      </a:accent5>
      <a:accent6>
        <a:srgbClr val="76B82A"/>
      </a:accent6>
      <a:hlink>
        <a:srgbClr val="0064B4"/>
      </a:hlink>
      <a:folHlink>
        <a:srgbClr val="000000"/>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E2B282C37F27444CB5ABA3D13448CF4C" ma:contentTypeVersion="12" ma:contentTypeDescription="Ein neues Dokument erstellen." ma:contentTypeScope="" ma:versionID="634fd7750bdb960030abb48194fac8f4">
  <xsd:schema xmlns:xsd="http://www.w3.org/2001/XMLSchema" xmlns:xs="http://www.w3.org/2001/XMLSchema" xmlns:p="http://schemas.microsoft.com/office/2006/metadata/properties" xmlns:ns2="f4b60e2c-69b3-49be-a699-9757613bd5c7" xmlns:ns3="3e91fd44-262c-4aaa-ae79-652a610c38dd" targetNamespace="http://schemas.microsoft.com/office/2006/metadata/properties" ma:root="true" ma:fieldsID="8c62ccc449f115d093d00464b35a5f81" ns2:_="" ns3:_="">
    <xsd:import namespace="f4b60e2c-69b3-49be-a699-9757613bd5c7"/>
    <xsd:import namespace="3e91fd44-262c-4aaa-ae79-652a610c38d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b60e2c-69b3-49be-a699-9757613bd5c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e91fd44-262c-4aaa-ae79-652a610c38dd" elementFormDefault="qualified">
    <xsd:import namespace="http://schemas.microsoft.com/office/2006/documentManagement/types"/>
    <xsd:import namespace="http://schemas.microsoft.com/office/infopath/2007/PartnerControls"/>
    <xsd:element name="SharedWithUsers" ma:index="1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AF3D24-B07A-42F2-B7D5-25E70558E8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b60e2c-69b3-49be-a699-9757613bd5c7"/>
    <ds:schemaRef ds:uri="3e91fd44-262c-4aaa-ae79-652a610c38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13FB408-5823-4A2F-99C7-115E79C52035}">
  <ds:schemaRefs>
    <ds:schemaRef ds:uri="http://schemas.microsoft.com/office/2006/metadata/properties"/>
    <ds:schemaRef ds:uri="f4b60e2c-69b3-49be-a699-9757613bd5c7"/>
    <ds:schemaRef ds:uri="http://schemas.openxmlformats.org/package/2006/metadata/core-properties"/>
    <ds:schemaRef ds:uri="http://purl.org/dc/terms/"/>
    <ds:schemaRef ds:uri="http://schemas.microsoft.com/office/infopath/2007/PartnerControls"/>
    <ds:schemaRef ds:uri="http://purl.org/dc/dcmitype/"/>
    <ds:schemaRef ds:uri="http://schemas.microsoft.com/office/2006/documentManagement/types"/>
    <ds:schemaRef ds:uri="3e91fd44-262c-4aaa-ae79-652a610c38dd"/>
    <ds:schemaRef ds:uri="http://www.w3.org/XML/1998/namespace"/>
    <ds:schemaRef ds:uri="http://purl.org/dc/elements/1.1/"/>
  </ds:schemaRefs>
</ds:datastoreItem>
</file>

<file path=customXml/itemProps3.xml><?xml version="1.0" encoding="utf-8"?>
<ds:datastoreItem xmlns:ds="http://schemas.openxmlformats.org/officeDocument/2006/customXml" ds:itemID="{30FFED8E-86FA-4932-9502-284C85312E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2666</Words>
  <Application>Microsoft Office PowerPoint</Application>
  <PresentationFormat>Bildschirmpräsentation (16:9)</PresentationFormat>
  <Paragraphs>330</Paragraphs>
  <Slides>21</Slides>
  <Notes>6</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21</vt:i4>
      </vt:variant>
    </vt:vector>
  </HeadingPairs>
  <TitlesOfParts>
    <vt:vector size="26" baseType="lpstr">
      <vt:lpstr>Arial</vt:lpstr>
      <vt:lpstr>Calibri</vt:lpstr>
      <vt:lpstr>Symbol</vt:lpstr>
      <vt:lpstr>Wingdings</vt:lpstr>
      <vt:lpstr>1_2017-11-20 - dke-template_de</vt:lpstr>
      <vt:lpstr>KI-FACHKONFERENZ Artificial Intelligence Act</vt:lpstr>
      <vt:lpstr>Ziele des Workshops</vt:lpstr>
      <vt:lpstr>Agenda</vt:lpstr>
      <vt:lpstr>Frage 1 – Wie gut kennen sie den Vorschlag für eine Regulierung von AI in der EU?</vt:lpstr>
      <vt:lpstr>Frage 2 – Sind sie bei relevanten Standardisierungsaktivitäten beteiligt?</vt:lpstr>
      <vt:lpstr>EU AI and Machinery regulation</vt:lpstr>
      <vt:lpstr>AI definition (from the AI regulation)</vt:lpstr>
      <vt:lpstr>Risk-based approach of AI regulation</vt:lpstr>
      <vt:lpstr>High-risk AI Systems</vt:lpstr>
      <vt:lpstr>High-risk AI Systems - Requirements</vt:lpstr>
      <vt:lpstr>High-risk AI Systems – Providing conformity</vt:lpstr>
      <vt:lpstr>Frage 3 – Ist die AI Regulierung relevant für ihr Geschäft oder Arbeitsgebiet?</vt:lpstr>
      <vt:lpstr>Frage 4 – Gibt es in ihrem Arbeitsgebiet AI Use Cases, die in die High-Risk Kategorie fallen?</vt:lpstr>
      <vt:lpstr>Machinery Directive – Harmonized Standards</vt:lpstr>
      <vt:lpstr>Relevant standardization bodies for harmonized standards</vt:lpstr>
      <vt:lpstr>AI Standards in ISO/IEC JTC1 SC42 with relation to the EU AI regulation</vt:lpstr>
      <vt:lpstr>Other related standardization activities</vt:lpstr>
      <vt:lpstr>Frage 5 – Welche Themen sind für harmonisierte Standards für die EU AI Regulierung relevant?</vt:lpstr>
      <vt:lpstr>Frage 6 – Möchten sie sich an der Erstellung von harmonisierten Standards für die EU AI Regulierung beteiligen?</vt:lpstr>
      <vt:lpstr>Mitarbeit in relevanten Standardisierungsaktivitäten in Deutschland</vt:lpstr>
      <vt:lpstr>PowerPoint-Präsentation</vt:lpstr>
    </vt:vector>
  </TitlesOfParts>
  <Company>VDE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DKE-Template</dc:title>
  <dc:creator>Unseld, Melanie</dc:creator>
  <cp:lastModifiedBy>Juergen Heiles</cp:lastModifiedBy>
  <cp:revision>79</cp:revision>
  <cp:lastPrinted>2017-10-24T07:51:31Z</cp:lastPrinted>
  <dcterms:created xsi:type="dcterms:W3CDTF">2017-11-29T08:07:50Z</dcterms:created>
  <dcterms:modified xsi:type="dcterms:W3CDTF">2021-11-22T08:34:47Z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0x010100E2B282C37F27444CB5ABA3D13448CF4C</vt:lpwstr>
  </property>
  <property fmtid="{D5CDD505-2E9C-101B-9397-08002B2CF9AE}" pid="3" name="MSIP_Label_a59b6cd5-d141-4a33-8bf1-0ca04484304f_Enabled">
    <vt:lpwstr>true</vt:lpwstr>
  </property>
  <property fmtid="{D5CDD505-2E9C-101B-9397-08002B2CF9AE}" pid="4" name="MSIP_Label_a59b6cd5-d141-4a33-8bf1-0ca04484304f_SetDate">
    <vt:lpwstr>2021-10-21T07:59:28Z</vt:lpwstr>
  </property>
  <property fmtid="{D5CDD505-2E9C-101B-9397-08002B2CF9AE}" pid="5" name="MSIP_Label_a59b6cd5-d141-4a33-8bf1-0ca04484304f_Method">
    <vt:lpwstr>Standard</vt:lpwstr>
  </property>
  <property fmtid="{D5CDD505-2E9C-101B-9397-08002B2CF9AE}" pid="6" name="MSIP_Label_a59b6cd5-d141-4a33-8bf1-0ca04484304f_Name">
    <vt:lpwstr>restricted-default</vt:lpwstr>
  </property>
  <property fmtid="{D5CDD505-2E9C-101B-9397-08002B2CF9AE}" pid="7" name="MSIP_Label_a59b6cd5-d141-4a33-8bf1-0ca04484304f_SiteId">
    <vt:lpwstr>38ae3bcd-9579-4fd4-adda-b42e1495d55a</vt:lpwstr>
  </property>
  <property fmtid="{D5CDD505-2E9C-101B-9397-08002B2CF9AE}" pid="8" name="MSIP_Label_a59b6cd5-d141-4a33-8bf1-0ca04484304f_ActionId">
    <vt:lpwstr>7150109d-7281-453d-8d1a-2483805b7bb6</vt:lpwstr>
  </property>
  <property fmtid="{D5CDD505-2E9C-101B-9397-08002B2CF9AE}" pid="9" name="MSIP_Label_a59b6cd5-d141-4a33-8bf1-0ca04484304f_ContentBits">
    <vt:lpwstr>0</vt:lpwstr>
  </property>
  <property fmtid="{D5CDD505-2E9C-101B-9397-08002B2CF9AE}" pid="10" name="Document_Confidentiality">
    <vt:lpwstr>Restricted</vt:lpwstr>
  </property>
</Properties>
</file>