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583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EEE335-A68B-3BEB-2A8B-6240EAD2A166}" v="12" dt="2021-11-18T10:27:00.683"/>
  </p1510:revLst>
</p1510:revInfo>
</file>

<file path=ppt/tableStyles.xml><?xml version="1.0" encoding="utf-8"?>
<a:tblStyleLst xmlns:a="http://schemas.openxmlformats.org/drawingml/2006/main" def="{414DCB60-97F6-4CD8-97D4-4A8CC05064F7}">
  <a:tblStyle styleId="{414DCB60-97F6-4CD8-97D4-4A8CC05064F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9F9F9"/>
          </a:solidFill>
        </a:fill>
      </a:tcStyle>
    </a:wholeTbl>
    <a:band1H>
      <a:tcTxStyle/>
      <a:tcStyle>
        <a:tcBdr/>
        <a:fill>
          <a:solidFill>
            <a:srgbClr val="F2F2F2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2F2F2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>
      <p:cViewPr varScale="1">
        <p:scale>
          <a:sx n="134" d="100"/>
          <a:sy n="134" d="100"/>
        </p:scale>
        <p:origin x="120" y="282"/>
      </p:cViewPr>
      <p:guideLst>
        <p:guide pos="5583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1000" y="169759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505200" y="169759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048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1000" y="8784000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505200" y="8784000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80000" lvl="0" indent="-10380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89" name="Google Shape;89;p1:notes"/>
          <p:cNvSpPr txBox="1">
            <a:spLocks noGrp="1"/>
          </p:cNvSpPr>
          <p:nvPr>
            <p:ph type="sldNum" idx="12"/>
          </p:nvPr>
        </p:nvSpPr>
        <p:spPr>
          <a:xfrm>
            <a:off x="3505200" y="8784000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fa904fbf71_0_0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fa904fbf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1b48d5760_0_9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g101b48d576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fa904fbf71_0_31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fa904fbf7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fa904fbf71_0_43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gfa904fbf71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fa904fbf71_0_57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gfa904fbf71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fbbb9da64b_0_0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fbbb9da6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80000" lvl="0" indent="-10380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505200" y="8784000"/>
            <a:ext cx="297180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1b48d5760_0_0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101b48d57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a904fbf71_0_70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fa904fbf7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fa904fbf71_0_79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fa904fbf71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fa904fbf71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fa904fbf71_0_88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999" lvl="0" indent="-103799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/>
          </a:p>
        </p:txBody>
      </p:sp>
      <p:sp>
        <p:nvSpPr>
          <p:cNvPr id="134" name="Google Shape;134;gfa904fbf71_0_88:notes"/>
          <p:cNvSpPr txBox="1">
            <a:spLocks noGrp="1"/>
          </p:cNvSpPr>
          <p:nvPr>
            <p:ph type="sldNum" idx="12"/>
          </p:nvPr>
        </p:nvSpPr>
        <p:spPr>
          <a:xfrm>
            <a:off x="3505200" y="8784000"/>
            <a:ext cx="29718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a904fbf71_0_104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fa904fbf7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a904fbf71_0_119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fa904fbf71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elfolie_Variation 1">
  <p:cSld name="2_Titelfolie_Variation 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l="16506" t="10891" b="18459"/>
          <a:stretch/>
        </p:blipFill>
        <p:spPr>
          <a:xfrm>
            <a:off x="0" y="557211"/>
            <a:ext cx="9144000" cy="4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301626" y="3362240"/>
            <a:ext cx="1879178" cy="12240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44000" tIns="108000" rIns="144000" bIns="144000" anchor="t" anchorCtr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title"/>
          </p:nvPr>
        </p:nvSpPr>
        <p:spPr>
          <a:xfrm>
            <a:off x="301624" y="1635125"/>
            <a:ext cx="6048375" cy="15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4000" tIns="144000" rIns="144000" bIns="1440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elfolie_Variation 1">
  <p:cSld name="3_Titelfolie_Variation 1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und Text">
  <p:cSld name="Bild und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4535488" y="1635125"/>
            <a:ext cx="4327524" cy="2951162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ctr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301625" y="700088"/>
            <a:ext cx="6934200" cy="82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301625" y="1635125"/>
            <a:ext cx="4143375" cy="2951162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ischentitel mit Bild 2zeilig">
  <p:cSld name="Zwischentitel mit Bild 2zeilig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>
            <a:off x="0" y="842963"/>
            <a:ext cx="9144000" cy="38750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540000" rIns="0" bIns="0" anchor="t" anchorCtr="0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ischentitel mit Bild horizontal">
  <p:cSld name="Zwischentitel mit Bild horizontal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34747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720000" rIns="0" bIns="0" anchor="t" anchorCtr="0">
            <a:noAutofit/>
          </a:bodyPr>
          <a:lstStyle>
            <a:lvl1pPr marL="457200" lvl="0" indent="-22860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288000" y="3600000"/>
            <a:ext cx="7344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8000" tIns="72000" rIns="288000" bIns="72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301626" y="1635125"/>
            <a:ext cx="8553600" cy="2951162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622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Texte mit Überschrift" type="twoTxTwoObj">
  <p:cSld name="TWO_OBJECTS_WITH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301624" y="700088"/>
            <a:ext cx="8552623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301626" y="1635013"/>
            <a:ext cx="4143600" cy="342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80000" tIns="0" rIns="180000" bIns="0" anchor="ctr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2"/>
          </p:nvPr>
        </p:nvSpPr>
        <p:spPr>
          <a:xfrm>
            <a:off x="301624" y="1977014"/>
            <a:ext cx="4143600" cy="2609274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t" anchorCtr="0">
            <a:noAutofit/>
          </a:bodyPr>
          <a:lstStyle>
            <a:lvl1pPr marL="457200" lvl="0" indent="-317500" algn="l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3"/>
          </p:nvPr>
        </p:nvSpPr>
        <p:spPr>
          <a:xfrm>
            <a:off x="4710648" y="1635124"/>
            <a:ext cx="4143600" cy="34188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80000" tIns="0" rIns="180000" bIns="0" anchor="ctr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4"/>
          </p:nvPr>
        </p:nvSpPr>
        <p:spPr>
          <a:xfrm>
            <a:off x="4710648" y="1977013"/>
            <a:ext cx="4143600" cy="260927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t" anchorCtr="0">
            <a:noAutofit/>
          </a:bodyPr>
          <a:lstStyle>
            <a:lvl1pPr marL="457200" lvl="0" indent="-317500" algn="l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ischentitel">
  <p:cSld name="Zwischentitel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-1" y="1635125"/>
            <a:ext cx="4445001" cy="295116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720000" rIns="0" bIns="0" anchor="t" anchorCtr="0">
            <a:noAutofit/>
          </a:bodyPr>
          <a:lstStyle>
            <a:lvl1pPr marL="457200" lvl="0" indent="-22860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4710112" y="1635125"/>
            <a:ext cx="4144135" cy="295116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301624" y="700088"/>
            <a:ext cx="8482157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ischentitel mit Bild 1zeilig">
  <p:cSld name="Zwischentitel mit Bild 1zeilig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5144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720000" rIns="0" bIns="0" anchor="t" anchorCtr="0">
            <a:noAutofit/>
          </a:bodyPr>
          <a:lstStyle>
            <a:lvl1pPr marL="457200" lvl="0" indent="-22860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301625" y="3973202"/>
            <a:ext cx="7838612" cy="637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8000" tIns="72000" rIns="288000" bIns="720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6934199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folie_Variation 1">
  <p:cSld name="1_Titelfolie_Variation 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_Variation 1">
  <p:cSld name="Titelfolie_Variation 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ubTitle" idx="1"/>
          </p:nvPr>
        </p:nvSpPr>
        <p:spPr>
          <a:xfrm>
            <a:off x="301626" y="2743200"/>
            <a:ext cx="6934200" cy="184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9B9B9B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9B9B9B"/>
              </a:buClr>
              <a:buSzPts val="2000"/>
              <a:buNone/>
              <a:defRPr>
                <a:solidFill>
                  <a:srgbClr val="9B9B9B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01625" y="1635125"/>
            <a:ext cx="69342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5">
            <a:alphaModFix/>
          </a:blip>
          <a:srcRect l="16506" t="37423" b="56023"/>
          <a:stretch/>
        </p:blipFill>
        <p:spPr>
          <a:xfrm>
            <a:off x="0" y="4718050"/>
            <a:ext cx="9144000" cy="42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0" y="4718700"/>
            <a:ext cx="9144000" cy="424800"/>
          </a:xfrm>
          <a:prstGeom prst="rect">
            <a:avLst/>
          </a:prstGeom>
          <a:gradFill>
            <a:gsLst>
              <a:gs pos="0">
                <a:srgbClr val="3B5A93">
                  <a:alpha val="61960"/>
                </a:srgbClr>
              </a:gs>
              <a:gs pos="7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144000" tIns="36000" rIns="144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0" y="0"/>
            <a:ext cx="9144000" cy="5631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spcFirstLastPara="1" wrap="square" lIns="144000" tIns="36000" rIns="144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622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301626" y="1635125"/>
            <a:ext cx="8552622" cy="295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014356" y="139112"/>
            <a:ext cx="3848657" cy="3096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583">
          <p15:clr>
            <a:srgbClr val="F26B43"/>
          </p15:clr>
        </p15:guide>
        <p15:guide id="2" orient="horz" pos="2972">
          <p15:clr>
            <a:srgbClr val="F26B43"/>
          </p15:clr>
        </p15:guide>
        <p15:guide id="3" orient="horz" pos="3166">
          <p15:clr>
            <a:srgbClr val="F26B43"/>
          </p15:clr>
        </p15:guide>
        <p15:guide id="4" pos="190">
          <p15:clr>
            <a:srgbClr val="F26B43"/>
          </p15:clr>
        </p15:guide>
        <p15:guide id="5" orient="horz" pos="169">
          <p15:clr>
            <a:srgbClr val="F26B43"/>
          </p15:clr>
        </p15:guide>
        <p15:guide id="6" pos="4728">
          <p15:clr>
            <a:srgbClr val="F26B43"/>
          </p15:clr>
        </p15:guide>
        <p15:guide id="7" pos="4646">
          <p15:clr>
            <a:srgbClr val="F26B43"/>
          </p15:clr>
        </p15:guide>
        <p15:guide id="8" pos="4558">
          <p15:clr>
            <a:srgbClr val="F26B43"/>
          </p15:clr>
        </p15:guide>
        <p15:guide id="9" orient="horz" pos="2889">
          <p15:clr>
            <a:srgbClr val="F26B43"/>
          </p15:clr>
        </p15:guide>
        <p15:guide id="10" orient="horz" pos="1030">
          <p15:clr>
            <a:srgbClr val="F26B43"/>
          </p15:clr>
        </p15:guide>
        <p15:guide id="11" orient="horz" pos="350">
          <p15:clr>
            <a:srgbClr val="F26B43"/>
          </p15:clr>
        </p15:guide>
        <p15:guide id="12" orient="horz" pos="441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pos="2800">
          <p15:clr>
            <a:srgbClr val="F26B43"/>
          </p15:clr>
        </p15:guide>
        <p15:guide id="15" pos="29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drf.org/consultations/cons-aimd-mlmd-ktd.asp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ami.org/detail-pages/press-release/aami-bsi-position-paper-sets-machine-learning-agenda" TargetMode="External"/><Relationship Id="rId5" Type="http://schemas.openxmlformats.org/officeDocument/2006/relationships/hyperlink" Target="https://www.iso.org/committee/54960.html" TargetMode="External"/><Relationship Id="rId4" Type="http://schemas.openxmlformats.org/officeDocument/2006/relationships/hyperlink" Target="https://www.iso.org/committee/6794475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sfda.gov.sa/sites/default/files/2021-04/SFDAArtificial%20IntelligenceEn.pdf" TargetMode="External"/><Relationship Id="rId3" Type="http://schemas.openxmlformats.org/officeDocument/2006/relationships/hyperlink" Target="https://www.fda.gov/media/122535/download" TargetMode="External"/><Relationship Id="rId7" Type="http://schemas.openxmlformats.org/officeDocument/2006/relationships/hyperlink" Target="https://www.moh.gov.sg/licensing-and-regulation/artificial-intelligence-in-healthcare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fds.go.kr/eng/brd/m_40/view.do?seq=72623&amp;srchFr=&amp;srchTo=&amp;srchWord=&amp;srchTp=&amp;itm_seq_1=0&amp;itm_seq_2=0&amp;multi_itm_seq=0&amp;company_cd=&amp;company_nm=&amp;page=1" TargetMode="External"/><Relationship Id="rId5" Type="http://schemas.openxmlformats.org/officeDocument/2006/relationships/hyperlink" Target="https://www.fda.gov/medical-devices/software-medical-device-samd/artificial-intelligence-and-machine-learning-software-medical-device" TargetMode="External"/><Relationship Id="rId4" Type="http://schemas.openxmlformats.org/officeDocument/2006/relationships/hyperlink" Target="https://mdic.org/program/aiml/" TargetMode="External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subTitle" idx="1"/>
          </p:nvPr>
        </p:nvSpPr>
        <p:spPr>
          <a:xfrm>
            <a:off x="301625" y="3362250"/>
            <a:ext cx="1974300" cy="1224000"/>
          </a:xfrm>
          <a:prstGeom prst="rect">
            <a:avLst/>
          </a:prstGeom>
          <a:solidFill>
            <a:srgbClr val="8E9DC6"/>
          </a:solidFill>
          <a:ln>
            <a:noFill/>
          </a:ln>
        </p:spPr>
        <p:txBody>
          <a:bodyPr spcFirstLastPara="1" wrap="square" lIns="144000" tIns="108000" rIns="144000" bIns="144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de-DE"/>
              <a:t>Jackie 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de-DE"/>
              <a:t>Sven Piechottka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de-DE"/>
              <a:t>Berlin,</a:t>
            </a:r>
            <a:br>
              <a:rPr lang="de-DE"/>
            </a:br>
            <a:r>
              <a:rPr lang="de-DE"/>
              <a:t>22. Nov 2021</a:t>
            </a:r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301622" y="1635125"/>
            <a:ext cx="6315090" cy="175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4000" tIns="0" rIns="144000" bIns="144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de-DE" sz="5400" b="1">
                <a:solidFill>
                  <a:schemeClr val="lt1"/>
                </a:solidFill>
              </a:rPr>
              <a:t>KI-FACHKONFERENZ</a:t>
            </a:r>
            <a:r>
              <a:rPr lang="de-DE" sz="2800">
                <a:solidFill>
                  <a:schemeClr val="lt1"/>
                </a:solidFill>
              </a:rPr>
              <a:t/>
            </a:r>
            <a:br>
              <a:rPr lang="de-DE" sz="2800">
                <a:solidFill>
                  <a:schemeClr val="lt1"/>
                </a:solidFill>
              </a:rPr>
            </a:br>
            <a:r>
              <a:rPr lang="de-DE" sz="4800">
                <a:solidFill>
                  <a:schemeClr val="lt1"/>
                </a:solidFill>
              </a:rPr>
              <a:t>Artificial Intelligence Art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93" name="Google Shape;193;p24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pic>
        <p:nvPicPr>
          <p:cNvPr id="195" name="Google Shape;19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6367" y="587725"/>
            <a:ext cx="2839659" cy="40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9025" y="587725"/>
            <a:ext cx="2839649" cy="2612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 txBox="1">
            <a:spLocks noGrp="1"/>
          </p:cNvSpPr>
          <p:nvPr>
            <p:ph type="title"/>
          </p:nvPr>
        </p:nvSpPr>
        <p:spPr>
          <a:xfrm>
            <a:off x="301625" y="700095"/>
            <a:ext cx="85527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Umfrage 3: AIA Klassifizierung - Implikationen</a:t>
            </a:r>
            <a:endParaRPr/>
          </a:p>
        </p:txBody>
      </p:sp>
      <p:sp>
        <p:nvSpPr>
          <p:cNvPr id="203" name="Google Shape;203;p25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04" name="Google Shape;204;p25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05" name="Google Shape;205;p25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63824"/>
              </p:ext>
            </p:extLst>
          </p:nvPr>
        </p:nvGraphicFramePr>
        <p:xfrm>
          <a:off x="301626" y="1014039"/>
          <a:ext cx="5196741" cy="36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Acrobat Document" r:id="rId4" imgW="8019808" imgH="5667341" progId="Acrobat.Document.2017">
                  <p:embed/>
                </p:oleObj>
              </mc:Choice>
              <mc:Fallback>
                <p:oleObj name="Acrobat Document" r:id="rId4" imgW="8019808" imgH="56673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626" y="1014039"/>
                        <a:ext cx="5196741" cy="36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6"/>
          <p:cNvSpPr txBox="1">
            <a:spLocks noGrp="1"/>
          </p:cNvSpPr>
          <p:nvPr>
            <p:ph type="title"/>
          </p:nvPr>
        </p:nvSpPr>
        <p:spPr>
          <a:xfrm>
            <a:off x="301625" y="700094"/>
            <a:ext cx="8552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Anforderungen MDR/IVDR &lt;&gt; Artificial Intelligence Act (AIA)</a:t>
            </a:r>
            <a:endParaRPr/>
          </a:p>
        </p:txBody>
      </p:sp>
      <p:sp>
        <p:nvSpPr>
          <p:cNvPr id="211" name="Google Shape;211;p26"/>
          <p:cNvSpPr txBox="1">
            <a:spLocks noGrp="1"/>
          </p:cNvSpPr>
          <p:nvPr>
            <p:ph type="body" idx="2"/>
          </p:nvPr>
        </p:nvSpPr>
        <p:spPr>
          <a:xfrm>
            <a:off x="301625" y="1267050"/>
            <a:ext cx="4170000" cy="3232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Allgemeine Herstellerpflichten (Art. 16, 17)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-DE"/>
              <a:t>Lernende Systeme: Art. 43(4) &lt;&gt; FDA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Risikomanagement-System (Art. 9)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Data Governance (Art. 10)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Technische Dokumentation (Art. 11, Annex IV)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de-DE"/>
              <a:t>Neu: Trainingsmethoden, Datenauswahl, Labelling Prozess, etc.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Aufzeichnungen / “Logging” (Art. 12)</a:t>
            </a:r>
            <a:endParaRPr/>
          </a:p>
        </p:txBody>
      </p:sp>
      <p:sp>
        <p:nvSpPr>
          <p:cNvPr id="212" name="Google Shape;212;p26"/>
          <p:cNvSpPr txBox="1">
            <a:spLocks noGrp="1"/>
          </p:cNvSpPr>
          <p:nvPr>
            <p:ph type="body" idx="4"/>
          </p:nvPr>
        </p:nvSpPr>
        <p:spPr>
          <a:xfrm>
            <a:off x="4471625" y="1267050"/>
            <a:ext cx="4170000" cy="3232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08000" rIns="180000" bIns="1080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Transparenz &amp; Nutzerinformationen</a:t>
            </a:r>
            <a:br>
              <a:rPr lang="de-DE"/>
            </a:br>
            <a:r>
              <a:rPr lang="de-DE"/>
              <a:t>(Art. 13, 52)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Menschliche Aufsicht (Art. 14)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Genauigkeit, Robustheit, IT-Sicherheit (Art. 15)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Anforderungen an Betreiber (Art. 25, 28)</a:t>
            </a:r>
            <a:br>
              <a:rPr lang="de-DE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Post-Market Surveillance (Art. 61)</a:t>
            </a:r>
            <a:endParaRPr/>
          </a:p>
        </p:txBody>
      </p:sp>
      <p:sp>
        <p:nvSpPr>
          <p:cNvPr id="213" name="Google Shape;213;p26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14" name="Google Shape;214;p26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15" name="Google Shape;215;p26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22" name="Google Shape;222;p27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432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pic>
        <p:nvPicPr>
          <p:cNvPr id="223" name="Google Shape;22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9513" y="1527175"/>
            <a:ext cx="3092775" cy="220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700" y="1729562"/>
            <a:ext cx="4832401" cy="180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8"/>
          <p:cNvSpPr txBox="1">
            <a:spLocks noGrp="1"/>
          </p:cNvSpPr>
          <p:nvPr>
            <p:ph type="body" idx="1"/>
          </p:nvPr>
        </p:nvSpPr>
        <p:spPr>
          <a:xfrm>
            <a:off x="302525" y="1254125"/>
            <a:ext cx="8552700" cy="32649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International Medical Device Regulators Forum (IMDRF)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KI-Arbeitsgruppe im Herbst 2020 gegründet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 u="sng">
                <a:solidFill>
                  <a:schemeClr val="hlink"/>
                </a:solidFill>
                <a:hlinkClick r:id="rId3"/>
              </a:rPr>
              <a:t>Entwurf KI-Glossar</a:t>
            </a:r>
            <a:endParaRPr u="sng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Standardisierungsorganisationen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ISO/IEC JTC1, SC 42 (</a:t>
            </a:r>
            <a:r>
              <a:rPr lang="de-DE" u="sng">
                <a:solidFill>
                  <a:schemeClr val="hlink"/>
                </a:solidFill>
                <a:hlinkClick r:id="rId4"/>
              </a:rPr>
              <a:t>Artificial Intelligence</a:t>
            </a:r>
            <a:r>
              <a:rPr lang="de-DE"/>
              <a:t>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ISO/IEC TC215 (</a:t>
            </a:r>
            <a:r>
              <a:rPr lang="de-DE" u="sng">
                <a:solidFill>
                  <a:schemeClr val="hlink"/>
                </a:solidFill>
                <a:hlinkClick r:id="rId5"/>
              </a:rPr>
              <a:t>Health Informatics</a:t>
            </a:r>
            <a:r>
              <a:rPr lang="de-DE"/>
              <a:t>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Institute of Electrical and Electronics Engineers (IEEE):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DE"/>
              <a:t>P2802 (Evaluation of AI-Based MD), P2801 (QM of Medical AI Datasets), P7003 (Algo Bias Considerations)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Consumer Technology Association (CTA):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DE"/>
              <a:t>ANSI/CTA 2089.1 (AI Definitions in Healthcare), ANSI/CTA 2090 (Trustworthiness)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AAMI &amp; BSI haben KI-Arbeitsgruppe gegründet (</a:t>
            </a:r>
            <a:r>
              <a:rPr lang="de-DE" u="sng">
                <a:solidFill>
                  <a:schemeClr val="hlink"/>
                </a:solidFill>
                <a:hlinkClick r:id="rId6"/>
              </a:rPr>
              <a:t>Positionspapier 05/2020</a:t>
            </a:r>
            <a:r>
              <a:rPr lang="de-DE"/>
              <a:t>)</a:t>
            </a:r>
            <a:endParaRPr/>
          </a:p>
        </p:txBody>
      </p:sp>
      <p:sp>
        <p:nvSpPr>
          <p:cNvPr id="230" name="Google Shape;230;p28"/>
          <p:cNvSpPr txBox="1">
            <a:spLocks noGrp="1"/>
          </p:cNvSpPr>
          <p:nvPr>
            <p:ph type="title"/>
          </p:nvPr>
        </p:nvSpPr>
        <p:spPr>
          <a:xfrm>
            <a:off x="301625" y="700100"/>
            <a:ext cx="4846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Harmonisierte KI-Normen: Quo Vadis?</a:t>
            </a:r>
            <a:endParaRPr/>
          </a:p>
        </p:txBody>
      </p:sp>
      <p:sp>
        <p:nvSpPr>
          <p:cNvPr id="231" name="Google Shape;231;p28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32" name="Google Shape;232;p28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33" name="Google Shape;233;p28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  <p:pic>
        <p:nvPicPr>
          <p:cNvPr id="234" name="Google Shape;234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21200" y="853673"/>
            <a:ext cx="1525350" cy="134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9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40" name="Google Shape;240;p29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41" name="Google Shape;241;p29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15</a:t>
            </a:fld>
            <a:endParaRPr/>
          </a:p>
        </p:txBody>
      </p:sp>
      <p:pic>
        <p:nvPicPr>
          <p:cNvPr id="242" name="Google Shape;242;p29"/>
          <p:cNvPicPr preferRelativeResize="0"/>
          <p:nvPr/>
        </p:nvPicPr>
        <p:blipFill rotWithShape="1">
          <a:blip r:embed="rId3">
            <a:alphaModFix/>
          </a:blip>
          <a:srcRect r="19021"/>
          <a:stretch/>
        </p:blipFill>
        <p:spPr>
          <a:xfrm>
            <a:off x="252275" y="963788"/>
            <a:ext cx="4047301" cy="321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1075" y="933136"/>
            <a:ext cx="3503626" cy="327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0"/>
          <p:cNvSpPr txBox="1">
            <a:spLocks noGrp="1"/>
          </p:cNvSpPr>
          <p:nvPr>
            <p:ph type="body" idx="1"/>
          </p:nvPr>
        </p:nvSpPr>
        <p:spPr>
          <a:xfrm>
            <a:off x="302525" y="1254125"/>
            <a:ext cx="8552700" cy="33321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United States Food and Drug Administration (FDA)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04/2019: Regulatory Framework for Modifications to AI/ML-Based SaMD (</a:t>
            </a:r>
            <a:r>
              <a:rPr lang="de-DE" u="sng">
                <a:solidFill>
                  <a:schemeClr val="hlink"/>
                </a:solidFill>
                <a:hlinkClick r:id="rId3"/>
              </a:rPr>
              <a:t>Link</a:t>
            </a:r>
            <a:r>
              <a:rPr lang="de-DE"/>
              <a:t>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MDIC Projekt: Templates / Whitepaper für SPS/ACP (</a:t>
            </a:r>
            <a:r>
              <a:rPr lang="de-DE" u="sng">
                <a:solidFill>
                  <a:schemeClr val="hlink"/>
                </a:solidFill>
                <a:hlinkClick r:id="rId4"/>
              </a:rPr>
              <a:t>Link</a:t>
            </a:r>
            <a:r>
              <a:rPr lang="de-DE"/>
              <a:t>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01/2021: FDA Action Plan on Artificial Intelligence (</a:t>
            </a:r>
            <a:r>
              <a:rPr lang="de-DE" u="sng">
                <a:solidFill>
                  <a:schemeClr val="hlink"/>
                </a:solidFill>
                <a:hlinkClick r:id="rId5"/>
              </a:rPr>
              <a:t>Link</a:t>
            </a:r>
            <a:r>
              <a:rPr lang="de-DE"/>
              <a:t>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Andere staatliche Initiativen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Südkorea </a:t>
            </a:r>
            <a:r>
              <a:rPr lang="de-DE" u="sng">
                <a:solidFill>
                  <a:schemeClr val="hlink"/>
                </a:solidFill>
                <a:hlinkClick r:id="rId6"/>
              </a:rPr>
              <a:t>Guideline</a:t>
            </a:r>
            <a:r>
              <a:rPr lang="de-DE"/>
              <a:t> (04/2020)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China NMPA, </a:t>
            </a:r>
            <a:r>
              <a:rPr lang="de-DE" u="sng">
                <a:solidFill>
                  <a:schemeClr val="hlink"/>
                </a:solidFill>
                <a:hlinkClick r:id="rId7"/>
              </a:rPr>
              <a:t>Singapur</a:t>
            </a:r>
            <a:r>
              <a:rPr lang="de-DE"/>
              <a:t> (10/2021), </a:t>
            </a:r>
            <a:r>
              <a:rPr lang="de-DE" u="sng">
                <a:solidFill>
                  <a:schemeClr val="hlink"/>
                </a:solidFill>
                <a:hlinkClick r:id="rId8"/>
              </a:rPr>
              <a:t>Saudi-Arabien</a:t>
            </a:r>
            <a:r>
              <a:rPr lang="de-DE"/>
              <a:t> (02/2021)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Andere nicht-staatliche Initiativen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WHO/ITU Focus Group “AI4Health”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Xavier University “Good Machine Learning Practices” WG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Pistoia Alliance</a:t>
            </a:r>
            <a:endParaRPr/>
          </a:p>
        </p:txBody>
      </p:sp>
      <p:sp>
        <p:nvSpPr>
          <p:cNvPr id="249" name="Google Shape;249;p30"/>
          <p:cNvSpPr txBox="1">
            <a:spLocks noGrp="1"/>
          </p:cNvSpPr>
          <p:nvPr>
            <p:ph type="title"/>
          </p:nvPr>
        </p:nvSpPr>
        <p:spPr>
          <a:xfrm>
            <a:off x="301625" y="700100"/>
            <a:ext cx="4846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Harmonisierte KI-Normen: Quo Vadis? Part II</a:t>
            </a:r>
            <a:endParaRPr/>
          </a:p>
        </p:txBody>
      </p:sp>
      <p:sp>
        <p:nvSpPr>
          <p:cNvPr id="250" name="Google Shape;250;p30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51" name="Google Shape;251;p30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52" name="Google Shape;252;p30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16</a:t>
            </a:fld>
            <a:endParaRPr/>
          </a:p>
        </p:txBody>
      </p:sp>
      <p:pic>
        <p:nvPicPr>
          <p:cNvPr id="253" name="Google Shape;253;p3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93475" y="2096674"/>
            <a:ext cx="2780776" cy="187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1"/>
          <p:cNvPicPr preferRelativeResize="0"/>
          <p:nvPr/>
        </p:nvPicPr>
        <p:blipFill rotWithShape="1">
          <a:blip r:embed="rId3">
            <a:alphaModFix/>
          </a:blip>
          <a:srcRect l="16506" t="10891" b="18459"/>
          <a:stretch/>
        </p:blipFill>
        <p:spPr>
          <a:xfrm>
            <a:off x="0" y="557211"/>
            <a:ext cx="9144000" cy="4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1"/>
          <p:cNvSpPr txBox="1"/>
          <p:nvPr/>
        </p:nvSpPr>
        <p:spPr>
          <a:xfrm>
            <a:off x="349076" y="1300163"/>
            <a:ext cx="36000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4B4"/>
              </a:buClr>
              <a:buSzPts val="2800"/>
              <a:buFont typeface="Noto Sans Symbols"/>
              <a:buNone/>
            </a:pPr>
            <a:r>
              <a:rPr lang="de-DE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Vielen Dank für</a:t>
            </a:r>
            <a:br>
              <a:rPr lang="de-DE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de-DE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Ihre Aufmerksamkeit!</a:t>
            </a:r>
            <a:endParaRPr/>
          </a:p>
        </p:txBody>
      </p:sp>
      <p:sp>
        <p:nvSpPr>
          <p:cNvPr id="260" name="Google Shape;260;p31"/>
          <p:cNvSpPr/>
          <p:nvPr/>
        </p:nvSpPr>
        <p:spPr>
          <a:xfrm flipH="1">
            <a:off x="301675" y="3112025"/>
            <a:ext cx="2518500" cy="1474200"/>
          </a:xfrm>
          <a:prstGeom prst="rect">
            <a:avLst/>
          </a:prstGeom>
          <a:solidFill>
            <a:srgbClr val="8E9DC6"/>
          </a:solidFill>
          <a:ln>
            <a:noFill/>
          </a:ln>
        </p:spPr>
        <p:txBody>
          <a:bodyPr spcFirstLastPara="1" wrap="square" lIns="180000" tIns="108000" rIns="18000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Ihr Ansprechpartner: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Jackie Ma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Head of Applied Machine Learning Group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Fraunhofer HHI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E-Mail: jackie.ma@hhi.fraunhofer.de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1"/>
          <p:cNvSpPr txBox="1"/>
          <p:nvPr/>
        </p:nvSpPr>
        <p:spPr>
          <a:xfrm>
            <a:off x="5265188" y="3474998"/>
            <a:ext cx="216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1"/>
          <p:cNvSpPr txBox="1"/>
          <p:nvPr/>
        </p:nvSpPr>
        <p:spPr>
          <a:xfrm>
            <a:off x="5265188" y="4014998"/>
            <a:ext cx="216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1"/>
          <p:cNvSpPr/>
          <p:nvPr/>
        </p:nvSpPr>
        <p:spPr>
          <a:xfrm flipH="1">
            <a:off x="2879606" y="3112017"/>
            <a:ext cx="2289600" cy="1474200"/>
          </a:xfrm>
          <a:prstGeom prst="rect">
            <a:avLst/>
          </a:prstGeom>
          <a:solidFill>
            <a:srgbClr val="8E9DC6"/>
          </a:solidFill>
          <a:ln>
            <a:noFill/>
          </a:ln>
        </p:spPr>
        <p:txBody>
          <a:bodyPr spcFirstLastPara="1" wrap="square" lIns="180000" tIns="108000" rIns="18000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Ihr Ansprechpartner: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Sven Piechottka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Medizinprodukteberater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Open Regulatory GmbH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de-DE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E-Mail: sven@openregulatory.com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2"/>
          <p:cNvSpPr txBox="1">
            <a:spLocks noGrp="1"/>
          </p:cNvSpPr>
          <p:nvPr>
            <p:ph type="title"/>
          </p:nvPr>
        </p:nvSpPr>
        <p:spPr>
          <a:xfrm>
            <a:off x="301625" y="700095"/>
            <a:ext cx="85527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2000"/>
            </a:pPr>
            <a:r>
              <a:rPr lang="de-DE" dirty="0"/>
              <a:t>Umfrage 4: Klärungsbedarf?</a:t>
            </a:r>
          </a:p>
        </p:txBody>
      </p:sp>
      <p:sp>
        <p:nvSpPr>
          <p:cNvPr id="270" name="Google Shape;270;p32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271" name="Google Shape;271;p32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272" name="Google Shape;272;p32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706632"/>
              </p:ext>
            </p:extLst>
          </p:nvPr>
        </p:nvGraphicFramePr>
        <p:xfrm>
          <a:off x="301625" y="1021366"/>
          <a:ext cx="5196736" cy="36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Acrobat Document" r:id="rId4" imgW="8019808" imgH="5667341" progId="Acrobat.Document.2017">
                  <p:embed/>
                </p:oleObj>
              </mc:Choice>
              <mc:Fallback>
                <p:oleObj name="Acrobat Document" r:id="rId4" imgW="8019808" imgH="56673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625" y="1021366"/>
                        <a:ext cx="5196736" cy="36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622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Agenda</a:t>
            </a: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ftr" idx="11"/>
          </p:nvPr>
        </p:nvSpPr>
        <p:spPr>
          <a:xfrm>
            <a:off x="1341120" y="4873035"/>
            <a:ext cx="72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graphicFrame>
        <p:nvGraphicFramePr>
          <p:cNvPr id="102" name="Google Shape;102;p16"/>
          <p:cNvGraphicFramePr/>
          <p:nvPr/>
        </p:nvGraphicFramePr>
        <p:xfrm>
          <a:off x="301626" y="1635125"/>
          <a:ext cx="8552600" cy="1475550"/>
        </p:xfrm>
        <a:graphic>
          <a:graphicData uri="http://schemas.openxmlformats.org/drawingml/2006/table">
            <a:tbl>
              <a:tblPr firstRow="1" bandRow="1">
                <a:noFill/>
                <a:tableStyleId>{414DCB60-97F6-4CD8-97D4-4A8CC05064F7}</a:tableStyleId>
              </a:tblPr>
              <a:tblGrid>
                <a:gridCol w="1426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1850">
                <a:tc grid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200" b="0">
                          <a:solidFill>
                            <a:schemeClr val="dk1"/>
                          </a:solidFill>
                        </a:rPr>
                        <a:t>1. Artificial Intelligence Act (AIA): Ansatz und Rezeption</a:t>
                      </a:r>
                      <a:endParaRPr b="0">
                        <a:solidFill>
                          <a:schemeClr val="lt1"/>
                        </a:solidFill>
                      </a:endParaRPr>
                    </a:p>
                  </a:txBody>
                  <a:tcPr marL="10800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AD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850">
                <a:tc grid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200"/>
                        <a:t>2. Zusätzliche Anforderungen MDR/IVDR &lt;&gt; AIA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850">
                <a:tc grid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200"/>
                        <a:t>3. Ausblick: Regelungsinitiativen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377825" y="1254125"/>
            <a:ext cx="8234700" cy="29511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01625" y="700095"/>
            <a:ext cx="85527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2000"/>
            </a:pPr>
            <a:r>
              <a:rPr lang="de-DE"/>
              <a:t>Umfrage 1: Wissensstand zum AIA </a:t>
            </a:r>
          </a:p>
        </p:txBody>
      </p:sp>
      <p:sp>
        <p:nvSpPr>
          <p:cNvPr id="109" name="Google Shape;109;p17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067250"/>
              </p:ext>
            </p:extLst>
          </p:nvPr>
        </p:nvGraphicFramePr>
        <p:xfrm>
          <a:off x="301625" y="1079506"/>
          <a:ext cx="5112000" cy="361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4" imgW="8019808" imgH="5667341" progId="Acrobat.Document.2017">
                  <p:embed/>
                </p:oleObj>
              </mc:Choice>
              <mc:Fallback>
                <p:oleObj name="Acrobat Document" r:id="rId4" imgW="8019808" imgH="56673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625" y="1079506"/>
                        <a:ext cx="5112000" cy="361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301625" y="700095"/>
            <a:ext cx="85527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2000"/>
            </a:pPr>
            <a:r>
              <a:rPr lang="de-DE"/>
              <a:t>Umfrage 2: Engagement für Standardisierung</a:t>
            </a:r>
          </a:p>
        </p:txBody>
      </p:sp>
      <p:sp>
        <p:nvSpPr>
          <p:cNvPr id="118" name="Google Shape;118;p18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135279"/>
              </p:ext>
            </p:extLst>
          </p:nvPr>
        </p:nvGraphicFramePr>
        <p:xfrm>
          <a:off x="301625" y="1007952"/>
          <a:ext cx="5145797" cy="363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crobat Document" r:id="rId4" imgW="8019808" imgH="5667341" progId="Acrobat.Document.2017">
                  <p:embed/>
                </p:oleObj>
              </mc:Choice>
              <mc:Fallback>
                <p:oleObj name="Acrobat Document" r:id="rId4" imgW="8019808" imgH="566734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625" y="1007952"/>
                        <a:ext cx="5145797" cy="363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700" cy="8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EU ARTIFICIAL INTELLIGENCE ACT</a:t>
            </a:r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5351928" y="1635125"/>
            <a:ext cx="3503400" cy="29511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999" lvl="0" indent="-179999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Proposes several requirements</a:t>
            </a:r>
            <a:endParaRPr/>
          </a:p>
          <a:p>
            <a:pPr marL="179999" lvl="0" indent="-179999" algn="l" rtl="0">
              <a:spcBef>
                <a:spcPts val="60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Any AI system placed on EU market will be subject to this regulation</a:t>
            </a:r>
            <a:endParaRPr/>
          </a:p>
          <a:p>
            <a:pPr marL="179999" lvl="0" indent="-179999" algn="l" rtl="0">
              <a:spcBef>
                <a:spcPts val="60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Currently a DRAFT regulation, i.e. some time until it goes into effect</a:t>
            </a:r>
            <a:endParaRPr/>
          </a:p>
          <a:p>
            <a:pPr marL="179999" lvl="0" indent="-179999" algn="l" rtl="0">
              <a:spcBef>
                <a:spcPts val="60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Companies need to prepare soon to avoid future penalities or other disadvantages</a:t>
            </a:r>
            <a:endParaRPr/>
          </a:p>
          <a:p>
            <a:pPr marL="179999" lvl="0" indent="-91099" algn="l" rtl="0"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130" name="Google Shape;13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797" y="1286760"/>
            <a:ext cx="3946360" cy="3035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700" cy="8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RISK MODEL APPROACH</a:t>
            </a:r>
            <a:endParaRPr/>
          </a:p>
        </p:txBody>
      </p:sp>
      <p:sp>
        <p:nvSpPr>
          <p:cNvPr id="137" name="Google Shape;137;p20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990039" y="1631298"/>
            <a:ext cx="708000" cy="652200"/>
          </a:xfrm>
          <a:prstGeom prst="triangle">
            <a:avLst>
              <a:gd name="adj" fmla="val 50000"/>
            </a:avLst>
          </a:prstGeom>
          <a:solidFill>
            <a:srgbClr val="FF5757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92000" tIns="48000" rIns="192000" bIns="48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7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0"/>
          <p:cNvSpPr/>
          <p:nvPr/>
        </p:nvSpPr>
        <p:spPr>
          <a:xfrm>
            <a:off x="719139" y="2287780"/>
            <a:ext cx="1244700" cy="557700"/>
          </a:xfrm>
          <a:prstGeom prst="trapezoid">
            <a:avLst>
              <a:gd name="adj" fmla="val 47110"/>
            </a:avLst>
          </a:prstGeom>
          <a:solidFill>
            <a:srgbClr val="FFD347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92000" tIns="48000" rIns="192000" bIns="48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7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0"/>
          <p:cNvSpPr/>
          <p:nvPr/>
        </p:nvSpPr>
        <p:spPr>
          <a:xfrm>
            <a:off x="437577" y="2860040"/>
            <a:ext cx="1800900" cy="557700"/>
          </a:xfrm>
          <a:prstGeom prst="trapezoid">
            <a:avLst>
              <a:gd name="adj" fmla="val 48467"/>
            </a:avLst>
          </a:prstGeom>
          <a:solidFill>
            <a:srgbClr val="8CADDE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92000" tIns="48000" rIns="192000" bIns="48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7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0"/>
          <p:cNvSpPr/>
          <p:nvPr/>
        </p:nvSpPr>
        <p:spPr>
          <a:xfrm>
            <a:off x="177800" y="3431617"/>
            <a:ext cx="2319300" cy="557700"/>
          </a:xfrm>
          <a:prstGeom prst="trapezoid">
            <a:avLst>
              <a:gd name="adj" fmla="val 43853"/>
            </a:avLst>
          </a:prstGeom>
          <a:solidFill>
            <a:srgbClr val="A9DA74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92000" tIns="48000" rIns="192000" bIns="48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7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2679146" y="1914284"/>
            <a:ext cx="5963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UNACCEPTABLE RISK		</a:t>
            </a: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e.g. AI systems that manipulate cognitive behaviour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2679146" y="2459568"/>
            <a:ext cx="5963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HIGH RISK			</a:t>
            </a: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e.g. AI components in robot-assisted surgery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2679146" y="3031144"/>
            <a:ext cx="5963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LIMITED RISK		</a:t>
            </a: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e.g. AI systems used in chat bots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2679146" y="3602720"/>
            <a:ext cx="5963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MINIMAL RISK		</a:t>
            </a: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e.g. AI enabled spam filters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301626" y="700088"/>
            <a:ext cx="8552700" cy="8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REGULATION PROPOSES REQUIREMENTS</a:t>
            </a:r>
            <a:endParaRPr/>
          </a:p>
        </p:txBody>
      </p:sp>
      <p:sp>
        <p:nvSpPr>
          <p:cNvPr id="156" name="Google Shape;156;p21"/>
          <p:cNvSpPr txBox="1"/>
          <p:nvPr/>
        </p:nvSpPr>
        <p:spPr>
          <a:xfrm>
            <a:off x="142187" y="1305267"/>
            <a:ext cx="2148300" cy="349800"/>
          </a:xfrm>
          <a:prstGeom prst="rect">
            <a:avLst/>
          </a:prstGeom>
          <a:solidFill>
            <a:srgbClr val="37508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Noto Sans Symbols"/>
              <a:buNone/>
            </a:pPr>
            <a:r>
              <a:rPr lang="de-DE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UNACCEPTABLE RISK</a:t>
            </a:r>
            <a:endParaRPr/>
          </a:p>
        </p:txBody>
      </p:sp>
      <p:sp>
        <p:nvSpPr>
          <p:cNvPr id="157" name="Google Shape;157;p21"/>
          <p:cNvSpPr txBox="1"/>
          <p:nvPr/>
        </p:nvSpPr>
        <p:spPr>
          <a:xfrm>
            <a:off x="4516068" y="1307909"/>
            <a:ext cx="2148300" cy="349500"/>
          </a:xfrm>
          <a:prstGeom prst="rect">
            <a:avLst/>
          </a:prstGeom>
          <a:solidFill>
            <a:srgbClr val="37508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Noto Sans Symbols"/>
              <a:buNone/>
            </a:pPr>
            <a:r>
              <a:rPr lang="de-DE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LIMITED RISK</a:t>
            </a:r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2330782" y="1305267"/>
            <a:ext cx="2148300" cy="349800"/>
          </a:xfrm>
          <a:prstGeom prst="rect">
            <a:avLst/>
          </a:prstGeom>
          <a:solidFill>
            <a:srgbClr val="375086"/>
          </a:solidFill>
          <a:ln>
            <a:noFill/>
          </a:ln>
        </p:spPr>
        <p:txBody>
          <a:bodyPr spcFirstLastPara="1" wrap="square" lIns="240000" tIns="0" rIns="24000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Noto Sans Symbols"/>
              <a:buNone/>
            </a:pPr>
            <a:r>
              <a:rPr lang="de-DE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 RISK</a:t>
            </a:r>
            <a:endParaRPr/>
          </a:p>
        </p:txBody>
      </p:sp>
      <p:sp>
        <p:nvSpPr>
          <p:cNvPr id="159" name="Google Shape;159;p21"/>
          <p:cNvSpPr txBox="1"/>
          <p:nvPr/>
        </p:nvSpPr>
        <p:spPr>
          <a:xfrm>
            <a:off x="6705837" y="1305267"/>
            <a:ext cx="2148300" cy="349800"/>
          </a:xfrm>
          <a:prstGeom prst="rect">
            <a:avLst/>
          </a:prstGeom>
          <a:solidFill>
            <a:srgbClr val="375086"/>
          </a:solidFill>
          <a:ln>
            <a:noFill/>
          </a:ln>
        </p:spPr>
        <p:txBody>
          <a:bodyPr spcFirstLastPara="1" wrap="square" lIns="240000" tIns="0" rIns="24000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Noto Sans Symbols"/>
              <a:buNone/>
            </a:pPr>
            <a:r>
              <a:rPr lang="de-DE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MINIMAL RISK</a:t>
            </a:r>
            <a:endParaRPr/>
          </a:p>
        </p:txBody>
      </p:sp>
      <p:sp>
        <p:nvSpPr>
          <p:cNvPr id="160" name="Google Shape;160;p21"/>
          <p:cNvSpPr txBox="1"/>
          <p:nvPr/>
        </p:nvSpPr>
        <p:spPr>
          <a:xfrm>
            <a:off x="4516068" y="1744786"/>
            <a:ext cx="2148300" cy="2672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1994" marR="0" lvl="0" indent="-191994" algn="l" rtl="0">
              <a:spcBef>
                <a:spcPts val="0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Specific transparency obligations: users should be made aware of interaction with an AI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6705837" y="1746696"/>
            <a:ext cx="2148300" cy="2672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1994" marR="0" lvl="0" indent="-191994" algn="l" rtl="0">
              <a:spcBef>
                <a:spcPts val="0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Free use of application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137707" y="1746198"/>
            <a:ext cx="2148300" cy="2672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1994" marR="0" lvl="0" indent="-191994" algn="l" rtl="0">
              <a:spcBef>
                <a:spcPts val="0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Will not be permitted.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2326301" y="1745224"/>
            <a:ext cx="2148300" cy="2672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1994" marR="0" lvl="0" indent="-191994" algn="l" rtl="0">
              <a:spcBef>
                <a:spcPts val="0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Must undergo conformity assessment and continuously comply over lifecycle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Registered in EU database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Sign declaration of conformity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High quality of the data base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High level of robustness, security and accuracy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Logging of activity to ensure traceability of results</a:t>
            </a:r>
            <a:endParaRPr/>
          </a:p>
          <a:p>
            <a:pPr marL="191994" marR="0" lvl="0" indent="-191994" algn="l" rtl="0">
              <a:spcBef>
                <a:spcPts val="267"/>
              </a:spcBef>
              <a:spcAft>
                <a:spcPts val="0"/>
              </a:spcAft>
              <a:buClr>
                <a:srgbClr val="0064B4"/>
              </a:buClr>
              <a:buSzPts val="1200"/>
              <a:buFont typeface="Noto Sans Symbols"/>
              <a:buChar char="▪"/>
            </a:pPr>
            <a:r>
              <a:rPr lang="de-DE" sz="1200" b="0" i="0" u="none" strike="noStrike" cap="none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200" b="0" i="0" u="none" strike="noStrike" cap="none">
              <a:solidFill>
                <a:srgbClr val="5F5F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7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300" cy="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title"/>
          </p:nvPr>
        </p:nvSpPr>
        <p:spPr>
          <a:xfrm>
            <a:off x="301625" y="700096"/>
            <a:ext cx="85527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RECEPTION</a:t>
            </a:r>
            <a:endParaRPr/>
          </a:p>
        </p:txBody>
      </p:sp>
      <p:sp>
        <p:nvSpPr>
          <p:cNvPr id="172" name="Google Shape;172;p22"/>
          <p:cNvSpPr txBox="1">
            <a:spLocks noGrp="1"/>
          </p:cNvSpPr>
          <p:nvPr>
            <p:ph type="body" idx="1"/>
          </p:nvPr>
        </p:nvSpPr>
        <p:spPr>
          <a:xfrm>
            <a:off x="301626" y="1330325"/>
            <a:ext cx="8553600" cy="29511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705" lvl="0" indent="-179705" algn="l" rtl="0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Creation of harmonized AI regulation as proposed by the EU Commission is very well endorsed</a:t>
            </a:r>
            <a:br>
              <a:rPr lang="de-DE"/>
            </a:br>
            <a:endParaRPr/>
          </a:p>
          <a:p>
            <a:pPr marL="179705" lvl="0" indent="-179705" algn="l" rtl="0">
              <a:spcBef>
                <a:spcPts val="600"/>
              </a:spcBef>
              <a:spcAft>
                <a:spcPts val="0"/>
              </a:spcAft>
              <a:buSzPts val="1400"/>
              <a:buChar char="▪"/>
            </a:pPr>
            <a:r>
              <a:rPr lang="de-DE"/>
              <a:t>Attention has to be paid, among others, to:</a:t>
            </a:r>
            <a:br>
              <a:rPr lang="de-DE"/>
            </a:br>
            <a:endParaRPr/>
          </a:p>
          <a:p>
            <a:pPr marL="359410" lvl="1" indent="-179705" algn="l" rtl="0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de-DE"/>
              <a:t>The proposal in its current form would imply any medical device software to be a high-risk AI system</a:t>
            </a:r>
            <a:br>
              <a:rPr lang="de-DE"/>
            </a:br>
            <a:endParaRPr/>
          </a:p>
          <a:p>
            <a:pPr marL="359410" lvl="1" indent="-179705" algn="l" rtl="0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de-DE"/>
              <a:t>There is great potential in redundant or even conflicting regulation compared to existing regulations such as MDR/IVDR in particular in, for instance, risk management, technical documentation and conformity assessment</a:t>
            </a:r>
            <a:br>
              <a:rPr lang="de-DE"/>
            </a:br>
            <a:endParaRPr/>
          </a:p>
          <a:p>
            <a:pPr marL="359410" lvl="1" indent="-179705" algn="l" rtl="0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de-DE"/>
              <a:t>Processing personal data in compliance with the AIA while not conflicting the obligation under the GDPR may, in general, pose numerous challenges to medical technology providers</a:t>
            </a:r>
            <a:endParaRPr/>
          </a:p>
          <a:p>
            <a:pPr marL="359410" lvl="1" indent="-90804" algn="l" rtl="0"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body" idx="1"/>
          </p:nvPr>
        </p:nvSpPr>
        <p:spPr>
          <a:xfrm>
            <a:off x="302525" y="1254125"/>
            <a:ext cx="8552700" cy="31371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999" lvl="0" indent="-91099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“Prohibited Practices” / Rechtswidrige Praktiken, z.Bsp: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 i="1"/>
              <a:t>“subliminal techniques beyond a person’s consciousness in order to materially distort a person’s behavior (...)”</a:t>
            </a:r>
            <a:endParaRPr i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→</a:t>
            </a:r>
            <a:r>
              <a:rPr lang="de-DE">
                <a:solidFill>
                  <a:srgbClr val="8E9DC6"/>
                </a:solidFill>
              </a:rPr>
              <a:t> </a:t>
            </a:r>
            <a:r>
              <a:rPr lang="de-DE"/>
              <a:t>Für (heutige) Medizinprodukte vrs. nicht anwendbar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“High-Risk AI” / Hochrisikosysteme, falls </a:t>
            </a:r>
            <a:r>
              <a:rPr lang="de-DE" u="sng"/>
              <a:t>beide</a:t>
            </a:r>
            <a:r>
              <a:rPr lang="de-DE"/>
              <a:t> Kriterien erfüllt sind (Art. 6 AIA):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(a) KI-System ist Sicherheitskomponente</a:t>
            </a:r>
            <a:r>
              <a:rPr lang="de-DE" sz="800" baseline="30000"/>
              <a:t>1</a:t>
            </a:r>
            <a:r>
              <a:rPr lang="de-DE"/>
              <a:t> eines Produktes nach Annex II</a:t>
            </a:r>
            <a:br>
              <a:rPr lang="de-DE"/>
            </a:br>
            <a:r>
              <a:rPr lang="de-DE"/>
              <a:t>(b) Das Produkt unterliegt einem “third party assessment” zur Marktzulassung nach Annex II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→ </a:t>
            </a:r>
            <a:r>
              <a:rPr lang="de-DE" b="1">
                <a:solidFill>
                  <a:srgbClr val="0064B4"/>
                </a:solidFill>
              </a:rPr>
              <a:t>Prognose: die meisten KI-Medizinprodukte sind Hochrisiko-Systeme und benötigen Zertifizierung</a:t>
            </a:r>
            <a:endParaRPr b="1">
              <a:solidFill>
                <a:srgbClr val="0064B4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MDR/IVDR-Produkte werden im Rahmen der bisherigen Zulassungsverfahren auf AIA-Anforderungen geprüft (Art. 43 Abs. 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de-DE"/>
              <a:t>KI-Systeme unter Annex III müssen nach neuem Zulassungsverfahren (Annex VII) zugelassen werden.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Ein geringes Risiko ist vermutlich nicht anwendbar für die meisten KI-Medizinprodukte.</a:t>
            </a:r>
            <a:endParaRPr/>
          </a:p>
        </p:txBody>
      </p:sp>
      <p:sp>
        <p:nvSpPr>
          <p:cNvPr id="178" name="Google Shape;178;p23"/>
          <p:cNvSpPr txBox="1">
            <a:spLocks noGrp="1"/>
          </p:cNvSpPr>
          <p:nvPr>
            <p:ph type="title"/>
          </p:nvPr>
        </p:nvSpPr>
        <p:spPr>
          <a:xfrm>
            <a:off x="301625" y="700095"/>
            <a:ext cx="85527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de-DE"/>
              <a:t>Artificial Intelligence Act (AIA): How Do Medical Devices Fit In?</a:t>
            </a:r>
            <a:endParaRPr/>
          </a:p>
        </p:txBody>
      </p:sp>
      <p:sp>
        <p:nvSpPr>
          <p:cNvPr id="179" name="Google Shape;179;p23"/>
          <p:cNvSpPr txBox="1">
            <a:spLocks noGrp="1"/>
          </p:cNvSpPr>
          <p:nvPr>
            <p:ph type="dt" idx="10"/>
          </p:nvPr>
        </p:nvSpPr>
        <p:spPr>
          <a:xfrm>
            <a:off x="301626" y="4873035"/>
            <a:ext cx="90000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22.11.2021</a:t>
            </a:r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ftr" idx="11"/>
          </p:nvPr>
        </p:nvSpPr>
        <p:spPr>
          <a:xfrm>
            <a:off x="1341438" y="4873625"/>
            <a:ext cx="4319587" cy="13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KI-Fachkonferenz Artificial Intelligence Act</a:t>
            </a:r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sldNum" idx="12"/>
          </p:nvPr>
        </p:nvSpPr>
        <p:spPr>
          <a:xfrm>
            <a:off x="8565986" y="4851313"/>
            <a:ext cx="288262" cy="1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  <p:sp>
        <p:nvSpPr>
          <p:cNvPr id="182" name="Google Shape;182;p23"/>
          <p:cNvSpPr txBox="1"/>
          <p:nvPr/>
        </p:nvSpPr>
        <p:spPr>
          <a:xfrm>
            <a:off x="0" y="4391225"/>
            <a:ext cx="914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de-DE" sz="800">
                <a:latin typeface="Calibri"/>
                <a:ea typeface="Calibri"/>
                <a:cs typeface="Calibri"/>
                <a:sym typeface="Calibri"/>
              </a:rPr>
              <a:t>Art. 3 Para. 14: means a component of a product or of a system which fulfils a safety function for that system / product or the failure / malfunctioning of which endangers health and safety of persons or property. 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3" name="Google Shape;183;p23"/>
          <p:cNvGrpSpPr/>
          <p:nvPr/>
        </p:nvGrpSpPr>
        <p:grpSpPr>
          <a:xfrm>
            <a:off x="7556925" y="1742775"/>
            <a:ext cx="1298300" cy="1039051"/>
            <a:chOff x="7556925" y="1742775"/>
            <a:chExt cx="1298300" cy="1039051"/>
          </a:xfrm>
        </p:grpSpPr>
        <p:pic>
          <p:nvPicPr>
            <p:cNvPr id="184" name="Google Shape;184;p2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851676" y="2014926"/>
              <a:ext cx="714300" cy="766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5" name="Google Shape;185;p23"/>
            <p:cNvSpPr txBox="1"/>
            <p:nvPr/>
          </p:nvSpPr>
          <p:spPr>
            <a:xfrm>
              <a:off x="7970175" y="1742775"/>
              <a:ext cx="5958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i="1">
                  <a:latin typeface="Cambria"/>
                  <a:ea typeface="Cambria"/>
                  <a:cs typeface="Cambria"/>
                  <a:sym typeface="Cambria"/>
                </a:rPr>
                <a:t>GDPR</a:t>
              </a:r>
              <a:endParaRPr sz="900" i="1"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23"/>
            <p:cNvSpPr txBox="1"/>
            <p:nvPr/>
          </p:nvSpPr>
          <p:spPr>
            <a:xfrm rot="5400000">
              <a:off x="8495825" y="2236825"/>
              <a:ext cx="395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i="1">
                  <a:latin typeface="Cambria"/>
                  <a:ea typeface="Cambria"/>
                  <a:cs typeface="Cambria"/>
                  <a:sym typeface="Cambria"/>
                </a:rPr>
                <a:t>AIA</a:t>
              </a:r>
              <a:endParaRPr sz="900" i="1"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23"/>
            <p:cNvSpPr txBox="1"/>
            <p:nvPr/>
          </p:nvSpPr>
          <p:spPr>
            <a:xfrm rot="-5400000">
              <a:off x="7328925" y="2115550"/>
              <a:ext cx="7791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900" i="1">
                  <a:latin typeface="Cambria"/>
                  <a:ea typeface="Cambria"/>
                  <a:cs typeface="Cambria"/>
                  <a:sym typeface="Cambria"/>
                </a:rPr>
                <a:t>MDR/IVDR</a:t>
              </a:r>
              <a:endParaRPr sz="900" i="1"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2017-11-20 - dke-template_de">
  <a:themeElements>
    <a:clrScheme name="DIN DKE">
      <a:dk1>
        <a:srgbClr val="5F5F5F"/>
      </a:dk1>
      <a:lt1>
        <a:srgbClr val="FFFFFF"/>
      </a:lt1>
      <a:dk2>
        <a:srgbClr val="5F5F5F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VDE Farben">
      <a:dk1>
        <a:srgbClr val="575757"/>
      </a:dk1>
      <a:lt1>
        <a:srgbClr val="FFFFFF"/>
      </a:lt1>
      <a:dk2>
        <a:srgbClr val="000000"/>
      </a:dk2>
      <a:lt2>
        <a:srgbClr val="FFFFFF"/>
      </a:lt2>
      <a:accent1>
        <a:srgbClr val="0064B4"/>
      </a:accent1>
      <a:accent2>
        <a:srgbClr val="575757"/>
      </a:accent2>
      <a:accent3>
        <a:srgbClr val="FFFFFF"/>
      </a:accent3>
      <a:accent4>
        <a:srgbClr val="FFCC00"/>
      </a:accent4>
      <a:accent5>
        <a:srgbClr val="E73331"/>
      </a:accent5>
      <a:accent6>
        <a:srgbClr val="76B82A"/>
      </a:accent6>
      <a:hlink>
        <a:srgbClr val="0064B4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Bildschirmpräsentation (16:9)</PresentationFormat>
  <Paragraphs>164</Paragraphs>
  <Slides>18</Slides>
  <Notes>18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</vt:lpstr>
      <vt:lpstr>Noto Sans Symbols</vt:lpstr>
      <vt:lpstr>1_2017-11-20 - dke-template_de</vt:lpstr>
      <vt:lpstr>Adobe Acrobat Document</vt:lpstr>
      <vt:lpstr>KI-FACHKONFERENZ Artificial Intelligence Art</vt:lpstr>
      <vt:lpstr>Agenda</vt:lpstr>
      <vt:lpstr>Umfrage 1: Wissensstand zum AIA </vt:lpstr>
      <vt:lpstr>Umfrage 2: Engagement für Standardisierung</vt:lpstr>
      <vt:lpstr>EU ARTIFICIAL INTELLIGENCE ACT</vt:lpstr>
      <vt:lpstr>RISK MODEL APPROACH</vt:lpstr>
      <vt:lpstr>REGULATION PROPOSES REQUIREMENTS</vt:lpstr>
      <vt:lpstr>RECEPTION</vt:lpstr>
      <vt:lpstr>Artificial Intelligence Act (AIA): How Do Medical Devices Fit In?</vt:lpstr>
      <vt:lpstr>PowerPoint-Präsentation</vt:lpstr>
      <vt:lpstr>Umfrage 3: AIA Klassifizierung - Implikationen</vt:lpstr>
      <vt:lpstr>Anforderungen MDR/IVDR &lt;&gt; Artificial Intelligence Act (AIA)</vt:lpstr>
      <vt:lpstr>PowerPoint-Präsentation</vt:lpstr>
      <vt:lpstr>Harmonisierte KI-Normen: Quo Vadis?</vt:lpstr>
      <vt:lpstr>PowerPoint-Präsentation</vt:lpstr>
      <vt:lpstr>Harmonisierte KI-Normen: Quo Vadis? Part II</vt:lpstr>
      <vt:lpstr>PowerPoint-Präsentation</vt:lpstr>
      <vt:lpstr>Umfrage 4: Klärungsbedarf?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KI-FACHKONFERENZ Artificial Intelligence Art</dc:title>
  <dc:creator>Reinel, Claudia</dc:creator>
  <cp:lastModifiedBy>Reinel, Claudia</cp:lastModifiedBy>
  <cp:revision>8</cp:revision>
  <dcterms:modified xsi:type="dcterms:W3CDTF">2021-11-23T18:45:24Z</dcterms:modified>
</cp:coreProperties>
</file>