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1" r:id="rId4"/>
  </p:sldMasterIdLst>
  <p:notesMasterIdLst>
    <p:notesMasterId r:id="rId28"/>
  </p:notesMasterIdLst>
  <p:handoutMasterIdLst>
    <p:handoutMasterId r:id="rId29"/>
  </p:handoutMasterIdLst>
  <p:sldIdLst>
    <p:sldId id="366" r:id="rId5"/>
    <p:sldId id="322" r:id="rId6"/>
    <p:sldId id="332" r:id="rId7"/>
    <p:sldId id="383" r:id="rId8"/>
    <p:sldId id="415" r:id="rId9"/>
    <p:sldId id="396" r:id="rId10"/>
    <p:sldId id="395" r:id="rId11"/>
    <p:sldId id="377" r:id="rId12"/>
    <p:sldId id="402" r:id="rId13"/>
    <p:sldId id="386" r:id="rId14"/>
    <p:sldId id="398" r:id="rId15"/>
    <p:sldId id="417" r:id="rId16"/>
    <p:sldId id="397" r:id="rId17"/>
    <p:sldId id="394" r:id="rId18"/>
    <p:sldId id="419" r:id="rId19"/>
    <p:sldId id="420" r:id="rId20"/>
    <p:sldId id="421" r:id="rId21"/>
    <p:sldId id="422" r:id="rId22"/>
    <p:sldId id="416" r:id="rId23"/>
    <p:sldId id="403" r:id="rId24"/>
    <p:sldId id="390" r:id="rId25"/>
    <p:sldId id="374" r:id="rId26"/>
    <p:sldId id="373" r:id="rId2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6" pos="5583">
          <p15:clr>
            <a:srgbClr val="A4A3A4"/>
          </p15:clr>
        </p15:guide>
        <p15:guide id="7" orient="horz" pos="16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äfer, Mireille" initials="MS" lastIdx="7" clrIdx="0">
    <p:extLst>
      <p:ext uri="{19B8F6BF-5375-455C-9EA6-DF929625EA0E}">
        <p15:presenceInfo xmlns:p15="http://schemas.microsoft.com/office/powerpoint/2012/main" userId="Schäfer, Mireil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89CB"/>
    <a:srgbClr val="3B5A93"/>
    <a:srgbClr val="8E9DC6"/>
    <a:srgbClr val="375086"/>
    <a:srgbClr val="004163"/>
    <a:srgbClr val="007DD7"/>
    <a:srgbClr val="0096FF"/>
    <a:srgbClr val="015093"/>
    <a:srgbClr val="636363"/>
    <a:srgbClr val="0064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16" autoAdjust="0"/>
    <p:restoredTop sz="82480" autoAdjust="0"/>
  </p:normalViewPr>
  <p:slideViewPr>
    <p:cSldViewPr snapToGrid="0" snapToObjects="1">
      <p:cViewPr varScale="1">
        <p:scale>
          <a:sx n="146" d="100"/>
          <a:sy n="146" d="100"/>
        </p:scale>
        <p:origin x="928" y="88"/>
      </p:cViewPr>
      <p:guideLst>
        <p:guide pos="5583"/>
        <p:guide orient="horz" pos="1620"/>
      </p:guideLst>
    </p:cSldViewPr>
  </p:slideViewPr>
  <p:notesTextViewPr>
    <p:cViewPr>
      <p:scale>
        <a:sx n="3" d="2"/>
        <a:sy n="3" d="2"/>
      </p:scale>
      <p:origin x="0" y="0"/>
    </p:cViewPr>
  </p:notesTextViewPr>
  <p:sorterViewPr>
    <p:cViewPr>
      <p:scale>
        <a:sx n="50" d="100"/>
        <a:sy n="50" d="100"/>
      </p:scale>
      <p:origin x="0" y="0"/>
    </p:cViewPr>
  </p:sorterViewPr>
  <p:notesViewPr>
    <p:cSldViewPr snapToGrid="0" snapToObjects="1">
      <p:cViewPr varScale="1">
        <p:scale>
          <a:sx n="117" d="100"/>
          <a:sy n="117" d="100"/>
        </p:scale>
        <p:origin x="5028" y="12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16FDB9-CA17-49D2-8E4A-B9B41C390EE0}" type="doc">
      <dgm:prSet loTypeId="urn:microsoft.com/office/officeart/2005/8/layout/venn1" loCatId="relationship" qsTypeId="urn:microsoft.com/office/officeart/2005/8/quickstyle/3d4" qsCatId="3D" csTypeId="urn:microsoft.com/office/officeart/2005/8/colors/accent0_1" csCatId="mainScheme" phldr="1"/>
      <dgm:spPr/>
    </dgm:pt>
    <dgm:pt modelId="{26302B2E-D281-4566-9018-CC9114BAECF6}">
      <dgm:prSet phldrT="[Text]" custT="1"/>
      <dgm:spPr/>
      <dgm:t>
        <a:bodyPr/>
        <a:lstStyle/>
        <a:p>
          <a:r>
            <a:rPr lang="en-US" sz="1600" dirty="0" smtClean="0"/>
            <a:t>KI-</a:t>
          </a:r>
          <a:r>
            <a:rPr lang="en-US" sz="1600" dirty="0" err="1" smtClean="0"/>
            <a:t>Verfahren</a:t>
          </a:r>
          <a:endParaRPr lang="en-US" sz="1600" dirty="0"/>
        </a:p>
      </dgm:t>
    </dgm:pt>
    <dgm:pt modelId="{BDFBC3A6-FADB-41EA-96CD-F8B6DB485E23}" type="parTrans" cxnId="{0C8EE927-00A9-46AB-B608-3BD0BDD77338}">
      <dgm:prSet/>
      <dgm:spPr/>
      <dgm:t>
        <a:bodyPr/>
        <a:lstStyle/>
        <a:p>
          <a:endParaRPr lang="en-US"/>
        </a:p>
      </dgm:t>
    </dgm:pt>
    <dgm:pt modelId="{33D05471-9824-4EA2-9D6B-B9B442CBB125}" type="sibTrans" cxnId="{0C8EE927-00A9-46AB-B608-3BD0BDD77338}">
      <dgm:prSet/>
      <dgm:spPr/>
      <dgm:t>
        <a:bodyPr/>
        <a:lstStyle/>
        <a:p>
          <a:endParaRPr lang="en-US"/>
        </a:p>
      </dgm:t>
    </dgm:pt>
    <dgm:pt modelId="{8481BA5F-98F1-43A8-9100-4BED75140DD0}">
      <dgm:prSet phldrT="[Text]" custT="1"/>
      <dgm:spPr/>
      <dgm:t>
        <a:bodyPr/>
        <a:lstStyle/>
        <a:p>
          <a:r>
            <a:rPr lang="en-US" sz="1600" dirty="0" err="1"/>
            <a:t>Domäne</a:t>
          </a:r>
          <a:endParaRPr lang="en-US" sz="1600" dirty="0"/>
        </a:p>
      </dgm:t>
    </dgm:pt>
    <dgm:pt modelId="{B5564E18-6C50-477B-8109-843CEE231AE1}" type="parTrans" cxnId="{53D6B545-6A97-440D-9CEE-FDADFD15CD45}">
      <dgm:prSet/>
      <dgm:spPr/>
      <dgm:t>
        <a:bodyPr/>
        <a:lstStyle/>
        <a:p>
          <a:endParaRPr lang="en-US"/>
        </a:p>
      </dgm:t>
    </dgm:pt>
    <dgm:pt modelId="{6AB05144-13AE-4298-AC54-87974A2E5B01}" type="sibTrans" cxnId="{53D6B545-6A97-440D-9CEE-FDADFD15CD45}">
      <dgm:prSet/>
      <dgm:spPr/>
      <dgm:t>
        <a:bodyPr/>
        <a:lstStyle/>
        <a:p>
          <a:endParaRPr lang="en-US"/>
        </a:p>
      </dgm:t>
    </dgm:pt>
    <dgm:pt modelId="{4C4B8273-4B7C-4B34-A027-39EF494613DD}">
      <dgm:prSet phldrT="[Text]" custT="1"/>
      <dgm:spPr/>
      <dgm:t>
        <a:bodyPr/>
        <a:lstStyle/>
        <a:p>
          <a:r>
            <a:rPr lang="en-US" sz="1600" dirty="0" err="1"/>
            <a:t>Nutzer</a:t>
          </a:r>
          <a:endParaRPr lang="en-US" sz="1600" dirty="0"/>
        </a:p>
      </dgm:t>
    </dgm:pt>
    <dgm:pt modelId="{D379CAFF-9DBA-4A0C-A52F-49BC9F6539F9}" type="parTrans" cxnId="{FA399C69-8601-4A69-A754-06581D632A39}">
      <dgm:prSet/>
      <dgm:spPr/>
      <dgm:t>
        <a:bodyPr/>
        <a:lstStyle/>
        <a:p>
          <a:endParaRPr lang="en-US"/>
        </a:p>
      </dgm:t>
    </dgm:pt>
    <dgm:pt modelId="{61BB6D57-ADE7-4F32-A38A-79B2D71D9B7B}" type="sibTrans" cxnId="{FA399C69-8601-4A69-A754-06581D632A39}">
      <dgm:prSet/>
      <dgm:spPr/>
      <dgm:t>
        <a:bodyPr/>
        <a:lstStyle/>
        <a:p>
          <a:endParaRPr lang="en-US"/>
        </a:p>
      </dgm:t>
    </dgm:pt>
    <dgm:pt modelId="{33273807-EE65-4122-A00A-9CC2A31E5344}" type="pres">
      <dgm:prSet presAssocID="{AC16FDB9-CA17-49D2-8E4A-B9B41C390EE0}" presName="compositeShape" presStyleCnt="0">
        <dgm:presLayoutVars>
          <dgm:chMax val="7"/>
          <dgm:dir/>
          <dgm:resizeHandles val="exact"/>
        </dgm:presLayoutVars>
      </dgm:prSet>
      <dgm:spPr/>
    </dgm:pt>
    <dgm:pt modelId="{70CFF616-D7D2-4A3A-951F-6B06277D7E3E}" type="pres">
      <dgm:prSet presAssocID="{26302B2E-D281-4566-9018-CC9114BAECF6}" presName="circ1" presStyleLbl="vennNode1" presStyleIdx="0" presStyleCnt="3"/>
      <dgm:spPr/>
      <dgm:t>
        <a:bodyPr/>
        <a:lstStyle/>
        <a:p>
          <a:endParaRPr lang="en-US"/>
        </a:p>
      </dgm:t>
    </dgm:pt>
    <dgm:pt modelId="{700841A6-F177-4B15-9230-C7D25BDA788C}" type="pres">
      <dgm:prSet presAssocID="{26302B2E-D281-4566-9018-CC9114BAECF6}" presName="circ1Tx" presStyleLbl="revTx" presStyleIdx="0" presStyleCnt="0">
        <dgm:presLayoutVars>
          <dgm:chMax val="0"/>
          <dgm:chPref val="0"/>
          <dgm:bulletEnabled val="1"/>
        </dgm:presLayoutVars>
      </dgm:prSet>
      <dgm:spPr/>
      <dgm:t>
        <a:bodyPr/>
        <a:lstStyle/>
        <a:p>
          <a:endParaRPr lang="en-US"/>
        </a:p>
      </dgm:t>
    </dgm:pt>
    <dgm:pt modelId="{4AE45008-4E6A-4D97-8206-26A7BAC4E849}" type="pres">
      <dgm:prSet presAssocID="{8481BA5F-98F1-43A8-9100-4BED75140DD0}" presName="circ2" presStyleLbl="vennNode1" presStyleIdx="1" presStyleCnt="3"/>
      <dgm:spPr/>
      <dgm:t>
        <a:bodyPr/>
        <a:lstStyle/>
        <a:p>
          <a:endParaRPr lang="en-US"/>
        </a:p>
      </dgm:t>
    </dgm:pt>
    <dgm:pt modelId="{E3ADF5E9-02DF-48C9-A0C2-F8AA51A1D8C2}" type="pres">
      <dgm:prSet presAssocID="{8481BA5F-98F1-43A8-9100-4BED75140DD0}" presName="circ2Tx" presStyleLbl="revTx" presStyleIdx="0" presStyleCnt="0">
        <dgm:presLayoutVars>
          <dgm:chMax val="0"/>
          <dgm:chPref val="0"/>
          <dgm:bulletEnabled val="1"/>
        </dgm:presLayoutVars>
      </dgm:prSet>
      <dgm:spPr/>
      <dgm:t>
        <a:bodyPr/>
        <a:lstStyle/>
        <a:p>
          <a:endParaRPr lang="en-US"/>
        </a:p>
      </dgm:t>
    </dgm:pt>
    <dgm:pt modelId="{31DFCD41-C2CF-4B6E-A9E0-74B545DF20E6}" type="pres">
      <dgm:prSet presAssocID="{4C4B8273-4B7C-4B34-A027-39EF494613DD}" presName="circ3" presStyleLbl="vennNode1" presStyleIdx="2" presStyleCnt="3"/>
      <dgm:spPr/>
      <dgm:t>
        <a:bodyPr/>
        <a:lstStyle/>
        <a:p>
          <a:endParaRPr lang="en-US"/>
        </a:p>
      </dgm:t>
    </dgm:pt>
    <dgm:pt modelId="{BDF2FE77-8202-4C9D-8CC3-E76C6AC3EFF1}" type="pres">
      <dgm:prSet presAssocID="{4C4B8273-4B7C-4B34-A027-39EF494613DD}" presName="circ3Tx" presStyleLbl="revTx" presStyleIdx="0" presStyleCnt="0">
        <dgm:presLayoutVars>
          <dgm:chMax val="0"/>
          <dgm:chPref val="0"/>
          <dgm:bulletEnabled val="1"/>
        </dgm:presLayoutVars>
      </dgm:prSet>
      <dgm:spPr/>
      <dgm:t>
        <a:bodyPr/>
        <a:lstStyle/>
        <a:p>
          <a:endParaRPr lang="en-US"/>
        </a:p>
      </dgm:t>
    </dgm:pt>
  </dgm:ptLst>
  <dgm:cxnLst>
    <dgm:cxn modelId="{952CD86A-ECAA-4BDA-972D-FF030E4ED49C}" type="presOf" srcId="{8481BA5F-98F1-43A8-9100-4BED75140DD0}" destId="{E3ADF5E9-02DF-48C9-A0C2-F8AA51A1D8C2}" srcOrd="1" destOrd="0" presId="urn:microsoft.com/office/officeart/2005/8/layout/venn1"/>
    <dgm:cxn modelId="{FA399C69-8601-4A69-A754-06581D632A39}" srcId="{AC16FDB9-CA17-49D2-8E4A-B9B41C390EE0}" destId="{4C4B8273-4B7C-4B34-A027-39EF494613DD}" srcOrd="2" destOrd="0" parTransId="{D379CAFF-9DBA-4A0C-A52F-49BC9F6539F9}" sibTransId="{61BB6D57-ADE7-4F32-A38A-79B2D71D9B7B}"/>
    <dgm:cxn modelId="{9F032CA8-1FA1-4E4B-8504-15B4D9BC0D34}" type="presOf" srcId="{8481BA5F-98F1-43A8-9100-4BED75140DD0}" destId="{4AE45008-4E6A-4D97-8206-26A7BAC4E849}" srcOrd="0" destOrd="0" presId="urn:microsoft.com/office/officeart/2005/8/layout/venn1"/>
    <dgm:cxn modelId="{69962AE7-F0FB-49D5-A3CA-E1E76E4D39A0}" type="presOf" srcId="{AC16FDB9-CA17-49D2-8E4A-B9B41C390EE0}" destId="{33273807-EE65-4122-A00A-9CC2A31E5344}" srcOrd="0" destOrd="0" presId="urn:microsoft.com/office/officeart/2005/8/layout/venn1"/>
    <dgm:cxn modelId="{F63F3179-B344-4E43-8986-9D61045D7C15}" type="presOf" srcId="{4C4B8273-4B7C-4B34-A027-39EF494613DD}" destId="{31DFCD41-C2CF-4B6E-A9E0-74B545DF20E6}" srcOrd="0" destOrd="0" presId="urn:microsoft.com/office/officeart/2005/8/layout/venn1"/>
    <dgm:cxn modelId="{92AF39CD-9408-4565-9555-88B433B1FA91}" type="presOf" srcId="{26302B2E-D281-4566-9018-CC9114BAECF6}" destId="{70CFF616-D7D2-4A3A-951F-6B06277D7E3E}" srcOrd="0" destOrd="0" presId="urn:microsoft.com/office/officeart/2005/8/layout/venn1"/>
    <dgm:cxn modelId="{0C8EE927-00A9-46AB-B608-3BD0BDD77338}" srcId="{AC16FDB9-CA17-49D2-8E4A-B9B41C390EE0}" destId="{26302B2E-D281-4566-9018-CC9114BAECF6}" srcOrd="0" destOrd="0" parTransId="{BDFBC3A6-FADB-41EA-96CD-F8B6DB485E23}" sibTransId="{33D05471-9824-4EA2-9D6B-B9B442CBB125}"/>
    <dgm:cxn modelId="{0D59AE7A-F6C9-45F4-B5D8-7BCF388576AF}" type="presOf" srcId="{4C4B8273-4B7C-4B34-A027-39EF494613DD}" destId="{BDF2FE77-8202-4C9D-8CC3-E76C6AC3EFF1}" srcOrd="1" destOrd="0" presId="urn:microsoft.com/office/officeart/2005/8/layout/venn1"/>
    <dgm:cxn modelId="{2EA60B56-D209-4BCE-A8DF-FD1A48B50D1B}" type="presOf" srcId="{26302B2E-D281-4566-9018-CC9114BAECF6}" destId="{700841A6-F177-4B15-9230-C7D25BDA788C}" srcOrd="1" destOrd="0" presId="urn:microsoft.com/office/officeart/2005/8/layout/venn1"/>
    <dgm:cxn modelId="{53D6B545-6A97-440D-9CEE-FDADFD15CD45}" srcId="{AC16FDB9-CA17-49D2-8E4A-B9B41C390EE0}" destId="{8481BA5F-98F1-43A8-9100-4BED75140DD0}" srcOrd="1" destOrd="0" parTransId="{B5564E18-6C50-477B-8109-843CEE231AE1}" sibTransId="{6AB05144-13AE-4298-AC54-87974A2E5B01}"/>
    <dgm:cxn modelId="{AE509FC1-7C3D-4759-B4D2-71585AC4FCDA}" type="presParOf" srcId="{33273807-EE65-4122-A00A-9CC2A31E5344}" destId="{70CFF616-D7D2-4A3A-951F-6B06277D7E3E}" srcOrd="0" destOrd="0" presId="urn:microsoft.com/office/officeart/2005/8/layout/venn1"/>
    <dgm:cxn modelId="{98A9B795-F440-45FD-A6DF-56951EA7BF2C}" type="presParOf" srcId="{33273807-EE65-4122-A00A-9CC2A31E5344}" destId="{700841A6-F177-4B15-9230-C7D25BDA788C}" srcOrd="1" destOrd="0" presId="urn:microsoft.com/office/officeart/2005/8/layout/venn1"/>
    <dgm:cxn modelId="{9F774221-D20D-40C2-BD5A-B3260D1826FE}" type="presParOf" srcId="{33273807-EE65-4122-A00A-9CC2A31E5344}" destId="{4AE45008-4E6A-4D97-8206-26A7BAC4E849}" srcOrd="2" destOrd="0" presId="urn:microsoft.com/office/officeart/2005/8/layout/venn1"/>
    <dgm:cxn modelId="{0F67C94D-1C68-4580-AD97-E58DA55037CA}" type="presParOf" srcId="{33273807-EE65-4122-A00A-9CC2A31E5344}" destId="{E3ADF5E9-02DF-48C9-A0C2-F8AA51A1D8C2}" srcOrd="3" destOrd="0" presId="urn:microsoft.com/office/officeart/2005/8/layout/venn1"/>
    <dgm:cxn modelId="{299307CA-A6E4-4717-AB0E-06DF1517FA6C}" type="presParOf" srcId="{33273807-EE65-4122-A00A-9CC2A31E5344}" destId="{31DFCD41-C2CF-4B6E-A9E0-74B545DF20E6}" srcOrd="4" destOrd="0" presId="urn:microsoft.com/office/officeart/2005/8/layout/venn1"/>
    <dgm:cxn modelId="{993242FF-D305-4844-83CA-EACEACF926A3}" type="presParOf" srcId="{33273807-EE65-4122-A00A-9CC2A31E5344}" destId="{BDF2FE77-8202-4C9D-8CC3-E76C6AC3EFF1}"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CFF616-D7D2-4A3A-951F-6B06277D7E3E}">
      <dsp:nvSpPr>
        <dsp:cNvPr id="0" name=""/>
        <dsp:cNvSpPr/>
      </dsp:nvSpPr>
      <dsp:spPr>
        <a:xfrm>
          <a:off x="1009478" y="31582"/>
          <a:ext cx="1515976" cy="1515976"/>
        </a:xfrm>
        <a:prstGeom prst="ellipse">
          <a:avLst/>
        </a:prstGeom>
        <a:solidFill>
          <a:schemeClr val="l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t>KI-</a:t>
          </a:r>
          <a:r>
            <a:rPr lang="en-US" sz="1600" kern="1200" dirty="0" err="1" smtClean="0"/>
            <a:t>Verfahren</a:t>
          </a:r>
          <a:endParaRPr lang="en-US" sz="1600" kern="1200" dirty="0"/>
        </a:p>
      </dsp:txBody>
      <dsp:txXfrm>
        <a:off x="1211608" y="296878"/>
        <a:ext cx="1111716" cy="682189"/>
      </dsp:txXfrm>
    </dsp:sp>
    <dsp:sp modelId="{4AE45008-4E6A-4D97-8206-26A7BAC4E849}">
      <dsp:nvSpPr>
        <dsp:cNvPr id="0" name=""/>
        <dsp:cNvSpPr/>
      </dsp:nvSpPr>
      <dsp:spPr>
        <a:xfrm>
          <a:off x="1556493" y="979068"/>
          <a:ext cx="1515976" cy="1515976"/>
        </a:xfrm>
        <a:prstGeom prst="ellipse">
          <a:avLst/>
        </a:prstGeom>
        <a:solidFill>
          <a:schemeClr val="l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err="1"/>
            <a:t>Domäne</a:t>
          </a:r>
          <a:endParaRPr lang="en-US" sz="1600" kern="1200" dirty="0"/>
        </a:p>
      </dsp:txBody>
      <dsp:txXfrm>
        <a:off x="2020129" y="1370695"/>
        <a:ext cx="909586" cy="833787"/>
      </dsp:txXfrm>
    </dsp:sp>
    <dsp:sp modelId="{31DFCD41-C2CF-4B6E-A9E0-74B545DF20E6}">
      <dsp:nvSpPr>
        <dsp:cNvPr id="0" name=""/>
        <dsp:cNvSpPr/>
      </dsp:nvSpPr>
      <dsp:spPr>
        <a:xfrm>
          <a:off x="462463" y="979068"/>
          <a:ext cx="1515976" cy="1515976"/>
        </a:xfrm>
        <a:prstGeom prst="ellipse">
          <a:avLst/>
        </a:prstGeom>
        <a:solidFill>
          <a:schemeClr val="l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err="1"/>
            <a:t>Nutzer</a:t>
          </a:r>
          <a:endParaRPr lang="en-US" sz="1600" kern="1200" dirty="0"/>
        </a:p>
      </dsp:txBody>
      <dsp:txXfrm>
        <a:off x="605218" y="1370695"/>
        <a:ext cx="909586" cy="83378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04B702-C789-4367-A5B3-B12149B3360D}" type="datetimeFigureOut">
              <a:rPr lang="de-DE" smtClean="0"/>
              <a:pPr/>
              <a:t>19.11.2021</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841F8E-3ED5-4B6B-AB91-2870EF1D4C22}" type="slidenum">
              <a:rPr lang="de-DE" smtClean="0"/>
              <a:pPr/>
              <a:t>‹#›</a:t>
            </a:fld>
            <a:endParaRPr lang="de-DE"/>
          </a:p>
        </p:txBody>
      </p:sp>
    </p:spTree>
    <p:extLst>
      <p:ext uri="{BB962C8B-B14F-4D97-AF65-F5344CB8AC3E}">
        <p14:creationId xmlns:p14="http://schemas.microsoft.com/office/powerpoint/2010/main" val="15740982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81000" y="169759"/>
            <a:ext cx="2971800" cy="184666"/>
          </a:xfrm>
          <a:prstGeom prst="rect">
            <a:avLst/>
          </a:prstGeom>
        </p:spPr>
        <p:txBody>
          <a:bodyPr vert="horz" lIns="0" tIns="0" rIns="0" bIns="0" rtlCol="0">
            <a:noAutofit/>
          </a:bodyPr>
          <a:lstStyle>
            <a:lvl1pPr algn="l">
              <a:defRPr sz="1200"/>
            </a:lvl1pPr>
          </a:lstStyle>
          <a:p>
            <a:endParaRPr lang="de-CH" dirty="0"/>
          </a:p>
        </p:txBody>
      </p:sp>
      <p:sp>
        <p:nvSpPr>
          <p:cNvPr id="3" name="Datumsplatzhalter 2"/>
          <p:cNvSpPr>
            <a:spLocks noGrp="1"/>
          </p:cNvSpPr>
          <p:nvPr>
            <p:ph type="dt" idx="1"/>
          </p:nvPr>
        </p:nvSpPr>
        <p:spPr>
          <a:xfrm>
            <a:off x="3505200" y="169759"/>
            <a:ext cx="2971800" cy="184666"/>
          </a:xfrm>
          <a:prstGeom prst="rect">
            <a:avLst/>
          </a:prstGeom>
        </p:spPr>
        <p:txBody>
          <a:bodyPr vert="horz" lIns="0" tIns="0" rIns="0" bIns="0" rtlCol="0">
            <a:noAutofit/>
          </a:bodyPr>
          <a:lstStyle>
            <a:lvl1pPr algn="r">
              <a:defRPr sz="1200"/>
            </a:lvl1pPr>
          </a:lstStyle>
          <a:p>
            <a:fld id="{5B2D4003-5EFE-4A15-A565-87FD96ACE9F3}" type="datetimeFigureOut">
              <a:rPr lang="de-CH" smtClean="0"/>
              <a:pPr/>
              <a:t>19.11.2021</a:t>
            </a:fld>
            <a:endParaRPr lang="de-CH" dirty="0"/>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381000" y="4343400"/>
            <a:ext cx="6096000" cy="4114800"/>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6" name="Fußzeilenplatzhalter 5"/>
          <p:cNvSpPr>
            <a:spLocks noGrp="1"/>
          </p:cNvSpPr>
          <p:nvPr>
            <p:ph type="ftr" sz="quarter" idx="4"/>
          </p:nvPr>
        </p:nvSpPr>
        <p:spPr>
          <a:xfrm>
            <a:off x="381000" y="8784000"/>
            <a:ext cx="2971800" cy="184666"/>
          </a:xfrm>
          <a:prstGeom prst="rect">
            <a:avLst/>
          </a:prstGeom>
        </p:spPr>
        <p:txBody>
          <a:bodyPr vert="horz" lIns="0" tIns="0" rIns="0" bIns="0" rtlCol="0" anchor="b">
            <a:noAutofit/>
          </a:bodyPr>
          <a:lstStyle>
            <a:lvl1pPr algn="l">
              <a:defRPr sz="1200"/>
            </a:lvl1pPr>
          </a:lstStyle>
          <a:p>
            <a:endParaRPr lang="de-CH" dirty="0"/>
          </a:p>
        </p:txBody>
      </p:sp>
      <p:sp>
        <p:nvSpPr>
          <p:cNvPr id="7" name="Foliennummernplatzhalter 6"/>
          <p:cNvSpPr>
            <a:spLocks noGrp="1"/>
          </p:cNvSpPr>
          <p:nvPr>
            <p:ph type="sldNum" sz="quarter" idx="5"/>
          </p:nvPr>
        </p:nvSpPr>
        <p:spPr>
          <a:xfrm>
            <a:off x="3505200" y="8784000"/>
            <a:ext cx="2971800" cy="184666"/>
          </a:xfrm>
          <a:prstGeom prst="rect">
            <a:avLst/>
          </a:prstGeom>
        </p:spPr>
        <p:txBody>
          <a:bodyPr vert="horz" lIns="0" tIns="0" rIns="0" bIns="0" rtlCol="0" anchor="b">
            <a:noAutofit/>
          </a:bodyPr>
          <a:lstStyle>
            <a:lvl1pPr algn="r">
              <a:defRPr sz="1200"/>
            </a:lvl1pPr>
          </a:lstStyle>
          <a:p>
            <a:fld id="{F24E7B5A-4229-49BB-BF45-38BAD0652391}" type="slidenum">
              <a:rPr lang="de-CH" smtClean="0"/>
              <a:pPr/>
              <a:t>‹#›</a:t>
            </a:fld>
            <a:endParaRPr lang="de-CH"/>
          </a:p>
        </p:txBody>
      </p:sp>
    </p:spTree>
    <p:extLst>
      <p:ext uri="{BB962C8B-B14F-4D97-AF65-F5344CB8AC3E}">
        <p14:creationId xmlns:p14="http://schemas.microsoft.com/office/powerpoint/2010/main" val="3944708462"/>
      </p:ext>
    </p:extLst>
  </p:cSld>
  <p:clrMap bg1="lt1" tx1="dk1" bg2="lt2" tx2="dk2" accent1="accent1" accent2="accent2" accent3="accent3" accent4="accent4" accent5="accent5" accent6="accent6" hlink="hlink" folHlink="folHlink"/>
  <p:hf hdr="0" ftr="0" dt="0"/>
  <p:notesStyle>
    <a:lvl1pPr marL="180000" indent="-180000" algn="l" defTabSz="914400" rtl="0" eaLnBrk="1" latinLnBrk="0" hangingPunct="1">
      <a:spcBef>
        <a:spcPts val="600"/>
      </a:spcBef>
      <a:buClr>
        <a:schemeClr val="accent1"/>
      </a:buClr>
      <a:buFont typeface="Wingdings" panose="05000000000000000000" pitchFamily="2" charset="2"/>
      <a:buChar char="§"/>
      <a:defRPr sz="1200" kern="1200">
        <a:solidFill>
          <a:schemeClr val="tx1"/>
        </a:solidFill>
        <a:latin typeface="+mn-lt"/>
        <a:ea typeface="+mn-ea"/>
        <a:cs typeface="+mn-cs"/>
      </a:defRPr>
    </a:lvl1pPr>
    <a:lvl2pPr marL="36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2pPr>
    <a:lvl3pPr marL="54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3pPr>
    <a:lvl4pPr marL="72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4pPr>
    <a:lvl5pPr marL="90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24E7B5A-4229-49BB-BF45-38BAD0652391}" type="slidenum">
              <a:rPr lang="de-CH" smtClean="0"/>
              <a:pPr/>
              <a:t>1</a:t>
            </a:fld>
            <a:endParaRPr lang="de-CH"/>
          </a:p>
        </p:txBody>
      </p:sp>
    </p:spTree>
    <p:extLst>
      <p:ext uri="{BB962C8B-B14F-4D97-AF65-F5344CB8AC3E}">
        <p14:creationId xmlns:p14="http://schemas.microsoft.com/office/powerpoint/2010/main" val="196102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24E7B5A-4229-49BB-BF45-38BAD0652391}" type="slidenum">
              <a:rPr lang="de-CH" smtClean="0"/>
              <a:pPr/>
              <a:t>21</a:t>
            </a:fld>
            <a:endParaRPr lang="de-CH"/>
          </a:p>
        </p:txBody>
      </p:sp>
    </p:spTree>
    <p:extLst>
      <p:ext uri="{BB962C8B-B14F-4D97-AF65-F5344CB8AC3E}">
        <p14:creationId xmlns:p14="http://schemas.microsoft.com/office/powerpoint/2010/main" val="3211861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Normen/Standards</a:t>
            </a:r>
          </a:p>
          <a:p>
            <a:r>
              <a:rPr lang="de-DE" dirty="0" smtClean="0"/>
              <a:t>Nutzen Sie hoch-riskante Risikoanwendungen?</a:t>
            </a:r>
            <a:endParaRPr lang="de-DE" dirty="0"/>
          </a:p>
        </p:txBody>
      </p:sp>
      <p:sp>
        <p:nvSpPr>
          <p:cNvPr id="4" name="Foliennummernplatzhalter 3"/>
          <p:cNvSpPr>
            <a:spLocks noGrp="1"/>
          </p:cNvSpPr>
          <p:nvPr>
            <p:ph type="sldNum" sz="quarter" idx="10"/>
          </p:nvPr>
        </p:nvSpPr>
        <p:spPr/>
        <p:txBody>
          <a:bodyPr/>
          <a:lstStyle/>
          <a:p>
            <a:fld id="{F24E7B5A-4229-49BB-BF45-38BAD0652391}" type="slidenum">
              <a:rPr lang="de-CH" smtClean="0"/>
              <a:pPr/>
              <a:t>2</a:t>
            </a:fld>
            <a:endParaRPr lang="de-CH"/>
          </a:p>
        </p:txBody>
      </p:sp>
    </p:spTree>
    <p:extLst>
      <p:ext uri="{BB962C8B-B14F-4D97-AF65-F5344CB8AC3E}">
        <p14:creationId xmlns:p14="http://schemas.microsoft.com/office/powerpoint/2010/main" val="4290196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https://openaccess.thecvf.com/content_CVPR_2020/papers/Kim_Advisable_Learning_for_Self-Driving_Vehicles_by_Internalizing_Observation-to-Action_Rules_CVPR_2020_paper.pdf</a:t>
            </a:r>
            <a:endParaRPr lang="de-DE" dirty="0"/>
          </a:p>
        </p:txBody>
      </p:sp>
      <p:sp>
        <p:nvSpPr>
          <p:cNvPr id="4" name="Slide Number Placeholder 3"/>
          <p:cNvSpPr>
            <a:spLocks noGrp="1"/>
          </p:cNvSpPr>
          <p:nvPr>
            <p:ph type="sldNum" sz="quarter" idx="10"/>
          </p:nvPr>
        </p:nvSpPr>
        <p:spPr/>
        <p:txBody>
          <a:bodyPr/>
          <a:lstStyle/>
          <a:p>
            <a:fld id="{F24E7B5A-4229-49BB-BF45-38BAD0652391}" type="slidenum">
              <a:rPr lang="de-CH" smtClean="0"/>
              <a:pPr/>
              <a:t>10</a:t>
            </a:fld>
            <a:endParaRPr lang="de-CH"/>
          </a:p>
        </p:txBody>
      </p:sp>
    </p:spTree>
    <p:extLst>
      <p:ext uri="{BB962C8B-B14F-4D97-AF65-F5344CB8AC3E}">
        <p14:creationId xmlns:p14="http://schemas.microsoft.com/office/powerpoint/2010/main" val="3276183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https://</a:t>
            </a:r>
            <a:r>
              <a:rPr lang="de-DE" dirty="0" smtClean="0"/>
              <a:t>healthcare-in-europe.com/en/news/new-system-to-make-ai-diagnosis-explainable.html</a:t>
            </a:r>
          </a:p>
          <a:p>
            <a:r>
              <a:rPr lang="de-DE" dirty="0" smtClean="0"/>
              <a:t>https://arxiv.org/pdf/1805.11178.pdf</a:t>
            </a:r>
            <a:endParaRPr lang="de-DE" dirty="0"/>
          </a:p>
        </p:txBody>
      </p:sp>
      <p:sp>
        <p:nvSpPr>
          <p:cNvPr id="4" name="Slide Number Placeholder 3"/>
          <p:cNvSpPr>
            <a:spLocks noGrp="1"/>
          </p:cNvSpPr>
          <p:nvPr>
            <p:ph type="sldNum" sz="quarter" idx="10"/>
          </p:nvPr>
        </p:nvSpPr>
        <p:spPr/>
        <p:txBody>
          <a:bodyPr/>
          <a:lstStyle/>
          <a:p>
            <a:fld id="{F24E7B5A-4229-49BB-BF45-38BAD0652391}" type="slidenum">
              <a:rPr lang="de-CH" smtClean="0"/>
              <a:pPr/>
              <a:t>11</a:t>
            </a:fld>
            <a:endParaRPr lang="de-CH"/>
          </a:p>
        </p:txBody>
      </p:sp>
    </p:spTree>
    <p:extLst>
      <p:ext uri="{BB962C8B-B14F-4D97-AF65-F5344CB8AC3E}">
        <p14:creationId xmlns:p14="http://schemas.microsoft.com/office/powerpoint/2010/main" val="3170693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https://healthcare-in-europe.com/en/news/new-system-to-make-ai-diagnosis-explainable.html</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4E7B5A-4229-49BB-BF45-38BAD0652391}" type="slidenum">
              <a:rPr kumimoji="0" lang="de-CH" sz="1200" b="0" i="0" u="none" strike="noStrike" kern="1200" cap="none" spc="0" normalizeH="0" baseline="0" noProof="0" smtClean="0">
                <a:ln>
                  <a:noFill/>
                </a:ln>
                <a:solidFill>
                  <a:srgbClr val="575757"/>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CH" sz="1200" b="0" i="0" u="none" strike="noStrike" kern="1200" cap="none" spc="0" normalizeH="0" baseline="0" noProof="0">
              <a:ln>
                <a:noFill/>
              </a:ln>
              <a:solidFill>
                <a:srgbClr val="575757"/>
              </a:solidFill>
              <a:effectLst/>
              <a:uLnTx/>
              <a:uFillTx/>
              <a:latin typeface="Arial"/>
              <a:ea typeface="+mn-ea"/>
              <a:cs typeface="+mn-cs"/>
            </a:endParaRPr>
          </a:p>
        </p:txBody>
      </p:sp>
    </p:spTree>
    <p:extLst>
      <p:ext uri="{BB962C8B-B14F-4D97-AF65-F5344CB8AC3E}">
        <p14:creationId xmlns:p14="http://schemas.microsoft.com/office/powerpoint/2010/main" val="118007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https://healthcare-in-europe.com/en/news/new-system-to-make-ai-diagnosis-explainable.html</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4E7B5A-4229-49BB-BF45-38BAD0652391}" type="slidenum">
              <a:rPr kumimoji="0" lang="de-CH" sz="1200" b="0" i="0" u="none" strike="noStrike" kern="1200" cap="none" spc="0" normalizeH="0" baseline="0" noProof="0" smtClean="0">
                <a:ln>
                  <a:noFill/>
                </a:ln>
                <a:solidFill>
                  <a:srgbClr val="575757"/>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CH" sz="1200" b="0" i="0" u="none" strike="noStrike" kern="1200" cap="none" spc="0" normalizeH="0" baseline="0" noProof="0">
              <a:ln>
                <a:noFill/>
              </a:ln>
              <a:solidFill>
                <a:srgbClr val="575757"/>
              </a:solidFill>
              <a:effectLst/>
              <a:uLnTx/>
              <a:uFillTx/>
              <a:latin typeface="Arial"/>
              <a:ea typeface="+mn-ea"/>
              <a:cs typeface="+mn-cs"/>
            </a:endParaRPr>
          </a:p>
        </p:txBody>
      </p:sp>
    </p:spTree>
    <p:extLst>
      <p:ext uri="{BB962C8B-B14F-4D97-AF65-F5344CB8AC3E}">
        <p14:creationId xmlns:p14="http://schemas.microsoft.com/office/powerpoint/2010/main" val="1587578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https://healthcare-in-europe.com/en/news/new-system-to-make-ai-diagnosis-explainable.html</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4E7B5A-4229-49BB-BF45-38BAD0652391}" type="slidenum">
              <a:rPr kumimoji="0" lang="de-CH" sz="1200" b="0" i="0" u="none" strike="noStrike" kern="1200" cap="none" spc="0" normalizeH="0" baseline="0" noProof="0" smtClean="0">
                <a:ln>
                  <a:noFill/>
                </a:ln>
                <a:solidFill>
                  <a:srgbClr val="575757"/>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CH" sz="1200" b="0" i="0" u="none" strike="noStrike" kern="1200" cap="none" spc="0" normalizeH="0" baseline="0" noProof="0">
              <a:ln>
                <a:noFill/>
              </a:ln>
              <a:solidFill>
                <a:srgbClr val="575757"/>
              </a:solidFill>
              <a:effectLst/>
              <a:uLnTx/>
              <a:uFillTx/>
              <a:latin typeface="Arial"/>
              <a:ea typeface="+mn-ea"/>
              <a:cs typeface="+mn-cs"/>
            </a:endParaRPr>
          </a:p>
        </p:txBody>
      </p:sp>
    </p:spTree>
    <p:extLst>
      <p:ext uri="{BB962C8B-B14F-4D97-AF65-F5344CB8AC3E}">
        <p14:creationId xmlns:p14="http://schemas.microsoft.com/office/powerpoint/2010/main" val="4069149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https://healthcare-in-europe.com/en/news/new-system-to-make-ai-diagnosis-explainable.html</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4E7B5A-4229-49BB-BF45-38BAD0652391}" type="slidenum">
              <a:rPr kumimoji="0" lang="de-CH" sz="1200" b="0" i="0" u="none" strike="noStrike" kern="1200" cap="none" spc="0" normalizeH="0" baseline="0" noProof="0" smtClean="0">
                <a:ln>
                  <a:noFill/>
                </a:ln>
                <a:solidFill>
                  <a:srgbClr val="575757"/>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CH" sz="1200" b="0" i="0" u="none" strike="noStrike" kern="1200" cap="none" spc="0" normalizeH="0" baseline="0" noProof="0">
              <a:ln>
                <a:noFill/>
              </a:ln>
              <a:solidFill>
                <a:srgbClr val="575757"/>
              </a:solidFill>
              <a:effectLst/>
              <a:uLnTx/>
              <a:uFillTx/>
              <a:latin typeface="Arial"/>
              <a:ea typeface="+mn-ea"/>
              <a:cs typeface="+mn-cs"/>
            </a:endParaRPr>
          </a:p>
        </p:txBody>
      </p:sp>
    </p:spTree>
    <p:extLst>
      <p:ext uri="{BB962C8B-B14F-4D97-AF65-F5344CB8AC3E}">
        <p14:creationId xmlns:p14="http://schemas.microsoft.com/office/powerpoint/2010/main" val="16053667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Ein</a:t>
            </a:r>
            <a:r>
              <a:rPr lang="de-DE" baseline="0" dirty="0"/>
              <a:t> paar Minuten Denkpause</a:t>
            </a:r>
            <a:endParaRPr lang="de-DE" dirty="0"/>
          </a:p>
        </p:txBody>
      </p:sp>
      <p:sp>
        <p:nvSpPr>
          <p:cNvPr id="4" name="Slide Number Placeholder 3"/>
          <p:cNvSpPr>
            <a:spLocks noGrp="1"/>
          </p:cNvSpPr>
          <p:nvPr>
            <p:ph type="sldNum" sz="quarter" idx="10"/>
          </p:nvPr>
        </p:nvSpPr>
        <p:spPr/>
        <p:txBody>
          <a:bodyPr/>
          <a:lstStyle/>
          <a:p>
            <a:fld id="{F24E7B5A-4229-49BB-BF45-38BAD0652391}" type="slidenum">
              <a:rPr lang="de-CH" smtClean="0"/>
              <a:pPr/>
              <a:t>20</a:t>
            </a:fld>
            <a:endParaRPr lang="de-CH"/>
          </a:p>
        </p:txBody>
      </p:sp>
    </p:spTree>
    <p:extLst>
      <p:ext uri="{BB962C8B-B14F-4D97-AF65-F5344CB8AC3E}">
        <p14:creationId xmlns:p14="http://schemas.microsoft.com/office/powerpoint/2010/main" val="3216848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_Variation 1">
    <p:spTree>
      <p:nvGrpSpPr>
        <p:cNvPr id="1" name=""/>
        <p:cNvGrpSpPr/>
        <p:nvPr/>
      </p:nvGrpSpPr>
      <p:grpSpPr>
        <a:xfrm>
          <a:off x="0" y="0"/>
          <a:ext cx="0" cy="0"/>
          <a:chOff x="0" y="0"/>
          <a:chExt cx="0" cy="0"/>
        </a:xfrm>
      </p:grpSpPr>
      <p:sp>
        <p:nvSpPr>
          <p:cNvPr id="3" name="Untertitel 2"/>
          <p:cNvSpPr>
            <a:spLocks noGrp="1"/>
          </p:cNvSpPr>
          <p:nvPr>
            <p:ph type="subTitle" idx="1"/>
          </p:nvPr>
        </p:nvSpPr>
        <p:spPr bwMode="gray">
          <a:xfrm>
            <a:off x="301626" y="2743200"/>
            <a:ext cx="6934200" cy="1843088"/>
          </a:xfrm>
        </p:spPr>
        <p:txBody>
          <a:bodyPr/>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Formatvorlage des Untertitelmasters durch Klicken bearbeiten</a:t>
            </a:r>
          </a:p>
        </p:txBody>
      </p:sp>
      <p:sp>
        <p:nvSpPr>
          <p:cNvPr id="23" name="Titel 22"/>
          <p:cNvSpPr>
            <a:spLocks noGrp="1"/>
          </p:cNvSpPr>
          <p:nvPr>
            <p:ph type="title"/>
          </p:nvPr>
        </p:nvSpPr>
        <p:spPr>
          <a:xfrm>
            <a:off x="301625" y="1635125"/>
            <a:ext cx="6934200" cy="936625"/>
          </a:xfrm>
        </p:spPr>
        <p:txBody>
          <a:bodyPr/>
          <a:lstStyle>
            <a:lvl1pPr>
              <a:defRPr sz="2800" b="0">
                <a:solidFill>
                  <a:schemeClr val="tx1"/>
                </a:solidFill>
              </a:defRPr>
            </a:lvl1pPr>
          </a:lstStyle>
          <a:p>
            <a:r>
              <a:rPr lang="de-DE" noProof="0" dirty="0"/>
              <a:t>Titelmasterformat durch Klicken bearbeiten</a:t>
            </a:r>
          </a:p>
        </p:txBody>
      </p:sp>
    </p:spTree>
    <p:extLst>
      <p:ext uri="{BB962C8B-B14F-4D97-AF65-F5344CB8AC3E}">
        <p14:creationId xmlns:p14="http://schemas.microsoft.com/office/powerpoint/2010/main" val="860487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Zwischentitel mit Bild 2zeilig">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0" y="842963"/>
            <a:ext cx="9144000" cy="3875087"/>
          </a:xfrm>
          <a:solidFill>
            <a:schemeClr val="bg1">
              <a:lumMod val="95000"/>
            </a:schemeClr>
          </a:solidFill>
          <a:ln w="9525">
            <a:noFill/>
          </a:ln>
        </p:spPr>
        <p:txBody>
          <a:bodyPr tIns="540000" anchor="t"/>
          <a:lstStyle>
            <a:lvl1pPr marL="0" marR="0" indent="0" algn="ctr" defTabSz="914400" rtl="0" eaLnBrk="1" fontAlgn="auto" latinLnBrk="0" hangingPunct="1">
              <a:lnSpc>
                <a:spcPct val="100000"/>
              </a:lnSpc>
              <a:spcBef>
                <a:spcPts val="0"/>
              </a:spcBef>
              <a:spcAft>
                <a:spcPts val="0"/>
              </a:spcAft>
              <a:buClr>
                <a:schemeClr val="accent1"/>
              </a:buClr>
              <a:buSzTx/>
              <a:buFontTx/>
              <a:buNone/>
              <a:tabLst/>
              <a:defRPr baseline="0"/>
            </a:lvl1pPr>
          </a:lstStyle>
          <a:p>
            <a:r>
              <a:rPr lang="de-DE" noProof="0" dirty="0"/>
              <a:t>Bild oder Video auf Platzhalter ziehen</a:t>
            </a:r>
            <a:br>
              <a:rPr lang="de-DE" noProof="0" dirty="0"/>
            </a:br>
            <a:r>
              <a:rPr lang="de-DE" noProof="0" dirty="0"/>
              <a:t>oder durch Klicken auf Symbol hinzufügen</a:t>
            </a:r>
          </a:p>
        </p:txBody>
      </p:sp>
      <p:sp>
        <p:nvSpPr>
          <p:cNvPr id="4" name="Datumsplatzhalter 3"/>
          <p:cNvSpPr>
            <a:spLocks noGrp="1"/>
          </p:cNvSpPr>
          <p:nvPr>
            <p:ph type="dt" sz="half" idx="10"/>
          </p:nvPr>
        </p:nvSpPr>
        <p:spPr bwMode="gray"/>
        <p:txBody>
          <a:bodyPr/>
          <a:lstStyle/>
          <a:p>
            <a:r>
              <a:rPr lang="de-DE" dirty="0"/>
              <a:t>22.11.2021</a:t>
            </a:r>
          </a:p>
        </p:txBody>
      </p:sp>
      <p:sp>
        <p:nvSpPr>
          <p:cNvPr id="5" name="Fußzeilenplatzhalter 4"/>
          <p:cNvSpPr>
            <a:spLocks noGrp="1"/>
          </p:cNvSpPr>
          <p:nvPr>
            <p:ph type="ftr" sz="quarter" idx="11"/>
          </p:nvPr>
        </p:nvSpPr>
        <p:spPr bwMode="gray"/>
        <p:txBody>
          <a:bodyPr/>
          <a:lstStyle/>
          <a:p>
            <a:r>
              <a:rPr lang="de-DE" dirty="0"/>
              <a:t>KI-Fachkonferenz </a:t>
            </a:r>
            <a:r>
              <a:rPr lang="en-US" noProof="0" dirty="0"/>
              <a:t>Artificial Intelligence </a:t>
            </a:r>
            <a:r>
              <a:rPr lang="de-DE" dirty="0"/>
              <a:t>Act</a:t>
            </a:r>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a:t>
            </a:fld>
            <a:endParaRPr lang="de-DE" noProof="0" dirty="0"/>
          </a:p>
        </p:txBody>
      </p:sp>
    </p:spTree>
    <p:extLst>
      <p:ext uri="{BB962C8B-B14F-4D97-AF65-F5344CB8AC3E}">
        <p14:creationId xmlns:p14="http://schemas.microsoft.com/office/powerpoint/2010/main" val="1392854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Zwischentitel mit Bild 1zeilig">
    <p:spTree>
      <p:nvGrpSpPr>
        <p:cNvPr id="1" name=""/>
        <p:cNvGrpSpPr/>
        <p:nvPr/>
      </p:nvGrpSpPr>
      <p:grpSpPr>
        <a:xfrm>
          <a:off x="0" y="0"/>
          <a:ext cx="0" cy="0"/>
          <a:chOff x="0" y="0"/>
          <a:chExt cx="0" cy="0"/>
        </a:xfrm>
      </p:grpSpPr>
      <p:sp>
        <p:nvSpPr>
          <p:cNvPr id="4" name="Inhaltsplatzhalter 3"/>
          <p:cNvSpPr>
            <a:spLocks noGrp="1"/>
          </p:cNvSpPr>
          <p:nvPr>
            <p:ph sz="quarter" idx="14" hasCustomPrompt="1"/>
          </p:nvPr>
        </p:nvSpPr>
        <p:spPr>
          <a:xfrm>
            <a:off x="0" y="0"/>
            <a:ext cx="9144000" cy="5144400"/>
          </a:xfrm>
          <a:solidFill>
            <a:schemeClr val="bg1">
              <a:lumMod val="95000"/>
            </a:schemeClr>
          </a:solidFill>
        </p:spPr>
        <p:txBody>
          <a:bodyPr tIns="720000" anchor="t" anchorCtr="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2" name="Titel 1"/>
          <p:cNvSpPr>
            <a:spLocks noGrp="1"/>
          </p:cNvSpPr>
          <p:nvPr>
            <p:ph type="title" hasCustomPrompt="1"/>
          </p:nvPr>
        </p:nvSpPr>
        <p:spPr bwMode="gray">
          <a:xfrm>
            <a:off x="301625" y="3973202"/>
            <a:ext cx="7838612" cy="637849"/>
          </a:xfrm>
          <a:noFill/>
        </p:spPr>
        <p:txBody>
          <a:bodyPr wrap="none" lIns="288000" tIns="72000" rIns="288000" bIns="72000" anchor="b" anchorCtr="0">
            <a:spAutoFit/>
          </a:bodyPr>
          <a:lstStyle>
            <a:lvl1pPr>
              <a:defRPr sz="3200" b="0"/>
            </a:lvl1pPr>
          </a:lstStyle>
          <a:p>
            <a:r>
              <a:rPr lang="de-DE" noProof="0" dirty="0"/>
              <a:t>Titelmasterformat durch Klicken bearbeiten</a:t>
            </a:r>
          </a:p>
        </p:txBody>
      </p:sp>
    </p:spTree>
    <p:extLst>
      <p:ext uri="{BB962C8B-B14F-4D97-AF65-F5344CB8AC3E}">
        <p14:creationId xmlns:p14="http://schemas.microsoft.com/office/powerpoint/2010/main" val="1049915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Zwischentitel mit Bild horizontal">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0" y="0"/>
            <a:ext cx="9144000" cy="3474720"/>
          </a:xfrm>
          <a:solidFill>
            <a:schemeClr val="bg1">
              <a:lumMod val="95000"/>
            </a:schemeClr>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4" name="Datumsplatzhalter 3"/>
          <p:cNvSpPr>
            <a:spLocks noGrp="1"/>
          </p:cNvSpPr>
          <p:nvPr>
            <p:ph type="dt" sz="half" idx="10"/>
          </p:nvPr>
        </p:nvSpPr>
        <p:spPr bwMode="gray"/>
        <p:txBody>
          <a:bodyPr/>
          <a:lstStyle/>
          <a:p>
            <a:r>
              <a:rPr lang="de-DE" dirty="0"/>
              <a:t>22.11.2021</a:t>
            </a:r>
          </a:p>
        </p:txBody>
      </p:sp>
      <p:sp>
        <p:nvSpPr>
          <p:cNvPr id="5" name="Fußzeilenplatzhalter 4"/>
          <p:cNvSpPr>
            <a:spLocks noGrp="1"/>
          </p:cNvSpPr>
          <p:nvPr>
            <p:ph type="ftr" sz="quarter" idx="11"/>
          </p:nvPr>
        </p:nvSpPr>
        <p:spPr bwMode="gray"/>
        <p:txBody>
          <a:bodyPr/>
          <a:lstStyle/>
          <a:p>
            <a:r>
              <a:rPr lang="de-DE" dirty="0"/>
              <a:t>KI-Fachkonferenz </a:t>
            </a:r>
            <a:r>
              <a:rPr lang="en-US" noProof="0" dirty="0"/>
              <a:t>Artificial Intelligence </a:t>
            </a:r>
            <a:r>
              <a:rPr lang="de-DE" dirty="0"/>
              <a:t>Act</a:t>
            </a:r>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a:t>
            </a:fld>
            <a:endParaRPr lang="de-DE" noProof="0" dirty="0"/>
          </a:p>
        </p:txBody>
      </p:sp>
      <p:sp>
        <p:nvSpPr>
          <p:cNvPr id="2" name="Titel 1"/>
          <p:cNvSpPr>
            <a:spLocks noGrp="1"/>
          </p:cNvSpPr>
          <p:nvPr>
            <p:ph type="title"/>
          </p:nvPr>
        </p:nvSpPr>
        <p:spPr bwMode="gray">
          <a:xfrm>
            <a:off x="288000" y="3600000"/>
            <a:ext cx="7344000" cy="432000"/>
          </a:xfrm>
        </p:spPr>
        <p:txBody>
          <a:bodyPr wrap="none" lIns="288000" tIns="72000" rIns="288000" bIns="72000" anchor="ctr"/>
          <a:lstStyle/>
          <a:p>
            <a:r>
              <a:rPr lang="de-DE" noProof="0"/>
              <a:t>Titelmasterformat durch Klicken bearbeiten</a:t>
            </a:r>
            <a:endParaRPr lang="de-DE" noProof="0" dirty="0"/>
          </a:p>
        </p:txBody>
      </p:sp>
    </p:spTree>
    <p:extLst>
      <p:ext uri="{BB962C8B-B14F-4D97-AF65-F5344CB8AC3E}">
        <p14:creationId xmlns:p14="http://schemas.microsoft.com/office/powerpoint/2010/main" val="14877220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5" name="Inhaltsplatzhalter 4"/>
          <p:cNvSpPr>
            <a:spLocks noGrp="1"/>
          </p:cNvSpPr>
          <p:nvPr>
            <p:ph sz="quarter" idx="14" hasCustomPrompt="1"/>
          </p:nvPr>
        </p:nvSpPr>
        <p:spPr>
          <a:xfrm>
            <a:off x="-1" y="1635125"/>
            <a:ext cx="4445001" cy="2951162"/>
          </a:xfrm>
          <a:solidFill>
            <a:schemeClr val="bg1">
              <a:lumMod val="95000"/>
            </a:schemeClr>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3" name="Inhaltsplatzhalter 2"/>
          <p:cNvSpPr>
            <a:spLocks noGrp="1"/>
          </p:cNvSpPr>
          <p:nvPr>
            <p:ph idx="1"/>
          </p:nvPr>
        </p:nvSpPr>
        <p:spPr bwMode="gray">
          <a:xfrm>
            <a:off x="4710112" y="1635125"/>
            <a:ext cx="4144135" cy="2951162"/>
          </a:xfrm>
          <a:noFill/>
          <a:ln>
            <a:solidFill>
              <a:schemeClr val="bg1"/>
            </a:solidFill>
          </a:ln>
        </p:spPr>
        <p:txBody>
          <a:bodyPr lIns="180000" tIns="108000" rIns="180000" bIns="108000" anchor="t" anchorCtr="0"/>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2" name="Titel 1"/>
          <p:cNvSpPr>
            <a:spLocks noGrp="1"/>
          </p:cNvSpPr>
          <p:nvPr>
            <p:ph type="title"/>
          </p:nvPr>
        </p:nvSpPr>
        <p:spPr bwMode="gray">
          <a:xfrm>
            <a:off x="301624" y="700088"/>
            <a:ext cx="8482157" cy="827087"/>
          </a:xfrm>
        </p:spPr>
        <p:txBody>
          <a:bodyPr/>
          <a:lstStyle/>
          <a:p>
            <a:r>
              <a:rPr lang="de-DE" noProof="0" dirty="0"/>
              <a:t>Titelmasterformat durch Klicken bearbeiten</a:t>
            </a:r>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a:t>
            </a:fld>
            <a:endParaRPr lang="de-DE" noProof="0" dirty="0"/>
          </a:p>
        </p:txBody>
      </p:sp>
      <p:sp>
        <p:nvSpPr>
          <p:cNvPr id="4" name="Datumsplatzhalter 3">
            <a:extLst>
              <a:ext uri="{FF2B5EF4-FFF2-40B4-BE49-F238E27FC236}">
                <a16:creationId xmlns:a16="http://schemas.microsoft.com/office/drawing/2014/main" id="{9C203240-6ACA-E64C-96E7-2648BD19F46B}"/>
              </a:ext>
            </a:extLst>
          </p:cNvPr>
          <p:cNvSpPr>
            <a:spLocks noGrp="1"/>
          </p:cNvSpPr>
          <p:nvPr>
            <p:ph type="dt" sz="half" idx="15"/>
          </p:nvPr>
        </p:nvSpPr>
        <p:spPr/>
        <p:txBody>
          <a:bodyPr/>
          <a:lstStyle/>
          <a:p>
            <a:r>
              <a:rPr lang="de-DE" dirty="0"/>
              <a:t>22.11.2021</a:t>
            </a:r>
          </a:p>
        </p:txBody>
      </p:sp>
      <p:sp>
        <p:nvSpPr>
          <p:cNvPr id="7" name="Fußzeilenplatzhalter 6">
            <a:extLst>
              <a:ext uri="{FF2B5EF4-FFF2-40B4-BE49-F238E27FC236}">
                <a16:creationId xmlns:a16="http://schemas.microsoft.com/office/drawing/2014/main" id="{4B0E8501-0205-DF4A-B487-2FE0533C8718}"/>
              </a:ext>
            </a:extLst>
          </p:cNvPr>
          <p:cNvSpPr>
            <a:spLocks noGrp="1"/>
          </p:cNvSpPr>
          <p:nvPr>
            <p:ph type="ftr" sz="quarter" idx="16"/>
          </p:nvPr>
        </p:nvSpPr>
        <p:spPr/>
        <p:txBody>
          <a:bodyPr/>
          <a:lstStyle/>
          <a:p>
            <a:r>
              <a:rPr lang="de-DE" dirty="0"/>
              <a:t>KI-Fachkonferenz </a:t>
            </a:r>
            <a:r>
              <a:rPr lang="en-US" noProof="0" dirty="0"/>
              <a:t>Artificial Intelligence </a:t>
            </a:r>
            <a:r>
              <a:rPr lang="de-DE" dirty="0"/>
              <a:t>Act</a:t>
            </a:r>
          </a:p>
        </p:txBody>
      </p:sp>
    </p:spTree>
    <p:extLst>
      <p:ext uri="{BB962C8B-B14F-4D97-AF65-F5344CB8AC3E}">
        <p14:creationId xmlns:p14="http://schemas.microsoft.com/office/powerpoint/2010/main" val="3860919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elfolie_Variation 1">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C3459DE-7159-4888-A303-5AEB3709635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6506" t="10891" b="18460"/>
          <a:stretch/>
        </p:blipFill>
        <p:spPr>
          <a:xfrm>
            <a:off x="0" y="557211"/>
            <a:ext cx="9144000" cy="4586289"/>
          </a:xfrm>
          <a:prstGeom prst="rect">
            <a:avLst/>
          </a:prstGeom>
        </p:spPr>
      </p:pic>
      <p:sp>
        <p:nvSpPr>
          <p:cNvPr id="3" name="Untertitel 2"/>
          <p:cNvSpPr>
            <a:spLocks noGrp="1"/>
          </p:cNvSpPr>
          <p:nvPr>
            <p:ph type="subTitle" idx="1"/>
          </p:nvPr>
        </p:nvSpPr>
        <p:spPr bwMode="gray">
          <a:xfrm>
            <a:off x="301626" y="3362240"/>
            <a:ext cx="1879178" cy="1224047"/>
          </a:xfrm>
          <a:solidFill>
            <a:schemeClr val="accent5"/>
          </a:solidFill>
        </p:spPr>
        <p:txBody>
          <a:bodyPr lIns="144000" tIns="108000" rIns="144000" bIns="144000"/>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Formatvorlage des Untertitelmasters durch Klicken bearbeiten</a:t>
            </a:r>
          </a:p>
        </p:txBody>
      </p:sp>
      <p:sp>
        <p:nvSpPr>
          <p:cNvPr id="23" name="Titel 22"/>
          <p:cNvSpPr>
            <a:spLocks noGrp="1"/>
          </p:cNvSpPr>
          <p:nvPr>
            <p:ph type="title"/>
          </p:nvPr>
        </p:nvSpPr>
        <p:spPr>
          <a:xfrm>
            <a:off x="301624" y="1635125"/>
            <a:ext cx="6048375" cy="1521919"/>
          </a:xfrm>
          <a:noFill/>
        </p:spPr>
        <p:txBody>
          <a:bodyPr wrap="square" lIns="144000" tIns="144000" rIns="144000" bIns="144000">
            <a:spAutoFit/>
          </a:bodyPr>
          <a:lstStyle>
            <a:lvl1pPr>
              <a:defRPr sz="4000" b="0">
                <a:solidFill>
                  <a:schemeClr val="tx1"/>
                </a:solidFill>
              </a:defRPr>
            </a:lvl1pPr>
          </a:lstStyle>
          <a:p>
            <a:r>
              <a:rPr lang="de-DE" noProof="0" dirty="0"/>
              <a:t>Titelmasterformat durch Klicken bearbeiten</a:t>
            </a:r>
          </a:p>
        </p:txBody>
      </p:sp>
    </p:spTree>
    <p:extLst>
      <p:ext uri="{BB962C8B-B14F-4D97-AF65-F5344CB8AC3E}">
        <p14:creationId xmlns:p14="http://schemas.microsoft.com/office/powerpoint/2010/main" val="3675587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folie_Variation 1">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FDC37AF-D483-B644-AFBD-6401D0DFE5CC}"/>
              </a:ext>
            </a:extLst>
          </p:cNvPr>
          <p:cNvSpPr>
            <a:spLocks noGrp="1"/>
          </p:cNvSpPr>
          <p:nvPr>
            <p:ph type="dt" sz="half" idx="10"/>
          </p:nvPr>
        </p:nvSpPr>
        <p:spPr/>
        <p:txBody>
          <a:bodyPr/>
          <a:lstStyle/>
          <a:p>
            <a:r>
              <a:rPr lang="de-DE" dirty="0"/>
              <a:t>22.11.2021</a:t>
            </a:r>
          </a:p>
        </p:txBody>
      </p:sp>
      <p:sp>
        <p:nvSpPr>
          <p:cNvPr id="5" name="Fußzeilenplatzhalter 4">
            <a:extLst>
              <a:ext uri="{FF2B5EF4-FFF2-40B4-BE49-F238E27FC236}">
                <a16:creationId xmlns:a16="http://schemas.microsoft.com/office/drawing/2014/main" id="{6BD1CF03-02A3-5D41-9E12-3AB7011C48FB}"/>
              </a:ext>
            </a:extLst>
          </p:cNvPr>
          <p:cNvSpPr>
            <a:spLocks noGrp="1"/>
          </p:cNvSpPr>
          <p:nvPr>
            <p:ph type="ftr" sz="quarter" idx="11"/>
          </p:nvPr>
        </p:nvSpPr>
        <p:spPr/>
        <p:txBody>
          <a:bodyPr/>
          <a:lstStyle/>
          <a:p>
            <a:r>
              <a:rPr lang="de-DE" dirty="0"/>
              <a:t>KI-Fachkonferenz </a:t>
            </a:r>
            <a:r>
              <a:rPr lang="en-US" noProof="0" dirty="0"/>
              <a:t>Artificial Intelligence </a:t>
            </a:r>
            <a:r>
              <a:rPr lang="de-DE" dirty="0"/>
              <a:t>Act</a:t>
            </a:r>
          </a:p>
        </p:txBody>
      </p:sp>
      <p:sp>
        <p:nvSpPr>
          <p:cNvPr id="7" name="Foliennummernplatzhalter 6">
            <a:extLst>
              <a:ext uri="{FF2B5EF4-FFF2-40B4-BE49-F238E27FC236}">
                <a16:creationId xmlns:a16="http://schemas.microsoft.com/office/drawing/2014/main" id="{4790EF8F-BD9D-5C41-9E9C-C2F5232D37A2}"/>
              </a:ext>
            </a:extLst>
          </p:cNvPr>
          <p:cNvSpPr>
            <a:spLocks noGrp="1"/>
          </p:cNvSpPr>
          <p:nvPr>
            <p:ph type="sldNum" sz="quarter" idx="12"/>
          </p:nvPr>
        </p:nvSpPr>
        <p:spPr/>
        <p:txBody>
          <a:bodyPr/>
          <a:lstStyle/>
          <a:p>
            <a:fld id="{2AA1E7D3-1333-45EE-ABB9-51527D316BA3}" type="slidenum">
              <a:rPr lang="de-DE" noProof="0" smtClean="0"/>
              <a:pPr/>
              <a:t>‹#›</a:t>
            </a:fld>
            <a:endParaRPr lang="de-DE" noProof="0" dirty="0"/>
          </a:p>
        </p:txBody>
      </p:sp>
    </p:spTree>
    <p:extLst>
      <p:ext uri="{BB962C8B-B14F-4D97-AF65-F5344CB8AC3E}">
        <p14:creationId xmlns:p14="http://schemas.microsoft.com/office/powerpoint/2010/main" val="1205253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elfolie_Variation 1">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FDC37AF-D483-B644-AFBD-6401D0DFE5CC}"/>
              </a:ext>
            </a:extLst>
          </p:cNvPr>
          <p:cNvSpPr>
            <a:spLocks noGrp="1"/>
          </p:cNvSpPr>
          <p:nvPr>
            <p:ph type="dt" sz="half" idx="10"/>
          </p:nvPr>
        </p:nvSpPr>
        <p:spPr/>
        <p:txBody>
          <a:bodyPr/>
          <a:lstStyle/>
          <a:p>
            <a:r>
              <a:rPr lang="de-DE" dirty="0"/>
              <a:t>22.11.2021</a:t>
            </a:r>
          </a:p>
        </p:txBody>
      </p:sp>
      <p:sp>
        <p:nvSpPr>
          <p:cNvPr id="5" name="Fußzeilenplatzhalter 4">
            <a:extLst>
              <a:ext uri="{FF2B5EF4-FFF2-40B4-BE49-F238E27FC236}">
                <a16:creationId xmlns:a16="http://schemas.microsoft.com/office/drawing/2014/main" id="{6BD1CF03-02A3-5D41-9E12-3AB7011C48FB}"/>
              </a:ext>
            </a:extLst>
          </p:cNvPr>
          <p:cNvSpPr>
            <a:spLocks noGrp="1"/>
          </p:cNvSpPr>
          <p:nvPr>
            <p:ph type="ftr" sz="quarter" idx="11"/>
          </p:nvPr>
        </p:nvSpPr>
        <p:spPr/>
        <p:txBody>
          <a:bodyPr/>
          <a:lstStyle>
            <a:lvl1pPr>
              <a:defRPr b="1"/>
            </a:lvl1pPr>
          </a:lstStyle>
          <a:p>
            <a:r>
              <a:rPr lang="de-DE" dirty="0"/>
              <a:t>KI-Fachkonferenz </a:t>
            </a:r>
            <a:r>
              <a:rPr lang="en-US" noProof="0" dirty="0"/>
              <a:t>Artificial Intelligence </a:t>
            </a:r>
            <a:r>
              <a:rPr lang="de-DE" dirty="0"/>
              <a:t>Act</a:t>
            </a:r>
          </a:p>
        </p:txBody>
      </p:sp>
      <p:sp>
        <p:nvSpPr>
          <p:cNvPr id="7" name="Foliennummernplatzhalter 6">
            <a:extLst>
              <a:ext uri="{FF2B5EF4-FFF2-40B4-BE49-F238E27FC236}">
                <a16:creationId xmlns:a16="http://schemas.microsoft.com/office/drawing/2014/main" id="{4790EF8F-BD9D-5C41-9E9C-C2F5232D37A2}"/>
              </a:ext>
            </a:extLst>
          </p:cNvPr>
          <p:cNvSpPr>
            <a:spLocks noGrp="1"/>
          </p:cNvSpPr>
          <p:nvPr>
            <p:ph type="sldNum" sz="quarter" idx="12"/>
          </p:nvPr>
        </p:nvSpPr>
        <p:spPr/>
        <p:txBody>
          <a:bodyPr/>
          <a:lstStyle/>
          <a:p>
            <a:fld id="{2AA1E7D3-1333-45EE-ABB9-51527D316BA3}" type="slidenum">
              <a:rPr lang="de-DE" noProof="0" smtClean="0"/>
              <a:pPr/>
              <a:t>‹#›</a:t>
            </a:fld>
            <a:endParaRPr lang="de-DE" noProof="0" dirty="0"/>
          </a:p>
        </p:txBody>
      </p:sp>
    </p:spTree>
    <p:extLst>
      <p:ext uri="{BB962C8B-B14F-4D97-AF65-F5344CB8AC3E}">
        <p14:creationId xmlns:p14="http://schemas.microsoft.com/office/powerpoint/2010/main" val="3442636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bwMode="gray">
          <a:xfrm>
            <a:off x="301626" y="1635125"/>
            <a:ext cx="8553600" cy="2951162"/>
          </a:xfrm>
          <a:noFill/>
          <a:ln>
            <a:solidFill>
              <a:srgbClr val="FFFFFF"/>
            </a:solidFill>
          </a:ln>
        </p:spPr>
        <p:txBody>
          <a:bodyPr lIns="0" tIns="0" rIns="0" bIns="0"/>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2" name="Titel 1"/>
          <p:cNvSpPr>
            <a:spLocks noGrp="1"/>
          </p:cNvSpPr>
          <p:nvPr>
            <p:ph type="title"/>
          </p:nvPr>
        </p:nvSpPr>
        <p:spPr bwMode="gray"/>
        <p:txBody>
          <a:bodyPr/>
          <a:lstStyle/>
          <a:p>
            <a:r>
              <a:rPr lang="de-DE" noProof="0"/>
              <a:t>Titelmasterformat durch Klicken bearbeiten</a:t>
            </a:r>
            <a:endParaRPr lang="de-DE" noProof="0" dirty="0"/>
          </a:p>
        </p:txBody>
      </p:sp>
      <p:sp>
        <p:nvSpPr>
          <p:cNvPr id="4" name="Datumsplatzhalter 3"/>
          <p:cNvSpPr>
            <a:spLocks noGrp="1"/>
          </p:cNvSpPr>
          <p:nvPr>
            <p:ph type="dt" sz="half" idx="10"/>
          </p:nvPr>
        </p:nvSpPr>
        <p:spPr bwMode="gray"/>
        <p:txBody>
          <a:bodyPr/>
          <a:lstStyle/>
          <a:p>
            <a:r>
              <a:rPr lang="de-DE" dirty="0"/>
              <a:t>22.11.2021</a:t>
            </a:r>
          </a:p>
        </p:txBody>
      </p:sp>
      <p:sp>
        <p:nvSpPr>
          <p:cNvPr id="5" name="Fußzeilenplatzhalter 4"/>
          <p:cNvSpPr>
            <a:spLocks noGrp="1"/>
          </p:cNvSpPr>
          <p:nvPr>
            <p:ph type="ftr" sz="quarter" idx="11"/>
          </p:nvPr>
        </p:nvSpPr>
        <p:spPr bwMode="gray">
          <a:xfrm>
            <a:off x="1341120" y="4873035"/>
            <a:ext cx="4320000" cy="138499"/>
          </a:xfrm>
        </p:spPr>
        <p:txBody>
          <a:bodyPr/>
          <a:lstStyle/>
          <a:p>
            <a:r>
              <a:rPr lang="de-DE" dirty="0"/>
              <a:t>KI-Fachkonferenz </a:t>
            </a:r>
            <a:r>
              <a:rPr lang="en-US" noProof="0" dirty="0"/>
              <a:t>Artificial Intelligence </a:t>
            </a:r>
            <a:r>
              <a:rPr lang="de-DE" dirty="0"/>
              <a:t>Act</a:t>
            </a:r>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a:t>
            </a:fld>
            <a:endParaRPr lang="de-DE" noProof="0" dirty="0"/>
          </a:p>
        </p:txBody>
      </p:sp>
    </p:spTree>
    <p:extLst>
      <p:ext uri="{BB962C8B-B14F-4D97-AF65-F5344CB8AC3E}">
        <p14:creationId xmlns:p14="http://schemas.microsoft.com/office/powerpoint/2010/main" val="2368743422"/>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ld und Text">
    <p:spTree>
      <p:nvGrpSpPr>
        <p:cNvPr id="1" name=""/>
        <p:cNvGrpSpPr/>
        <p:nvPr/>
      </p:nvGrpSpPr>
      <p:grpSpPr>
        <a:xfrm>
          <a:off x="0" y="0"/>
          <a:ext cx="0" cy="0"/>
          <a:chOff x="0" y="0"/>
          <a:chExt cx="0" cy="0"/>
        </a:xfrm>
      </p:grpSpPr>
      <p:sp>
        <p:nvSpPr>
          <p:cNvPr id="3" name="Inhaltsplatzhalter 2"/>
          <p:cNvSpPr>
            <a:spLocks noGrp="1"/>
          </p:cNvSpPr>
          <p:nvPr>
            <p:ph idx="1"/>
          </p:nvPr>
        </p:nvSpPr>
        <p:spPr bwMode="gray">
          <a:xfrm>
            <a:off x="4535488" y="1635125"/>
            <a:ext cx="4327524" cy="2951162"/>
          </a:xfrm>
          <a:solidFill>
            <a:srgbClr val="EAEAEA"/>
          </a:solidFill>
          <a:ln>
            <a:solidFill>
              <a:srgbClr val="FFFFFF"/>
            </a:solidFill>
          </a:ln>
        </p:spPr>
        <p:txBody>
          <a:bodyPr lIns="180000" tIns="108000" rIns="180000" bIns="108000" anchor="ctr"/>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2" name="Titel 1"/>
          <p:cNvSpPr>
            <a:spLocks noGrp="1"/>
          </p:cNvSpPr>
          <p:nvPr>
            <p:ph type="title"/>
          </p:nvPr>
        </p:nvSpPr>
        <p:spPr bwMode="gray">
          <a:xfrm>
            <a:off x="301625" y="700088"/>
            <a:ext cx="6934200" cy="827088"/>
          </a:xfrm>
        </p:spPr>
        <p:txBody>
          <a:bodyPr/>
          <a:lstStyle/>
          <a:p>
            <a:r>
              <a:rPr lang="de-DE" noProof="0" dirty="0"/>
              <a:t>Titelmasterformat durch Klicken bearbeiten</a:t>
            </a:r>
          </a:p>
        </p:txBody>
      </p:sp>
      <p:sp>
        <p:nvSpPr>
          <p:cNvPr id="4" name="Datumsplatzhalter 3"/>
          <p:cNvSpPr>
            <a:spLocks noGrp="1"/>
          </p:cNvSpPr>
          <p:nvPr>
            <p:ph type="dt" sz="half" idx="10"/>
          </p:nvPr>
        </p:nvSpPr>
        <p:spPr bwMode="gray"/>
        <p:txBody>
          <a:bodyPr/>
          <a:lstStyle/>
          <a:p>
            <a:r>
              <a:rPr lang="de-DE" dirty="0"/>
              <a:t>22.11.2021</a:t>
            </a:r>
          </a:p>
        </p:txBody>
      </p:sp>
      <p:sp>
        <p:nvSpPr>
          <p:cNvPr id="5" name="Fußzeilenplatzhalter 4"/>
          <p:cNvSpPr>
            <a:spLocks noGrp="1"/>
          </p:cNvSpPr>
          <p:nvPr>
            <p:ph type="ftr" sz="quarter" idx="11"/>
          </p:nvPr>
        </p:nvSpPr>
        <p:spPr bwMode="gray"/>
        <p:txBody>
          <a:bodyPr/>
          <a:lstStyle/>
          <a:p>
            <a:r>
              <a:rPr lang="de-DE" dirty="0"/>
              <a:t>KI-Fachkonferenz </a:t>
            </a:r>
            <a:r>
              <a:rPr lang="en-US" noProof="0" dirty="0"/>
              <a:t>Artificial Intelligence </a:t>
            </a:r>
            <a:r>
              <a:rPr lang="de-DE" dirty="0"/>
              <a:t>Act</a:t>
            </a:r>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a:t>
            </a:fld>
            <a:endParaRPr lang="de-DE" noProof="0" dirty="0"/>
          </a:p>
        </p:txBody>
      </p:sp>
      <p:sp>
        <p:nvSpPr>
          <p:cNvPr id="8" name="Bildplatzhalter 7"/>
          <p:cNvSpPr>
            <a:spLocks noGrp="1"/>
          </p:cNvSpPr>
          <p:nvPr>
            <p:ph type="pic" sz="quarter" idx="13" hasCustomPrompt="1"/>
          </p:nvPr>
        </p:nvSpPr>
        <p:spPr bwMode="gray">
          <a:xfrm>
            <a:off x="301625" y="1635125"/>
            <a:ext cx="4143375" cy="2951162"/>
          </a:xfrm>
          <a:solidFill>
            <a:schemeClr val="bg1">
              <a:lumMod val="95000"/>
            </a:schemeClr>
          </a:solidFill>
          <a:ln>
            <a:solidFill>
              <a:srgbClr val="FFFFFF"/>
            </a:solidFill>
          </a:ln>
        </p:spPr>
        <p:txBody>
          <a:bodyPr anchor="ctr"/>
          <a:lstStyle>
            <a:lvl1pPr marL="0" indent="0" algn="ctr">
              <a:buNone/>
              <a:defRPr/>
            </a:lvl1pPr>
          </a:lstStyle>
          <a:p>
            <a:r>
              <a:rPr lang="de-DE" noProof="0" dirty="0"/>
              <a:t>Bild auf Platzhalter ziehen</a:t>
            </a:r>
            <a:br>
              <a:rPr lang="de-DE" noProof="0" dirty="0"/>
            </a:br>
            <a:r>
              <a:rPr lang="de-DE" noProof="0" dirty="0"/>
              <a:t>oder durch Klicken</a:t>
            </a:r>
            <a:br>
              <a:rPr lang="de-DE" noProof="0" dirty="0"/>
            </a:br>
            <a:r>
              <a:rPr lang="de-DE" noProof="0" dirty="0"/>
              <a:t>auf Symbol hinzufügen</a:t>
            </a:r>
          </a:p>
        </p:txBody>
      </p:sp>
    </p:spTree>
    <p:extLst>
      <p:ext uri="{BB962C8B-B14F-4D97-AF65-F5344CB8AC3E}">
        <p14:creationId xmlns:p14="http://schemas.microsoft.com/office/powerpoint/2010/main" val="442316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Zwei Texte mit Überschrift">
    <p:spTree>
      <p:nvGrpSpPr>
        <p:cNvPr id="1" name=""/>
        <p:cNvGrpSpPr/>
        <p:nvPr/>
      </p:nvGrpSpPr>
      <p:grpSpPr>
        <a:xfrm>
          <a:off x="0" y="0"/>
          <a:ext cx="0" cy="0"/>
          <a:chOff x="0" y="0"/>
          <a:chExt cx="0" cy="0"/>
        </a:xfrm>
      </p:grpSpPr>
      <p:sp>
        <p:nvSpPr>
          <p:cNvPr id="2" name="Titel 1"/>
          <p:cNvSpPr>
            <a:spLocks noGrp="1"/>
          </p:cNvSpPr>
          <p:nvPr>
            <p:ph type="title"/>
          </p:nvPr>
        </p:nvSpPr>
        <p:spPr bwMode="gray">
          <a:xfrm>
            <a:off x="301624" y="700088"/>
            <a:ext cx="8552623" cy="827087"/>
          </a:xfrm>
        </p:spPr>
        <p:txBody>
          <a:bodyPr/>
          <a:lstStyle>
            <a:lvl1pPr>
              <a:defRPr/>
            </a:lvl1pPr>
          </a:lstStyle>
          <a:p>
            <a:r>
              <a:rPr lang="de-DE" noProof="0" dirty="0"/>
              <a:t>Titelmasterformat durch Klicken bearbeiten</a:t>
            </a:r>
          </a:p>
        </p:txBody>
      </p:sp>
      <p:sp>
        <p:nvSpPr>
          <p:cNvPr id="3" name="Textplatzhalter 2"/>
          <p:cNvSpPr>
            <a:spLocks noGrp="1"/>
          </p:cNvSpPr>
          <p:nvPr>
            <p:ph type="body" idx="1"/>
          </p:nvPr>
        </p:nvSpPr>
        <p:spPr bwMode="gray">
          <a:xfrm>
            <a:off x="301626" y="1635013"/>
            <a:ext cx="4143600" cy="342000"/>
          </a:xfrm>
          <a:solidFill>
            <a:schemeClr val="tx1"/>
          </a:solidFill>
          <a:ln>
            <a:noFill/>
          </a:ln>
        </p:spPr>
        <p:txBody>
          <a:bodyPr lIns="180000" rIns="180000" anchor="ctr" anchorCtr="0"/>
          <a:lstStyle>
            <a:lvl1pPr marL="0" indent="0">
              <a:buNone/>
              <a:defRPr sz="1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noProof="0" dirty="0"/>
              <a:t>Textmasterformat bearbeiten</a:t>
            </a:r>
          </a:p>
        </p:txBody>
      </p:sp>
      <p:sp>
        <p:nvSpPr>
          <p:cNvPr id="4" name="Inhaltsplatzhalter 3"/>
          <p:cNvSpPr>
            <a:spLocks noGrp="1"/>
          </p:cNvSpPr>
          <p:nvPr>
            <p:ph sz="half" idx="2"/>
          </p:nvPr>
        </p:nvSpPr>
        <p:spPr bwMode="gray">
          <a:xfrm>
            <a:off x="301624" y="1977014"/>
            <a:ext cx="4143600" cy="2609274"/>
          </a:xfrm>
          <a:solidFill>
            <a:schemeClr val="bg2"/>
          </a:solidFill>
          <a:ln>
            <a:solidFill>
              <a:srgbClr val="FFFFFF"/>
            </a:solidFill>
          </a:ln>
        </p:spPr>
        <p:txBody>
          <a:bodyPr lIns="180000" tIns="108000" rIns="180000" bIns="108000"/>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5" name="Textplatzhalter 4"/>
          <p:cNvSpPr>
            <a:spLocks noGrp="1"/>
          </p:cNvSpPr>
          <p:nvPr>
            <p:ph type="body" sz="quarter" idx="3"/>
          </p:nvPr>
        </p:nvSpPr>
        <p:spPr bwMode="gray">
          <a:xfrm>
            <a:off x="4710648" y="1635124"/>
            <a:ext cx="4143600" cy="341889"/>
          </a:xfrm>
          <a:solidFill>
            <a:schemeClr val="tx1"/>
          </a:solidFill>
          <a:ln>
            <a:noFill/>
          </a:ln>
        </p:spPr>
        <p:txBody>
          <a:bodyPr lIns="180000" rIns="180000" anchor="ctr" anchorCtr="0"/>
          <a:lstStyle>
            <a:lvl1pPr marL="0" indent="0">
              <a:buNone/>
              <a:defRPr sz="1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noProof="0" dirty="0"/>
              <a:t>Textmasterformat bearbeiten</a:t>
            </a:r>
          </a:p>
        </p:txBody>
      </p:sp>
      <p:sp>
        <p:nvSpPr>
          <p:cNvPr id="6" name="Inhaltsplatzhalter 5"/>
          <p:cNvSpPr>
            <a:spLocks noGrp="1"/>
          </p:cNvSpPr>
          <p:nvPr>
            <p:ph sz="quarter" idx="4"/>
          </p:nvPr>
        </p:nvSpPr>
        <p:spPr bwMode="gray">
          <a:xfrm>
            <a:off x="4710648" y="1977013"/>
            <a:ext cx="4143600" cy="2609275"/>
          </a:xfrm>
          <a:solidFill>
            <a:schemeClr val="bg2"/>
          </a:solidFill>
          <a:ln>
            <a:solidFill>
              <a:srgbClr val="FFFFFF"/>
            </a:solidFill>
          </a:ln>
        </p:spPr>
        <p:txBody>
          <a:bodyPr lIns="180000" tIns="108000" rIns="180000" bIns="108000"/>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7" name="Datumsplatzhalter 6"/>
          <p:cNvSpPr>
            <a:spLocks noGrp="1"/>
          </p:cNvSpPr>
          <p:nvPr>
            <p:ph type="dt" sz="half" idx="10"/>
          </p:nvPr>
        </p:nvSpPr>
        <p:spPr bwMode="gray"/>
        <p:txBody>
          <a:bodyPr/>
          <a:lstStyle/>
          <a:p>
            <a:r>
              <a:rPr lang="de-DE" dirty="0"/>
              <a:t>22.11.2021</a:t>
            </a:r>
          </a:p>
          <a:p>
            <a:endParaRPr lang="de-DE" dirty="0"/>
          </a:p>
        </p:txBody>
      </p:sp>
      <p:sp>
        <p:nvSpPr>
          <p:cNvPr id="8" name="Fußzeilenplatzhalter 7"/>
          <p:cNvSpPr>
            <a:spLocks noGrp="1"/>
          </p:cNvSpPr>
          <p:nvPr>
            <p:ph type="ftr" sz="quarter" idx="11"/>
          </p:nvPr>
        </p:nvSpPr>
        <p:spPr bwMode="gray"/>
        <p:txBody>
          <a:bodyPr/>
          <a:lstStyle/>
          <a:p>
            <a:r>
              <a:rPr lang="de-DE" dirty="0"/>
              <a:t>KI-Fachkonferenz </a:t>
            </a:r>
            <a:r>
              <a:rPr lang="en-US" noProof="0" dirty="0"/>
              <a:t>Artificial Intelligence </a:t>
            </a:r>
            <a:r>
              <a:rPr lang="de-DE" dirty="0"/>
              <a:t>Act</a:t>
            </a:r>
          </a:p>
        </p:txBody>
      </p:sp>
      <p:sp>
        <p:nvSpPr>
          <p:cNvPr id="9" name="Foliennummernplatzhalter 8"/>
          <p:cNvSpPr>
            <a:spLocks noGrp="1"/>
          </p:cNvSpPr>
          <p:nvPr>
            <p:ph type="sldNum" sz="quarter" idx="12"/>
          </p:nvPr>
        </p:nvSpPr>
        <p:spPr bwMode="gray"/>
        <p:txBody>
          <a:bodyPr/>
          <a:lstStyle/>
          <a:p>
            <a:fld id="{2AA1E7D3-1333-45EE-ABB9-51527D316BA3}" type="slidenum">
              <a:rPr lang="de-DE" noProof="0" smtClean="0"/>
              <a:pPr/>
              <a:t>‹#›</a:t>
            </a:fld>
            <a:endParaRPr lang="de-DE" noProof="0" dirty="0"/>
          </a:p>
        </p:txBody>
      </p:sp>
    </p:spTree>
    <p:extLst>
      <p:ext uri="{BB962C8B-B14F-4D97-AF65-F5344CB8AC3E}">
        <p14:creationId xmlns:p14="http://schemas.microsoft.com/office/powerpoint/2010/main" val="2006540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301626" y="700088"/>
            <a:ext cx="6934199" cy="827087"/>
          </a:xfrm>
        </p:spPr>
        <p:txBody>
          <a:bodyPr/>
          <a:lstStyle/>
          <a:p>
            <a:r>
              <a:rPr lang="de-DE" noProof="0" dirty="0"/>
              <a:t>Titelmasterformat durch Klicken bearbeiten</a:t>
            </a:r>
          </a:p>
        </p:txBody>
      </p:sp>
      <p:sp>
        <p:nvSpPr>
          <p:cNvPr id="3" name="Datumsplatzhalter 2"/>
          <p:cNvSpPr>
            <a:spLocks noGrp="1"/>
          </p:cNvSpPr>
          <p:nvPr>
            <p:ph type="dt" sz="half" idx="10"/>
          </p:nvPr>
        </p:nvSpPr>
        <p:spPr/>
        <p:txBody>
          <a:bodyPr/>
          <a:lstStyle/>
          <a:p>
            <a:r>
              <a:rPr lang="de-DE" dirty="0"/>
              <a:t>22.11.2021</a:t>
            </a:r>
          </a:p>
        </p:txBody>
      </p:sp>
      <p:sp>
        <p:nvSpPr>
          <p:cNvPr id="4" name="Fußzeilenplatzhalter 3"/>
          <p:cNvSpPr>
            <a:spLocks noGrp="1"/>
          </p:cNvSpPr>
          <p:nvPr>
            <p:ph type="ftr" sz="quarter" idx="11"/>
          </p:nvPr>
        </p:nvSpPr>
        <p:spPr/>
        <p:txBody>
          <a:bodyPr/>
          <a:lstStyle/>
          <a:p>
            <a:r>
              <a:rPr lang="de-DE" dirty="0"/>
              <a:t>KI-Fachkonferenz </a:t>
            </a:r>
            <a:r>
              <a:rPr lang="en-US" noProof="0" dirty="0"/>
              <a:t>Artificial Intelligence </a:t>
            </a:r>
            <a:r>
              <a:rPr lang="de-DE" dirty="0"/>
              <a:t>Act</a:t>
            </a:r>
          </a:p>
        </p:txBody>
      </p:sp>
      <p:sp>
        <p:nvSpPr>
          <p:cNvPr id="5" name="Foliennummernplatzhalter 4"/>
          <p:cNvSpPr>
            <a:spLocks noGrp="1"/>
          </p:cNvSpPr>
          <p:nvPr>
            <p:ph type="sldNum" sz="quarter" idx="12"/>
          </p:nvPr>
        </p:nvSpPr>
        <p:spPr/>
        <p:txBody>
          <a:bodyPr/>
          <a:lstStyle/>
          <a:p>
            <a:fld id="{2AA1E7D3-1333-45EE-ABB9-51527D316BA3}" type="slidenum">
              <a:rPr lang="de-DE" noProof="0" smtClean="0"/>
              <a:pPr/>
              <a:t>‹#›</a:t>
            </a:fld>
            <a:endParaRPr lang="de-DE" noProof="0" dirty="0"/>
          </a:p>
        </p:txBody>
      </p:sp>
    </p:spTree>
    <p:extLst>
      <p:ext uri="{BB962C8B-B14F-4D97-AF65-F5344CB8AC3E}">
        <p14:creationId xmlns:p14="http://schemas.microsoft.com/office/powerpoint/2010/main" val="1931459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dirty="0"/>
              <a:t>22.11.2021</a:t>
            </a:r>
          </a:p>
        </p:txBody>
      </p:sp>
      <p:sp>
        <p:nvSpPr>
          <p:cNvPr id="3" name="Fußzeilenplatzhalter 2"/>
          <p:cNvSpPr>
            <a:spLocks noGrp="1"/>
          </p:cNvSpPr>
          <p:nvPr>
            <p:ph type="ftr" sz="quarter" idx="11"/>
          </p:nvPr>
        </p:nvSpPr>
        <p:spPr/>
        <p:txBody>
          <a:bodyPr/>
          <a:lstStyle/>
          <a:p>
            <a:r>
              <a:rPr lang="de-DE" dirty="0"/>
              <a:t>KI-Fachkonferenz </a:t>
            </a:r>
            <a:r>
              <a:rPr lang="en-US" noProof="0" dirty="0"/>
              <a:t>Artificial Intelligence </a:t>
            </a:r>
            <a:r>
              <a:rPr lang="de-DE" dirty="0"/>
              <a:t>Act</a:t>
            </a:r>
          </a:p>
        </p:txBody>
      </p:sp>
      <p:sp>
        <p:nvSpPr>
          <p:cNvPr id="4" name="Foliennummernplatzhalter 3"/>
          <p:cNvSpPr>
            <a:spLocks noGrp="1"/>
          </p:cNvSpPr>
          <p:nvPr>
            <p:ph type="sldNum" sz="quarter" idx="12"/>
          </p:nvPr>
        </p:nvSpPr>
        <p:spPr/>
        <p:txBody>
          <a:bodyPr/>
          <a:lstStyle/>
          <a:p>
            <a:fld id="{2AA1E7D3-1333-45EE-ABB9-51527D316BA3}" type="slidenum">
              <a:rPr lang="de-DE" noProof="0" smtClean="0"/>
              <a:pPr/>
              <a:t>‹#›</a:t>
            </a:fld>
            <a:endParaRPr lang="de-DE" noProof="0" dirty="0"/>
          </a:p>
        </p:txBody>
      </p:sp>
    </p:spTree>
    <p:extLst>
      <p:ext uri="{BB962C8B-B14F-4D97-AF65-F5344CB8AC3E}">
        <p14:creationId xmlns:p14="http://schemas.microsoft.com/office/powerpoint/2010/main" val="1420933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1717560B-CA7E-4F26-8313-4D9000B37844}"/>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l="16506" t="37423" b="56023"/>
          <a:stretch/>
        </p:blipFill>
        <p:spPr>
          <a:xfrm>
            <a:off x="0" y="4718050"/>
            <a:ext cx="9144000" cy="425450"/>
          </a:xfrm>
          <a:prstGeom prst="rect">
            <a:avLst/>
          </a:prstGeom>
        </p:spPr>
      </p:pic>
      <p:sp>
        <p:nvSpPr>
          <p:cNvPr id="11" name="Rechteck 10">
            <a:extLst>
              <a:ext uri="{FF2B5EF4-FFF2-40B4-BE49-F238E27FC236}">
                <a16:creationId xmlns:a16="http://schemas.microsoft.com/office/drawing/2014/main" id="{9D31D538-BE14-4B8A-B11D-A3BCAFC4C790}"/>
              </a:ext>
            </a:extLst>
          </p:cNvPr>
          <p:cNvSpPr/>
          <p:nvPr userDrawn="1"/>
        </p:nvSpPr>
        <p:spPr bwMode="gray">
          <a:xfrm>
            <a:off x="0" y="4718700"/>
            <a:ext cx="9144000" cy="424800"/>
          </a:xfrm>
          <a:prstGeom prst="rect">
            <a:avLst/>
          </a:prstGeom>
          <a:gradFill>
            <a:gsLst>
              <a:gs pos="0">
                <a:srgbClr val="3B5A93">
                  <a:alpha val="62000"/>
                </a:srgbClr>
              </a:gs>
              <a:gs pos="70000">
                <a:schemeClr val="bg1">
                  <a:alpha val="0"/>
                </a:schemeClr>
              </a:gs>
            </a:gsLst>
            <a:lin ang="0" scaled="0"/>
          </a:gradFill>
          <a:ln w="9525" algn="ctr">
            <a:noFill/>
            <a:miter lim="800000"/>
            <a:headEnd/>
            <a:tailEnd/>
          </a:ln>
          <a:effectLst/>
        </p:spPr>
        <p:txBody>
          <a:bodyPr lIns="144000" tIns="36000" rIns="144000" bIns="36000" rtlCol="0" anchor="ctr"/>
          <a:lstStyle/>
          <a:p>
            <a:pPr algn="ctr"/>
            <a:endParaRPr lang="de-DE" sz="1100" b="1" kern="0">
              <a:solidFill>
                <a:srgbClr val="FFFFFF"/>
              </a:solidFill>
            </a:endParaRPr>
          </a:p>
        </p:txBody>
      </p:sp>
      <p:sp>
        <p:nvSpPr>
          <p:cNvPr id="7" name="Rechteck 6"/>
          <p:cNvSpPr/>
          <p:nvPr userDrawn="1"/>
        </p:nvSpPr>
        <p:spPr bwMode="gray">
          <a:xfrm>
            <a:off x="0" y="0"/>
            <a:ext cx="9144000" cy="563149"/>
          </a:xfrm>
          <a:prstGeom prst="rect">
            <a:avLst/>
          </a:prstGeom>
          <a:gradFill>
            <a:gsLst>
              <a:gs pos="0">
                <a:schemeClr val="accent1"/>
              </a:gs>
              <a:gs pos="100000">
                <a:schemeClr val="bg1"/>
              </a:gs>
            </a:gsLst>
            <a:lin ang="0" scaled="0"/>
          </a:gradFill>
          <a:ln w="9525" algn="ctr">
            <a:noFill/>
            <a:miter lim="800000"/>
            <a:headEnd/>
            <a:tailEnd/>
          </a:ln>
          <a:effectLst/>
        </p:spPr>
        <p:txBody>
          <a:bodyPr lIns="144000" tIns="36000" rIns="144000" bIns="36000" rtlCol="0" anchor="ctr"/>
          <a:lstStyle/>
          <a:p>
            <a:pPr algn="ctr"/>
            <a:endParaRPr lang="de-DE" sz="1100" b="1" kern="0">
              <a:solidFill>
                <a:srgbClr val="FFFFFF"/>
              </a:solidFill>
            </a:endParaRPr>
          </a:p>
        </p:txBody>
      </p:sp>
      <p:sp>
        <p:nvSpPr>
          <p:cNvPr id="2" name="Titelplatzhalter 1"/>
          <p:cNvSpPr>
            <a:spLocks noGrp="1"/>
          </p:cNvSpPr>
          <p:nvPr>
            <p:ph type="title"/>
          </p:nvPr>
        </p:nvSpPr>
        <p:spPr bwMode="gray">
          <a:xfrm>
            <a:off x="301626" y="700088"/>
            <a:ext cx="8552622" cy="827087"/>
          </a:xfrm>
          <a:prstGeom prst="rect">
            <a:avLst/>
          </a:prstGeom>
        </p:spPr>
        <p:txBody>
          <a:bodyPr vert="horz" lIns="0" tIns="0" rIns="0" bIns="0" rtlCol="0" anchor="t" anchorCtr="0">
            <a:noAutofit/>
          </a:bodyPr>
          <a:lstStyle/>
          <a:p>
            <a:endParaRPr lang="de-DE" noProof="0" dirty="0"/>
          </a:p>
        </p:txBody>
      </p:sp>
      <p:sp>
        <p:nvSpPr>
          <p:cNvPr id="3" name="Textplatzhalter 2"/>
          <p:cNvSpPr>
            <a:spLocks noGrp="1"/>
          </p:cNvSpPr>
          <p:nvPr>
            <p:ph type="body" idx="1"/>
          </p:nvPr>
        </p:nvSpPr>
        <p:spPr bwMode="gray">
          <a:xfrm>
            <a:off x="301626" y="1635125"/>
            <a:ext cx="8552622" cy="2951163"/>
          </a:xfrm>
          <a:prstGeom prst="rect">
            <a:avLst/>
          </a:prstGeom>
        </p:spPr>
        <p:txBody>
          <a:bodyPr vert="horz" lIns="0" tIns="0" rIns="0" bIns="0" rtlCol="0">
            <a:noAutofit/>
          </a:body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 name="Datumsplatzhalter 3"/>
          <p:cNvSpPr>
            <a:spLocks noGrp="1"/>
          </p:cNvSpPr>
          <p:nvPr>
            <p:ph type="dt" sz="half" idx="2"/>
          </p:nvPr>
        </p:nvSpPr>
        <p:spPr bwMode="gray">
          <a:xfrm>
            <a:off x="301626" y="4873035"/>
            <a:ext cx="900000" cy="138499"/>
          </a:xfrm>
          <a:prstGeom prst="rect">
            <a:avLst/>
          </a:prstGeom>
        </p:spPr>
        <p:txBody>
          <a:bodyPr vert="horz" lIns="0" tIns="0" rIns="0" bIns="0" rtlCol="0" anchor="ctr">
            <a:noAutofit/>
          </a:bodyPr>
          <a:lstStyle>
            <a:lvl1pPr algn="l">
              <a:defRPr sz="700">
                <a:solidFill>
                  <a:schemeClr val="bg1"/>
                </a:solidFill>
              </a:defRPr>
            </a:lvl1pPr>
          </a:lstStyle>
          <a:p>
            <a:r>
              <a:rPr lang="de-DE" dirty="0"/>
              <a:t>22.11.2021</a:t>
            </a:r>
          </a:p>
        </p:txBody>
      </p:sp>
      <p:sp>
        <p:nvSpPr>
          <p:cNvPr id="5" name="Fußzeilenplatzhalter 4"/>
          <p:cNvSpPr>
            <a:spLocks noGrp="1"/>
          </p:cNvSpPr>
          <p:nvPr>
            <p:ph type="ftr" sz="quarter" idx="3"/>
          </p:nvPr>
        </p:nvSpPr>
        <p:spPr bwMode="gray">
          <a:xfrm>
            <a:off x="1341120" y="4873035"/>
            <a:ext cx="4320000" cy="138499"/>
          </a:xfrm>
          <a:prstGeom prst="rect">
            <a:avLst/>
          </a:prstGeom>
        </p:spPr>
        <p:txBody>
          <a:bodyPr vert="horz" lIns="0" tIns="0" rIns="0" bIns="0" rtlCol="0" anchor="ctr">
            <a:noAutofit/>
          </a:bodyPr>
          <a:lstStyle>
            <a:lvl1pPr algn="l">
              <a:defRPr sz="700" b="1">
                <a:solidFill>
                  <a:schemeClr val="bg1"/>
                </a:solidFill>
              </a:defRPr>
            </a:lvl1pPr>
          </a:lstStyle>
          <a:p>
            <a:r>
              <a:rPr lang="de-DE" dirty="0"/>
              <a:t>KI-Fachkonferenz </a:t>
            </a:r>
            <a:r>
              <a:rPr lang="en-US" noProof="0" dirty="0"/>
              <a:t>Artificial Intelligence </a:t>
            </a:r>
            <a:r>
              <a:rPr lang="de-DE" dirty="0"/>
              <a:t>Act</a:t>
            </a:r>
          </a:p>
        </p:txBody>
      </p:sp>
      <p:sp>
        <p:nvSpPr>
          <p:cNvPr id="6" name="Foliennummernplatzhalter 5"/>
          <p:cNvSpPr>
            <a:spLocks noGrp="1"/>
          </p:cNvSpPr>
          <p:nvPr>
            <p:ph type="sldNum" sz="quarter" idx="4"/>
          </p:nvPr>
        </p:nvSpPr>
        <p:spPr bwMode="gray">
          <a:xfrm>
            <a:off x="8565986" y="4851313"/>
            <a:ext cx="288262" cy="160221"/>
          </a:xfrm>
          <a:prstGeom prst="rect">
            <a:avLst/>
          </a:prstGeom>
        </p:spPr>
        <p:txBody>
          <a:bodyPr vert="horz" lIns="0" tIns="0" rIns="0" bIns="0" rtlCol="0" anchor="ctr">
            <a:noAutofit/>
          </a:bodyPr>
          <a:lstStyle>
            <a:lvl1pPr algn="r">
              <a:defRPr sz="700">
                <a:solidFill>
                  <a:schemeClr val="bg1"/>
                </a:solidFill>
              </a:defRPr>
            </a:lvl1pPr>
          </a:lstStyle>
          <a:p>
            <a:fld id="{2AA1E7D3-1333-45EE-ABB9-51527D316BA3}" type="slidenum">
              <a:rPr lang="de-DE" smtClean="0"/>
              <a:pPr/>
              <a:t>‹#›</a:t>
            </a:fld>
            <a:endParaRPr lang="de-DE" dirty="0"/>
          </a:p>
        </p:txBody>
      </p:sp>
      <p:pic>
        <p:nvPicPr>
          <p:cNvPr id="10" name="Grafik 9">
            <a:extLst>
              <a:ext uri="{FF2B5EF4-FFF2-40B4-BE49-F238E27FC236}">
                <a16:creationId xmlns:a16="http://schemas.microsoft.com/office/drawing/2014/main" id="{CD25EEFC-87D0-4AE9-AEB4-F1DDCFCB3E98}"/>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014356" y="139112"/>
            <a:ext cx="3848657" cy="309633"/>
          </a:xfrm>
          <a:prstGeom prst="rect">
            <a:avLst/>
          </a:prstGeom>
        </p:spPr>
      </p:pic>
    </p:spTree>
    <p:extLst>
      <p:ext uri="{BB962C8B-B14F-4D97-AF65-F5344CB8AC3E}">
        <p14:creationId xmlns:p14="http://schemas.microsoft.com/office/powerpoint/2010/main" val="3926571187"/>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70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Lst>
  <p:hf hdr="0"/>
  <p:txStyles>
    <p:titleStyle>
      <a:lvl1pPr algn="l" defTabSz="914400" rtl="0" eaLnBrk="1" latinLnBrk="0" hangingPunct="1">
        <a:spcBef>
          <a:spcPct val="0"/>
        </a:spcBef>
        <a:buNone/>
        <a:defRPr sz="2000" b="1" kern="1200">
          <a:solidFill>
            <a:schemeClr val="tx1"/>
          </a:solidFill>
          <a:latin typeface="+mj-lt"/>
          <a:ea typeface="+mj-ea"/>
          <a:cs typeface="+mj-cs"/>
        </a:defRPr>
      </a:lvl1pPr>
    </p:titleStyle>
    <p:body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83">
          <p15:clr>
            <a:srgbClr val="F26B43"/>
          </p15:clr>
        </p15:guide>
        <p15:guide id="2" orient="horz" pos="2972">
          <p15:clr>
            <a:srgbClr val="F26B43"/>
          </p15:clr>
        </p15:guide>
        <p15:guide id="3" orient="horz" pos="3166">
          <p15:clr>
            <a:srgbClr val="F26B43"/>
          </p15:clr>
        </p15:guide>
        <p15:guide id="4" pos="190">
          <p15:clr>
            <a:srgbClr val="F26B43"/>
          </p15:clr>
        </p15:guide>
        <p15:guide id="5" orient="horz" pos="169">
          <p15:clr>
            <a:srgbClr val="F26B43"/>
          </p15:clr>
        </p15:guide>
        <p15:guide id="6" pos="4728">
          <p15:clr>
            <a:srgbClr val="F26B43"/>
          </p15:clr>
        </p15:guide>
        <p15:guide id="7" pos="4646">
          <p15:clr>
            <a:srgbClr val="F26B43"/>
          </p15:clr>
        </p15:guide>
        <p15:guide id="8" pos="4558">
          <p15:clr>
            <a:srgbClr val="F26B43"/>
          </p15:clr>
        </p15:guide>
        <p15:guide id="9" orient="horz" pos="2889">
          <p15:clr>
            <a:srgbClr val="F26B43"/>
          </p15:clr>
        </p15:guide>
        <p15:guide id="10" orient="horz" pos="1030">
          <p15:clr>
            <a:srgbClr val="F26B43"/>
          </p15:clr>
        </p15:guide>
        <p15:guide id="11" orient="horz" pos="350" userDrawn="1">
          <p15:clr>
            <a:srgbClr val="F26B43"/>
          </p15:clr>
        </p15:guide>
        <p15:guide id="12" orient="horz" pos="441" userDrawn="1">
          <p15:clr>
            <a:srgbClr val="F26B43"/>
          </p15:clr>
        </p15:guide>
        <p15:guide id="13" orient="horz" pos="962">
          <p15:clr>
            <a:srgbClr val="F26B43"/>
          </p15:clr>
        </p15:guide>
        <p15:guide id="14" pos="2800">
          <p15:clr>
            <a:srgbClr val="F26B43"/>
          </p15:clr>
        </p15:guide>
        <p15:guide id="15" pos="296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9.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Untertitel 7"/>
          <p:cNvSpPr>
            <a:spLocks noGrp="1"/>
          </p:cNvSpPr>
          <p:nvPr>
            <p:ph type="subTitle" idx="1"/>
          </p:nvPr>
        </p:nvSpPr>
        <p:spPr bwMode="gray">
          <a:xfrm>
            <a:off x="301625" y="3362241"/>
            <a:ext cx="4251404" cy="1479148"/>
          </a:xfrm>
          <a:solidFill>
            <a:srgbClr val="8E9DC6"/>
          </a:solidFill>
        </p:spPr>
        <p:txBody>
          <a:bodyPr/>
          <a:lstStyle/>
          <a:p>
            <a:r>
              <a:rPr lang="de-DE" dirty="0"/>
              <a:t>Tanja Hagemann, Deutsche Telekom AG</a:t>
            </a:r>
          </a:p>
          <a:p>
            <a:r>
              <a:rPr lang="de-DE" dirty="0"/>
              <a:t>Benjamin </a:t>
            </a:r>
            <a:r>
              <a:rPr lang="de-DE" dirty="0" err="1"/>
              <a:t>Ledwon</a:t>
            </a:r>
            <a:r>
              <a:rPr lang="de-DE" dirty="0"/>
              <a:t>, Deutsche Telekom AG</a:t>
            </a:r>
          </a:p>
          <a:p>
            <a:r>
              <a:rPr lang="de-DE" dirty="0"/>
              <a:t>Taras </a:t>
            </a:r>
            <a:r>
              <a:rPr lang="de-DE" dirty="0" err="1"/>
              <a:t>Holoyad</a:t>
            </a:r>
            <a:r>
              <a:rPr lang="de-DE" dirty="0"/>
              <a:t>, Bundesnetzagentur</a:t>
            </a:r>
          </a:p>
          <a:p>
            <a:r>
              <a:rPr lang="de-DE" dirty="0"/>
              <a:t>Berlin, 22.11.2021</a:t>
            </a:r>
          </a:p>
        </p:txBody>
      </p:sp>
      <p:sp>
        <p:nvSpPr>
          <p:cNvPr id="5" name="Titel 4">
            <a:extLst>
              <a:ext uri="{FF2B5EF4-FFF2-40B4-BE49-F238E27FC236}">
                <a16:creationId xmlns:a16="http://schemas.microsoft.com/office/drawing/2014/main" id="{D2CDB757-12F6-904A-AE8C-2D951283BBF0}"/>
              </a:ext>
            </a:extLst>
          </p:cNvPr>
          <p:cNvSpPr>
            <a:spLocks noGrp="1"/>
          </p:cNvSpPr>
          <p:nvPr>
            <p:ph type="title"/>
          </p:nvPr>
        </p:nvSpPr>
        <p:spPr>
          <a:xfrm>
            <a:off x="301622" y="1635125"/>
            <a:ext cx="8420730" cy="1591956"/>
          </a:xfrm>
          <a:noFill/>
        </p:spPr>
        <p:txBody>
          <a:bodyPr wrap="none" tIns="0"/>
          <a:lstStyle/>
          <a:p>
            <a:r>
              <a:rPr lang="de-DE" sz="5400" b="1" dirty="0">
                <a:solidFill>
                  <a:schemeClr val="bg1"/>
                </a:solidFill>
              </a:rPr>
              <a:t>KI-FACHKONFERENZ</a:t>
            </a:r>
            <a:r>
              <a:rPr lang="de-DE" sz="2800" dirty="0">
                <a:solidFill>
                  <a:schemeClr val="bg1"/>
                </a:solidFill>
              </a:rPr>
              <a:t/>
            </a:r>
            <a:br>
              <a:rPr lang="de-DE" sz="2800" dirty="0">
                <a:solidFill>
                  <a:schemeClr val="bg1"/>
                </a:solidFill>
              </a:rPr>
            </a:br>
            <a:r>
              <a:rPr lang="de-DE" dirty="0">
                <a:solidFill>
                  <a:schemeClr val="bg1"/>
                </a:solidFill>
              </a:rPr>
              <a:t>Workshop: Transparenz &amp; Erklärbarkeit</a:t>
            </a:r>
            <a:endParaRPr lang="de-DE" sz="2000" dirty="0">
              <a:solidFill>
                <a:schemeClr val="bg1"/>
              </a:solidFill>
            </a:endParaRPr>
          </a:p>
        </p:txBody>
      </p:sp>
    </p:spTree>
    <p:extLst>
      <p:ext uri="{BB962C8B-B14F-4D97-AF65-F5344CB8AC3E}">
        <p14:creationId xmlns:p14="http://schemas.microsoft.com/office/powerpoint/2010/main" val="16982144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Erklärbare KI</a:t>
            </a:r>
            <a:br>
              <a:rPr lang="de-DE" dirty="0"/>
            </a:br>
            <a:r>
              <a:rPr lang="de-DE" dirty="0" smtClean="0"/>
              <a:t>Beispiel: Autonomes Fahren</a:t>
            </a:r>
            <a:endParaRPr lang="de-DE" dirty="0"/>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10</a:t>
            </a:fld>
            <a:endParaRPr lang="de-DE" noProof="0" dirty="0"/>
          </a:p>
        </p:txBody>
      </p:sp>
      <p:sp>
        <p:nvSpPr>
          <p:cNvPr id="2" name="Rectangle 1"/>
          <p:cNvSpPr/>
          <p:nvPr/>
        </p:nvSpPr>
        <p:spPr>
          <a:xfrm>
            <a:off x="301626" y="3999446"/>
            <a:ext cx="3006896" cy="584775"/>
          </a:xfrm>
          <a:prstGeom prst="rect">
            <a:avLst/>
          </a:prstGeom>
        </p:spPr>
        <p:txBody>
          <a:bodyPr wrap="square">
            <a:spAutoFit/>
          </a:bodyPr>
          <a:lstStyle/>
          <a:p>
            <a:r>
              <a:rPr lang="en-US" sz="800" dirty="0"/>
              <a:t>Kim, </a:t>
            </a:r>
            <a:r>
              <a:rPr lang="en-US" sz="800" dirty="0" err="1"/>
              <a:t>Jinkyu</a:t>
            </a:r>
            <a:r>
              <a:rPr lang="en-US" sz="800" dirty="0"/>
              <a:t>, et al. "Advisable learning for self-driving vehicles by internalizing observation-to-action rules." </a:t>
            </a:r>
            <a:r>
              <a:rPr lang="en-US" sz="800" i="1" dirty="0"/>
              <a:t>Proceedings of the IEEE/CVF Conference on Computer Vision and Pattern Recognition</a:t>
            </a:r>
            <a:r>
              <a:rPr lang="en-US" sz="800" dirty="0"/>
              <a:t>. 2020.</a:t>
            </a:r>
            <a:endParaRPr lang="de-DE" sz="800" dirty="0"/>
          </a:p>
        </p:txBody>
      </p:sp>
      <p:pic>
        <p:nvPicPr>
          <p:cNvPr id="6" name="Picture 5"/>
          <p:cNvPicPr>
            <a:picLocks noChangeAspect="1"/>
          </p:cNvPicPr>
          <p:nvPr/>
        </p:nvPicPr>
        <p:blipFill>
          <a:blip r:embed="rId3"/>
          <a:stretch>
            <a:fillRect/>
          </a:stretch>
        </p:blipFill>
        <p:spPr>
          <a:xfrm>
            <a:off x="4031444" y="735643"/>
            <a:ext cx="4678673" cy="3807363"/>
          </a:xfrm>
          <a:prstGeom prst="rect">
            <a:avLst/>
          </a:prstGeom>
        </p:spPr>
      </p:pic>
      <p:sp>
        <p:nvSpPr>
          <p:cNvPr id="9" name="Rectangle 8"/>
          <p:cNvSpPr/>
          <p:nvPr/>
        </p:nvSpPr>
        <p:spPr>
          <a:xfrm>
            <a:off x="301626" y="1461312"/>
            <a:ext cx="3185224" cy="2492990"/>
          </a:xfrm>
          <a:prstGeom prst="rect">
            <a:avLst/>
          </a:prstGeom>
        </p:spPr>
        <p:txBody>
          <a:bodyPr wrap="square">
            <a:spAutoFit/>
          </a:bodyPr>
          <a:lstStyle/>
          <a:p>
            <a:pPr marL="228600" indent="-228600">
              <a:buFont typeface="+mj-lt"/>
              <a:buAutoNum type="arabicPeriod"/>
            </a:pPr>
            <a:r>
              <a:rPr lang="de-DE" sz="1200" dirty="0" smtClean="0"/>
              <a:t>Objektzentrierter </a:t>
            </a:r>
            <a:r>
              <a:rPr lang="de-DE" sz="1200" dirty="0"/>
              <a:t>visueller Encoder, der auf einem semantischen Segmentierungsmodell </a:t>
            </a:r>
            <a:r>
              <a:rPr lang="de-DE" sz="1200" dirty="0" smtClean="0"/>
              <a:t>aufbaut</a:t>
            </a:r>
          </a:p>
          <a:p>
            <a:pPr marL="228600" indent="-228600">
              <a:buFont typeface="+mj-lt"/>
              <a:buAutoNum type="arabicPeriod"/>
            </a:pPr>
            <a:r>
              <a:rPr lang="de-DE" sz="1200" dirty="0"/>
              <a:t>Beobachtungsgenerator, der textuelle Beobachtungen über die Szenen erzeugt </a:t>
            </a:r>
            <a:r>
              <a:rPr lang="de-DE" sz="1200" dirty="0">
                <a:solidFill>
                  <a:srgbClr val="3F89CB"/>
                </a:solidFill>
              </a:rPr>
              <a:t>("Die Straße ist nass</a:t>
            </a:r>
            <a:r>
              <a:rPr lang="de-DE" sz="1200" dirty="0" smtClean="0">
                <a:solidFill>
                  <a:srgbClr val="3F89CB"/>
                </a:solidFill>
              </a:rPr>
              <a:t>")</a:t>
            </a:r>
          </a:p>
          <a:p>
            <a:pPr marL="228600" indent="-228600">
              <a:buFont typeface="+mj-lt"/>
              <a:buAutoNum type="arabicPeriod"/>
            </a:pPr>
            <a:r>
              <a:rPr lang="de-DE" sz="1200" dirty="0"/>
              <a:t>Modul zur Umwandlung von Beobachtungen in Aktionen, das eine visuelle Szenenbeschreibung auf einen </a:t>
            </a:r>
            <a:r>
              <a:rPr lang="de-DE" sz="1200" dirty="0" smtClean="0"/>
              <a:t>(high-level) </a:t>
            </a:r>
            <a:r>
              <a:rPr lang="de-DE" sz="1200" dirty="0"/>
              <a:t>Aktionsbefehl </a:t>
            </a:r>
            <a:r>
              <a:rPr lang="de-DE" sz="1200" dirty="0" smtClean="0"/>
              <a:t>abbildet</a:t>
            </a:r>
            <a:br>
              <a:rPr lang="de-DE" sz="1200" dirty="0" smtClean="0"/>
            </a:br>
            <a:r>
              <a:rPr lang="de-DE" sz="1200" dirty="0" smtClean="0">
                <a:solidFill>
                  <a:srgbClr val="3F89CB"/>
                </a:solidFill>
              </a:rPr>
              <a:t>("</a:t>
            </a:r>
            <a:r>
              <a:rPr lang="de-DE" sz="1200" dirty="0">
                <a:solidFill>
                  <a:srgbClr val="3F89CB"/>
                </a:solidFill>
              </a:rPr>
              <a:t>Langsamer fahren</a:t>
            </a:r>
            <a:r>
              <a:rPr lang="de-DE" sz="1200" dirty="0" smtClean="0">
                <a:solidFill>
                  <a:srgbClr val="3F89CB"/>
                </a:solidFill>
              </a:rPr>
              <a:t>")</a:t>
            </a:r>
          </a:p>
          <a:p>
            <a:pPr marL="228600" indent="-228600">
              <a:buFont typeface="+mj-lt"/>
              <a:buAutoNum type="arabicPeriod"/>
            </a:pPr>
            <a:r>
              <a:rPr lang="de-DE" sz="1200" dirty="0"/>
              <a:t>Fahrzeugsteuerung auf der Grundlage des generierten Handlungsbefehls</a:t>
            </a:r>
          </a:p>
        </p:txBody>
      </p:sp>
      <p:sp>
        <p:nvSpPr>
          <p:cNvPr id="10" name="Rectangle 9"/>
          <p:cNvSpPr/>
          <p:nvPr/>
        </p:nvSpPr>
        <p:spPr>
          <a:xfrm>
            <a:off x="5899808" y="1781702"/>
            <a:ext cx="367408" cy="523220"/>
          </a:xfrm>
          <a:prstGeom prst="rect">
            <a:avLst/>
          </a:prstGeom>
          <a:noFill/>
        </p:spPr>
        <p:txBody>
          <a:bodyPr wrap="none" lIns="91440" tIns="45720" rIns="91440" bIns="45720">
            <a:spAutoFit/>
          </a:bodyPr>
          <a:lstStyle/>
          <a:p>
            <a:pPr algn="ctr"/>
            <a:r>
              <a:rPr lang="en-US" sz="2800" b="1" dirty="0" smtClean="0">
                <a:ln w="9525">
                  <a:solidFill>
                    <a:schemeClr val="bg1"/>
                  </a:solidFill>
                  <a:prstDash val="solid"/>
                </a:ln>
                <a:solidFill>
                  <a:srgbClr val="3F89CB"/>
                </a:solidFill>
                <a:effectLst>
                  <a:outerShdw blurRad="12700" dist="38100" dir="2700000" algn="tl" rotWithShape="0">
                    <a:schemeClr val="bg1">
                      <a:lumMod val="50000"/>
                    </a:schemeClr>
                  </a:outerShdw>
                </a:effectLst>
              </a:rPr>
              <a:t>1</a:t>
            </a:r>
            <a:endParaRPr lang="en-US" sz="2800" b="1" dirty="0">
              <a:ln w="9525">
                <a:solidFill>
                  <a:schemeClr val="bg1"/>
                </a:solidFill>
                <a:prstDash val="solid"/>
              </a:ln>
              <a:solidFill>
                <a:srgbClr val="3F89CB"/>
              </a:solidFill>
              <a:effectLst>
                <a:outerShdw blurRad="12700" dist="38100" dir="2700000" algn="tl" rotWithShape="0">
                  <a:schemeClr val="bg1">
                    <a:lumMod val="50000"/>
                  </a:schemeClr>
                </a:outerShdw>
              </a:effectLst>
            </a:endParaRPr>
          </a:p>
        </p:txBody>
      </p:sp>
      <p:sp>
        <p:nvSpPr>
          <p:cNvPr id="11" name="Rectangle 10"/>
          <p:cNvSpPr/>
          <p:nvPr/>
        </p:nvSpPr>
        <p:spPr>
          <a:xfrm>
            <a:off x="3771900" y="3254481"/>
            <a:ext cx="367408" cy="523220"/>
          </a:xfrm>
          <a:prstGeom prst="rect">
            <a:avLst/>
          </a:prstGeom>
          <a:noFill/>
        </p:spPr>
        <p:txBody>
          <a:bodyPr wrap="none" lIns="91440" tIns="45720" rIns="91440" bIns="45720">
            <a:spAutoFit/>
          </a:bodyPr>
          <a:lstStyle/>
          <a:p>
            <a:pPr algn="ctr"/>
            <a:r>
              <a:rPr lang="en-US" sz="2800" b="1" dirty="0" smtClean="0">
                <a:ln w="9525">
                  <a:solidFill>
                    <a:schemeClr val="bg1"/>
                  </a:solidFill>
                  <a:prstDash val="solid"/>
                </a:ln>
                <a:solidFill>
                  <a:srgbClr val="3F89CB"/>
                </a:solidFill>
                <a:effectLst>
                  <a:outerShdw blurRad="12700" dist="38100" dir="2700000" algn="tl" rotWithShape="0">
                    <a:schemeClr val="bg1">
                      <a:lumMod val="50000"/>
                    </a:schemeClr>
                  </a:outerShdw>
                </a:effectLst>
              </a:rPr>
              <a:t>2</a:t>
            </a:r>
            <a:endParaRPr lang="en-US" sz="2800" b="1" dirty="0">
              <a:ln w="9525">
                <a:solidFill>
                  <a:schemeClr val="bg1"/>
                </a:solidFill>
                <a:prstDash val="solid"/>
              </a:ln>
              <a:solidFill>
                <a:srgbClr val="3F89CB"/>
              </a:solidFill>
              <a:effectLst>
                <a:outerShdw blurRad="12700" dist="38100" dir="2700000" algn="tl" rotWithShape="0">
                  <a:schemeClr val="bg1">
                    <a:lumMod val="50000"/>
                  </a:schemeClr>
                </a:outerShdw>
              </a:effectLst>
            </a:endParaRPr>
          </a:p>
        </p:txBody>
      </p:sp>
      <p:sp>
        <p:nvSpPr>
          <p:cNvPr id="12" name="Rectangle 11"/>
          <p:cNvSpPr/>
          <p:nvPr/>
        </p:nvSpPr>
        <p:spPr>
          <a:xfrm>
            <a:off x="5570979" y="3290430"/>
            <a:ext cx="367408" cy="523220"/>
          </a:xfrm>
          <a:prstGeom prst="rect">
            <a:avLst/>
          </a:prstGeom>
          <a:noFill/>
        </p:spPr>
        <p:txBody>
          <a:bodyPr wrap="none" lIns="91440" tIns="45720" rIns="91440" bIns="45720">
            <a:spAutoFit/>
          </a:bodyPr>
          <a:lstStyle/>
          <a:p>
            <a:pPr algn="ctr"/>
            <a:r>
              <a:rPr lang="en-US" sz="2800" b="1" dirty="0" smtClean="0">
                <a:ln w="9525">
                  <a:solidFill>
                    <a:schemeClr val="bg1"/>
                  </a:solidFill>
                  <a:prstDash val="solid"/>
                </a:ln>
                <a:solidFill>
                  <a:srgbClr val="3F89CB"/>
                </a:solidFill>
                <a:effectLst>
                  <a:outerShdw blurRad="12700" dist="38100" dir="2700000" algn="tl" rotWithShape="0">
                    <a:schemeClr val="bg1">
                      <a:lumMod val="50000"/>
                    </a:schemeClr>
                  </a:outerShdw>
                </a:effectLst>
              </a:rPr>
              <a:t>3</a:t>
            </a:r>
            <a:endParaRPr lang="en-US" sz="2800" b="1" dirty="0">
              <a:ln w="9525">
                <a:solidFill>
                  <a:schemeClr val="bg1"/>
                </a:solidFill>
                <a:prstDash val="solid"/>
              </a:ln>
              <a:solidFill>
                <a:srgbClr val="3F89CB"/>
              </a:solidFill>
              <a:effectLst>
                <a:outerShdw blurRad="12700" dist="38100" dir="2700000" algn="tl" rotWithShape="0">
                  <a:schemeClr val="bg1">
                    <a:lumMod val="50000"/>
                  </a:schemeClr>
                </a:outerShdw>
              </a:effectLst>
            </a:endParaRPr>
          </a:p>
        </p:txBody>
      </p:sp>
      <p:sp>
        <p:nvSpPr>
          <p:cNvPr id="15" name="Rectangle 14"/>
          <p:cNvSpPr/>
          <p:nvPr/>
        </p:nvSpPr>
        <p:spPr>
          <a:xfrm>
            <a:off x="7215129" y="1781702"/>
            <a:ext cx="367408" cy="523220"/>
          </a:xfrm>
          <a:prstGeom prst="rect">
            <a:avLst/>
          </a:prstGeom>
          <a:noFill/>
        </p:spPr>
        <p:txBody>
          <a:bodyPr wrap="none" lIns="91440" tIns="45720" rIns="91440" bIns="45720">
            <a:spAutoFit/>
          </a:bodyPr>
          <a:lstStyle/>
          <a:p>
            <a:pPr algn="ctr"/>
            <a:r>
              <a:rPr lang="en-US" sz="2800" b="1" dirty="0" smtClean="0">
                <a:ln w="9525">
                  <a:solidFill>
                    <a:schemeClr val="bg1"/>
                  </a:solidFill>
                  <a:prstDash val="solid"/>
                </a:ln>
                <a:solidFill>
                  <a:srgbClr val="3F89CB"/>
                </a:solidFill>
                <a:effectLst>
                  <a:outerShdw blurRad="12700" dist="38100" dir="2700000" algn="tl" rotWithShape="0">
                    <a:schemeClr val="bg1">
                      <a:lumMod val="50000"/>
                    </a:schemeClr>
                  </a:outerShdw>
                </a:effectLst>
              </a:rPr>
              <a:t>4</a:t>
            </a:r>
            <a:endParaRPr lang="en-US" sz="2800" b="1" dirty="0">
              <a:ln w="9525">
                <a:solidFill>
                  <a:schemeClr val="bg1"/>
                </a:solidFill>
                <a:prstDash val="solid"/>
              </a:ln>
              <a:solidFill>
                <a:srgbClr val="3F89CB"/>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7365034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Erklärbare KI</a:t>
            </a:r>
            <a:br>
              <a:rPr lang="de-DE" dirty="0"/>
            </a:br>
            <a:r>
              <a:rPr lang="de-DE" dirty="0" smtClean="0"/>
              <a:t>Beispiel: Medizinische Diagnostik</a:t>
            </a:r>
            <a:endParaRPr lang="de-DE" dirty="0"/>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11</a:t>
            </a:fld>
            <a:endParaRPr lang="de-DE" noProof="0" dirty="0"/>
          </a:p>
        </p:txBody>
      </p:sp>
      <p:sp>
        <p:nvSpPr>
          <p:cNvPr id="2" name="Rectangle 1"/>
          <p:cNvSpPr/>
          <p:nvPr/>
        </p:nvSpPr>
        <p:spPr>
          <a:xfrm>
            <a:off x="47428" y="4337782"/>
            <a:ext cx="4572000" cy="338554"/>
          </a:xfrm>
          <a:prstGeom prst="rect">
            <a:avLst/>
          </a:prstGeom>
        </p:spPr>
        <p:txBody>
          <a:bodyPr>
            <a:spAutoFit/>
          </a:bodyPr>
          <a:lstStyle/>
          <a:p>
            <a:r>
              <a:rPr lang="en-US" sz="800" dirty="0"/>
              <a:t>Binder, Alexander, et al. "Morphological and molecular breast cancer profiling through explainable machine learning." </a:t>
            </a:r>
            <a:r>
              <a:rPr lang="en-US" sz="800" i="1" dirty="0"/>
              <a:t>Nature Machine Intelligence</a:t>
            </a:r>
            <a:r>
              <a:rPr lang="en-US" sz="800" dirty="0"/>
              <a:t> 3.4 (2021): 355-366.</a:t>
            </a:r>
            <a:endParaRPr lang="de-DE" sz="800" dirty="0"/>
          </a:p>
        </p:txBody>
      </p:sp>
      <p:pic>
        <p:nvPicPr>
          <p:cNvPr id="6" name="Picture 5"/>
          <p:cNvPicPr>
            <a:picLocks noChangeAspect="1"/>
          </p:cNvPicPr>
          <p:nvPr/>
        </p:nvPicPr>
        <p:blipFill>
          <a:blip r:embed="rId3"/>
          <a:stretch>
            <a:fillRect/>
          </a:stretch>
        </p:blipFill>
        <p:spPr>
          <a:xfrm>
            <a:off x="3324569" y="1594396"/>
            <a:ext cx="5205478" cy="2765627"/>
          </a:xfrm>
          <a:prstGeom prst="rect">
            <a:avLst/>
          </a:prstGeom>
        </p:spPr>
      </p:pic>
      <p:sp>
        <p:nvSpPr>
          <p:cNvPr id="10" name="Rectangle 9"/>
          <p:cNvSpPr/>
          <p:nvPr/>
        </p:nvSpPr>
        <p:spPr>
          <a:xfrm>
            <a:off x="412702" y="1561482"/>
            <a:ext cx="2588503" cy="2677656"/>
          </a:xfrm>
          <a:prstGeom prst="rect">
            <a:avLst/>
          </a:prstGeom>
        </p:spPr>
        <p:txBody>
          <a:bodyPr wrap="square">
            <a:spAutoFit/>
          </a:bodyPr>
          <a:lstStyle/>
          <a:p>
            <a:pPr marL="228600" indent="-228600">
              <a:buFont typeface="+mj-lt"/>
              <a:buAutoNum type="arabicPeriod"/>
            </a:pPr>
            <a:r>
              <a:rPr lang="de-DE" sz="1200" dirty="0" smtClean="0"/>
              <a:t>Morphologische</a:t>
            </a:r>
            <a:r>
              <a:rPr lang="de-DE" sz="1200" dirty="0"/>
              <a:t>, molekulare und histologische Daten werden in eine einzige Analyse </a:t>
            </a:r>
            <a:r>
              <a:rPr lang="de-DE" sz="1200" dirty="0" smtClean="0"/>
              <a:t>integriert</a:t>
            </a:r>
          </a:p>
          <a:p>
            <a:pPr marL="228600" indent="-228600">
              <a:buFont typeface="+mj-lt"/>
              <a:buAutoNum type="arabicPeriod"/>
            </a:pPr>
            <a:r>
              <a:rPr lang="de-DE" sz="1200" dirty="0" smtClean="0"/>
              <a:t>Das </a:t>
            </a:r>
            <a:r>
              <a:rPr lang="de-DE" sz="1200" dirty="0"/>
              <a:t>System </a:t>
            </a:r>
            <a:r>
              <a:rPr lang="de-DE" sz="1200" dirty="0" smtClean="0"/>
              <a:t>liefert eine </a:t>
            </a:r>
            <a:r>
              <a:rPr lang="de-DE" sz="1200" dirty="0"/>
              <a:t>Verdeutlichung des KI-Entscheidungsprozesses in Form von </a:t>
            </a:r>
            <a:r>
              <a:rPr lang="de-DE" sz="1200" dirty="0" err="1">
                <a:solidFill>
                  <a:srgbClr val="0064B4"/>
                </a:solidFill>
              </a:rPr>
              <a:t>Heatmaps</a:t>
            </a:r>
            <a:r>
              <a:rPr lang="de-DE" sz="1200" dirty="0"/>
              <a:t>. Diese </a:t>
            </a:r>
            <a:r>
              <a:rPr lang="de-DE" sz="1200" dirty="0" err="1"/>
              <a:t>Heatmaps</a:t>
            </a:r>
            <a:r>
              <a:rPr lang="de-DE" sz="1200" dirty="0"/>
              <a:t> zeigen Pixel für Pixel, welche visuellen Informationen den KI-Entscheidungsprozess in welchem Ausmaß beeinflusst haben, so dass Ärzte die Ergebnisse der KI-Analyse verstehen und deren </a:t>
            </a:r>
            <a:r>
              <a:rPr lang="de-DE" sz="1200" dirty="0">
                <a:solidFill>
                  <a:srgbClr val="0064B4"/>
                </a:solidFill>
              </a:rPr>
              <a:t>Plausibilität</a:t>
            </a:r>
            <a:r>
              <a:rPr lang="de-DE" sz="1200" dirty="0"/>
              <a:t> beurteilen können. </a:t>
            </a:r>
            <a:endParaRPr lang="de-DE" sz="1200" dirty="0"/>
          </a:p>
        </p:txBody>
      </p:sp>
      <p:sp>
        <p:nvSpPr>
          <p:cNvPr id="9" name="Rectangle 8"/>
          <p:cNvSpPr/>
          <p:nvPr/>
        </p:nvSpPr>
        <p:spPr>
          <a:xfrm>
            <a:off x="4252020" y="1102599"/>
            <a:ext cx="367408" cy="523220"/>
          </a:xfrm>
          <a:prstGeom prst="rect">
            <a:avLst/>
          </a:prstGeom>
          <a:noFill/>
        </p:spPr>
        <p:txBody>
          <a:bodyPr wrap="none" lIns="91440" tIns="45720" rIns="91440" bIns="45720">
            <a:spAutoFit/>
          </a:bodyPr>
          <a:lstStyle/>
          <a:p>
            <a:pPr algn="ctr"/>
            <a:r>
              <a:rPr lang="en-US" sz="2800" b="1" dirty="0" smtClean="0">
                <a:ln w="9525">
                  <a:solidFill>
                    <a:schemeClr val="bg1"/>
                  </a:solidFill>
                  <a:prstDash val="solid"/>
                </a:ln>
                <a:solidFill>
                  <a:srgbClr val="3F89CB"/>
                </a:solidFill>
                <a:effectLst>
                  <a:outerShdw blurRad="12700" dist="38100" dir="2700000" algn="tl" rotWithShape="0">
                    <a:schemeClr val="bg1">
                      <a:lumMod val="50000"/>
                    </a:schemeClr>
                  </a:outerShdw>
                </a:effectLst>
              </a:rPr>
              <a:t>1</a:t>
            </a:r>
            <a:endParaRPr lang="en-US" sz="2800" b="1" dirty="0">
              <a:ln w="9525">
                <a:solidFill>
                  <a:schemeClr val="bg1"/>
                </a:solidFill>
                <a:prstDash val="solid"/>
              </a:ln>
              <a:solidFill>
                <a:srgbClr val="3F89CB"/>
              </a:solidFill>
              <a:effectLst>
                <a:outerShdw blurRad="12700" dist="38100" dir="2700000" algn="tl" rotWithShape="0">
                  <a:schemeClr val="bg1">
                    <a:lumMod val="50000"/>
                  </a:schemeClr>
                </a:outerShdw>
              </a:effectLst>
            </a:endParaRPr>
          </a:p>
        </p:txBody>
      </p:sp>
      <p:sp>
        <p:nvSpPr>
          <p:cNvPr id="11" name="Rectangle 10"/>
          <p:cNvSpPr/>
          <p:nvPr/>
        </p:nvSpPr>
        <p:spPr>
          <a:xfrm>
            <a:off x="6671179" y="1109889"/>
            <a:ext cx="367408" cy="523220"/>
          </a:xfrm>
          <a:prstGeom prst="rect">
            <a:avLst/>
          </a:prstGeom>
          <a:noFill/>
        </p:spPr>
        <p:txBody>
          <a:bodyPr wrap="none" lIns="91440" tIns="45720" rIns="91440" bIns="45720">
            <a:spAutoFit/>
          </a:bodyPr>
          <a:lstStyle/>
          <a:p>
            <a:pPr algn="ctr"/>
            <a:r>
              <a:rPr lang="en-US" sz="2800" b="1" dirty="0" smtClean="0">
                <a:ln w="9525">
                  <a:solidFill>
                    <a:schemeClr val="bg1"/>
                  </a:solidFill>
                  <a:prstDash val="solid"/>
                </a:ln>
                <a:solidFill>
                  <a:srgbClr val="3F89CB"/>
                </a:solidFill>
                <a:effectLst>
                  <a:outerShdw blurRad="12700" dist="38100" dir="2700000" algn="tl" rotWithShape="0">
                    <a:schemeClr val="bg1">
                      <a:lumMod val="50000"/>
                    </a:schemeClr>
                  </a:outerShdw>
                </a:effectLst>
              </a:rPr>
              <a:t>2</a:t>
            </a:r>
            <a:endParaRPr lang="en-US" sz="2800" b="1" dirty="0">
              <a:ln w="9525">
                <a:solidFill>
                  <a:schemeClr val="bg1"/>
                </a:solidFill>
                <a:prstDash val="solid"/>
              </a:ln>
              <a:solidFill>
                <a:srgbClr val="3F89CB"/>
              </a:solidFill>
              <a:effectLst>
                <a:outerShdw blurRad="12700" dist="38100" dir="2700000" algn="tl" rotWithShape="0">
                  <a:schemeClr val="bg1">
                    <a:lumMod val="50000"/>
                  </a:schemeClr>
                </a:outerShdw>
              </a:effectLst>
            </a:endParaRPr>
          </a:p>
        </p:txBody>
      </p:sp>
      <p:sp>
        <p:nvSpPr>
          <p:cNvPr id="15" name="Left Brace 14"/>
          <p:cNvSpPr/>
          <p:nvPr/>
        </p:nvSpPr>
        <p:spPr bwMode="gray">
          <a:xfrm rot="5400000">
            <a:off x="4378533" y="594639"/>
            <a:ext cx="118291" cy="2010355"/>
          </a:xfrm>
          <a:prstGeom prst="leftBrace">
            <a:avLst/>
          </a:prstGeom>
          <a:ln>
            <a:solidFill>
              <a:srgbClr val="0064B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7" name="Left Brace 16"/>
          <p:cNvSpPr/>
          <p:nvPr/>
        </p:nvSpPr>
        <p:spPr bwMode="gray">
          <a:xfrm rot="5400000">
            <a:off x="6809323" y="277876"/>
            <a:ext cx="131788" cy="2630386"/>
          </a:xfrm>
          <a:prstGeom prst="leftBrace">
            <a:avLst/>
          </a:prstGeom>
          <a:ln>
            <a:solidFill>
              <a:srgbClr val="0064B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Tree>
    <p:extLst>
      <p:ext uri="{BB962C8B-B14F-4D97-AF65-F5344CB8AC3E}">
        <p14:creationId xmlns:p14="http://schemas.microsoft.com/office/powerpoint/2010/main" val="841574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Transparenz </a:t>
            </a:r>
            <a:r>
              <a:rPr lang="de-DE" dirty="0" smtClean="0"/>
              <a:t>&amp; Erklärbarkeit: KI-Methoden</a:t>
            </a:r>
            <a:endParaRPr lang="de-DE" dirty="0"/>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12</a:t>
            </a:fld>
            <a:endParaRPr lang="de-DE" noProof="0" dirty="0"/>
          </a:p>
        </p:txBody>
      </p:sp>
      <p:pic>
        <p:nvPicPr>
          <p:cNvPr id="10" name="Picture 1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415069" y="1115950"/>
            <a:ext cx="4532866" cy="3025908"/>
          </a:xfrm>
          <a:prstGeom prst="rect">
            <a:avLst/>
          </a:prstGeom>
          <a:noFill/>
        </p:spPr>
      </p:pic>
      <p:sp>
        <p:nvSpPr>
          <p:cNvPr id="11" name="TextBox 10"/>
          <p:cNvSpPr txBox="1"/>
          <p:nvPr/>
        </p:nvSpPr>
        <p:spPr>
          <a:xfrm>
            <a:off x="4446906" y="4147933"/>
            <a:ext cx="4360277" cy="266032"/>
          </a:xfrm>
          <a:prstGeom prst="rect">
            <a:avLst/>
          </a:prstGeom>
          <a:noFill/>
        </p:spPr>
        <p:txBody>
          <a:bodyPr wrap="none" lIns="0" tIns="0" rIns="0" bIns="0" rtlCol="0">
            <a:noAutofit/>
          </a:bodyPr>
          <a:lstStyle/>
          <a:p>
            <a:pPr>
              <a:buClr>
                <a:schemeClr val="tx2"/>
              </a:buClr>
              <a:buSzPct val="100000"/>
            </a:pPr>
            <a:r>
              <a:rPr lang="de-DE" sz="800" dirty="0"/>
              <a:t>Quelle: ERKLÄRBARE KI - Anforderungen, Anwendungsfälle und </a:t>
            </a:r>
            <a:r>
              <a:rPr lang="de-DE" sz="800" dirty="0" smtClean="0"/>
              <a:t>Lösungen</a:t>
            </a:r>
            <a:r>
              <a:rPr lang="de-DE" sz="800" dirty="0"/>
              <a:t/>
            </a:r>
            <a:br>
              <a:rPr lang="de-DE" sz="800" dirty="0"/>
            </a:br>
            <a:r>
              <a:rPr lang="de-DE" sz="800" dirty="0"/>
              <a:t>im Auftrag des Bundesministeriums für Wirtschaft und Energie</a:t>
            </a:r>
          </a:p>
          <a:p>
            <a:pPr>
              <a:buClr>
                <a:schemeClr val="tx2"/>
              </a:buClr>
              <a:buSzPct val="100000"/>
            </a:pPr>
            <a:endParaRPr lang="de-DE" sz="800" dirty="0"/>
          </a:p>
        </p:txBody>
      </p:sp>
      <p:pic>
        <p:nvPicPr>
          <p:cNvPr id="9" name="Grafik 1"/>
          <p:cNvPicPr>
            <a:picLocks noChangeAspect="1"/>
          </p:cNvPicPr>
          <p:nvPr/>
        </p:nvPicPr>
        <p:blipFill>
          <a:blip r:embed="rId3"/>
          <a:stretch>
            <a:fillRect/>
          </a:stretch>
        </p:blipFill>
        <p:spPr>
          <a:xfrm>
            <a:off x="301626" y="1718283"/>
            <a:ext cx="3738910" cy="2148324"/>
          </a:xfrm>
          <a:prstGeom prst="rect">
            <a:avLst/>
          </a:prstGeom>
        </p:spPr>
      </p:pic>
      <p:sp>
        <p:nvSpPr>
          <p:cNvPr id="12" name="Rechteck 4"/>
          <p:cNvSpPr/>
          <p:nvPr/>
        </p:nvSpPr>
        <p:spPr>
          <a:xfrm>
            <a:off x="437580" y="4045486"/>
            <a:ext cx="3254854" cy="461665"/>
          </a:xfrm>
          <a:prstGeom prst="rect">
            <a:avLst/>
          </a:prstGeom>
        </p:spPr>
        <p:txBody>
          <a:bodyPr wrap="square">
            <a:spAutoFit/>
          </a:bodyPr>
          <a:lstStyle/>
          <a:p>
            <a:r>
              <a:rPr lang="en-GB" sz="800" dirty="0" smtClean="0"/>
              <a:t>A</a:t>
            </a:r>
            <a:r>
              <a:rPr lang="en-GB" sz="800" dirty="0"/>
              <a:t>. </a:t>
            </a:r>
            <a:r>
              <a:rPr lang="en-GB" sz="800" dirty="0" err="1"/>
              <a:t>Barredo</a:t>
            </a:r>
            <a:r>
              <a:rPr lang="en-GB" sz="800" dirty="0"/>
              <a:t> </a:t>
            </a:r>
            <a:r>
              <a:rPr lang="en-GB" sz="800" dirty="0" err="1" smtClean="0"/>
              <a:t>Arrieta</a:t>
            </a:r>
            <a:r>
              <a:rPr lang="en-GB" sz="800" dirty="0" smtClean="0"/>
              <a:t> et al.: </a:t>
            </a:r>
            <a:br>
              <a:rPr lang="en-GB" sz="800" dirty="0" smtClean="0"/>
            </a:br>
            <a:r>
              <a:rPr lang="en-GB" sz="800" dirty="0" smtClean="0"/>
              <a:t>Explainable </a:t>
            </a:r>
            <a:r>
              <a:rPr lang="en-GB" sz="800" dirty="0"/>
              <a:t>Artificial Intelligence (XAI): Concepts, Taxonomies, </a:t>
            </a:r>
            <a:r>
              <a:rPr lang="en-GB" sz="800" dirty="0" smtClean="0"/>
              <a:t>Opportunities and </a:t>
            </a:r>
            <a:r>
              <a:rPr lang="en-GB" sz="800" dirty="0"/>
              <a:t>Challenges toward Responsible AI</a:t>
            </a:r>
          </a:p>
        </p:txBody>
      </p:sp>
    </p:spTree>
    <p:extLst>
      <p:ext uri="{BB962C8B-B14F-4D97-AF65-F5344CB8AC3E}">
        <p14:creationId xmlns:p14="http://schemas.microsoft.com/office/powerpoint/2010/main" val="24665340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smtClean="0"/>
              <a:t>Transparenz &amp; Erklärbarkeit: Domänen und Nutzergruppen</a:t>
            </a:r>
            <a:endParaRPr lang="de-DE" dirty="0"/>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13</a:t>
            </a:fld>
            <a:endParaRPr lang="de-DE" noProof="0" dirty="0"/>
          </a:p>
        </p:txBody>
      </p:sp>
      <p:pic>
        <p:nvPicPr>
          <p:cNvPr id="2" name="Picture 1"/>
          <p:cNvPicPr>
            <a:picLocks noChangeAspect="1"/>
          </p:cNvPicPr>
          <p:nvPr/>
        </p:nvPicPr>
        <p:blipFill>
          <a:blip r:embed="rId2"/>
          <a:stretch>
            <a:fillRect/>
          </a:stretch>
        </p:blipFill>
        <p:spPr>
          <a:xfrm>
            <a:off x="4537871" y="1062376"/>
            <a:ext cx="4485958" cy="2264230"/>
          </a:xfrm>
          <a:prstGeom prst="rect">
            <a:avLst/>
          </a:prstGeom>
        </p:spPr>
      </p:pic>
      <p:sp>
        <p:nvSpPr>
          <p:cNvPr id="9" name="TextBox 8"/>
          <p:cNvSpPr txBox="1"/>
          <p:nvPr/>
        </p:nvSpPr>
        <p:spPr>
          <a:xfrm>
            <a:off x="4600712" y="3401042"/>
            <a:ext cx="4360277" cy="266032"/>
          </a:xfrm>
          <a:prstGeom prst="rect">
            <a:avLst/>
          </a:prstGeom>
          <a:noFill/>
        </p:spPr>
        <p:txBody>
          <a:bodyPr wrap="none" lIns="0" tIns="0" rIns="0" bIns="0" rtlCol="0">
            <a:noAutofit/>
          </a:bodyPr>
          <a:lstStyle/>
          <a:p>
            <a:pPr>
              <a:buClr>
                <a:schemeClr val="tx2"/>
              </a:buClr>
              <a:buSzPct val="100000"/>
            </a:pPr>
            <a:r>
              <a:rPr lang="de-DE" sz="800" dirty="0"/>
              <a:t>Quelle: ERKLÄRBARE KI - Anforderungen, Anwendungsfälle und Lösungen</a:t>
            </a:r>
            <a:br>
              <a:rPr lang="de-DE" sz="800" dirty="0"/>
            </a:br>
            <a:r>
              <a:rPr lang="de-DE" sz="800" dirty="0"/>
              <a:t>im Auftrag des Bundesministeriums für Wirtschaft und Energie</a:t>
            </a:r>
            <a:endParaRPr lang="de-DE" sz="800" dirty="0"/>
          </a:p>
        </p:txBody>
      </p:sp>
      <p:pic>
        <p:nvPicPr>
          <p:cNvPr id="10" name="Picture 9"/>
          <p:cNvPicPr>
            <a:picLocks noChangeAspect="1"/>
          </p:cNvPicPr>
          <p:nvPr/>
        </p:nvPicPr>
        <p:blipFill rotWithShape="1">
          <a:blip r:embed="rId3"/>
          <a:srcRect t="1737" b="1747"/>
          <a:stretch/>
        </p:blipFill>
        <p:spPr>
          <a:xfrm>
            <a:off x="191993" y="1053737"/>
            <a:ext cx="4283038" cy="3631474"/>
          </a:xfrm>
          <a:prstGeom prst="rect">
            <a:avLst/>
          </a:prstGeom>
        </p:spPr>
      </p:pic>
    </p:spTree>
    <p:extLst>
      <p:ext uri="{BB962C8B-B14F-4D97-AF65-F5344CB8AC3E}">
        <p14:creationId xmlns:p14="http://schemas.microsoft.com/office/powerpoint/2010/main" val="28834155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nhaltsplatzhalter 6">
            <a:extLst>
              <a:ext uri="{FF2B5EF4-FFF2-40B4-BE49-F238E27FC236}">
                <a16:creationId xmlns:a16="http://schemas.microsoft.com/office/drawing/2014/main" id="{9B5F6423-A149-4D9A-974B-77F33426E2F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34" t="542" r="578" b="5029"/>
          <a:stretch/>
        </p:blipFill>
        <p:spPr bwMode="gray">
          <a:xfrm>
            <a:off x="-8467" y="-16934"/>
            <a:ext cx="9152467" cy="5185833"/>
          </a:xfrm>
          <a:prstGeom prst="rect">
            <a:avLst/>
          </a:prstGeom>
          <a:gradFill>
            <a:gsLst>
              <a:gs pos="0">
                <a:schemeClr val="accent1">
                  <a:lumMod val="5000"/>
                  <a:lumOff val="95000"/>
                </a:schemeClr>
              </a:gs>
              <a:gs pos="2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sp>
        <p:nvSpPr>
          <p:cNvPr id="11" name="Textfeld 10"/>
          <p:cNvSpPr txBox="1"/>
          <p:nvPr/>
        </p:nvSpPr>
        <p:spPr bwMode="gray">
          <a:xfrm rot="5400000">
            <a:off x="6482250" y="2481750"/>
            <a:ext cx="5143500" cy="180000"/>
          </a:xfrm>
          <a:prstGeom prst="rect">
            <a:avLst/>
          </a:prstGeom>
        </p:spPr>
        <p:txBody>
          <a:bodyPr vert="horz" wrap="none" lIns="144000" tIns="0" rIns="144000" bIns="0" rtlCol="0" anchor="ctr">
            <a:noAutofit/>
          </a:bodyPr>
          <a:lstStyle>
            <a:lvl1pPr indent="0" algn="r">
              <a:spcBef>
                <a:spcPts val="600"/>
              </a:spcBef>
              <a:buClr>
                <a:schemeClr val="accent1"/>
              </a:buClr>
              <a:buFontTx/>
              <a:buNone/>
              <a:defRPr sz="800">
                <a:solidFill>
                  <a:schemeClr val="accent1"/>
                </a:solidFill>
              </a:defRPr>
            </a:lvl1pPr>
            <a:lvl2pPr marL="360000" indent="-180000">
              <a:spcBef>
                <a:spcPts val="600"/>
              </a:spcBef>
              <a:buClr>
                <a:schemeClr val="accent1"/>
              </a:buClr>
              <a:buFont typeface="Arial" panose="020B0604020202020204" pitchFamily="34" charset="0"/>
              <a:buChar char="•"/>
              <a:defRPr sz="1400"/>
            </a:lvl2pPr>
            <a:lvl3pPr marL="540000" indent="-180000">
              <a:spcBef>
                <a:spcPts val="600"/>
              </a:spcBef>
              <a:buClr>
                <a:schemeClr val="accent1"/>
              </a:buClr>
              <a:buFont typeface="Arial" panose="020B0604020202020204" pitchFamily="34" charset="0"/>
              <a:buChar char="•"/>
              <a:defRPr sz="1400"/>
            </a:lvl3pPr>
            <a:lvl4pPr marL="720000" indent="-180000">
              <a:spcBef>
                <a:spcPts val="600"/>
              </a:spcBef>
              <a:buClr>
                <a:schemeClr val="accent1"/>
              </a:buClr>
              <a:buFont typeface="Arial" panose="020B0604020202020204" pitchFamily="34" charset="0"/>
              <a:buChar char="•"/>
              <a:defRPr sz="1400"/>
            </a:lvl4pPr>
            <a:lvl5pPr marL="900000" indent="-180000">
              <a:spcBef>
                <a:spcPts val="600"/>
              </a:spcBef>
              <a:buClr>
                <a:schemeClr val="accent1"/>
              </a:buClr>
              <a:buFont typeface="Arial" panose="020B0604020202020204" pitchFamily="34" charset="0"/>
              <a:buChar char="•"/>
              <a:defRPr sz="14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de-DE" dirty="0"/>
              <a:t>Quelle: ...</a:t>
            </a:r>
          </a:p>
        </p:txBody>
      </p:sp>
      <p:sp>
        <p:nvSpPr>
          <p:cNvPr id="19" name="Titel 2">
            <a:extLst>
              <a:ext uri="{FF2B5EF4-FFF2-40B4-BE49-F238E27FC236}">
                <a16:creationId xmlns:a16="http://schemas.microsoft.com/office/drawing/2014/main" id="{9EA3DC07-B546-4DA8-882C-088A3CBD56C8}"/>
              </a:ext>
            </a:extLst>
          </p:cNvPr>
          <p:cNvSpPr>
            <a:spLocks noGrp="1"/>
          </p:cNvSpPr>
          <p:nvPr>
            <p:ph type="title"/>
          </p:nvPr>
        </p:nvSpPr>
        <p:spPr>
          <a:xfrm>
            <a:off x="301625" y="4065535"/>
            <a:ext cx="3817062" cy="637849"/>
          </a:xfrm>
          <a:noFill/>
        </p:spPr>
        <p:txBody>
          <a:bodyPr anchor="b" anchorCtr="0">
            <a:spAutoFit/>
          </a:bodyPr>
          <a:lstStyle/>
          <a:p>
            <a:r>
              <a:rPr lang="de-DE" dirty="0">
                <a:solidFill>
                  <a:schemeClr val="bg1"/>
                </a:solidFill>
              </a:rPr>
              <a:t>KI Standardisierung</a:t>
            </a:r>
            <a:endParaRPr lang="de-DE" sz="3200" b="0" dirty="0">
              <a:solidFill>
                <a:schemeClr val="bg1"/>
              </a:solidFill>
            </a:endParaRPr>
          </a:p>
        </p:txBody>
      </p:sp>
    </p:spTree>
    <p:extLst>
      <p:ext uri="{BB962C8B-B14F-4D97-AF65-F5344CB8AC3E}">
        <p14:creationId xmlns:p14="http://schemas.microsoft.com/office/powerpoint/2010/main" val="4984238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bgerundetes Rechteck 19"/>
          <p:cNvSpPr/>
          <p:nvPr/>
        </p:nvSpPr>
        <p:spPr bwMode="gray">
          <a:xfrm>
            <a:off x="343440" y="1262191"/>
            <a:ext cx="8468993" cy="2884473"/>
          </a:xfrm>
          <a:prstGeom prst="roundRect">
            <a:avLst/>
          </a:prstGeom>
          <a:solidFill>
            <a:srgbClr val="EAEAEA"/>
          </a:solidFill>
          <a:ln w="9525" algn="ctr">
            <a:solidFill>
              <a:schemeClr val="tx2">
                <a:lumMod val="60000"/>
                <a:lumOff val="40000"/>
              </a:schemeClr>
            </a:solidFill>
            <a:miter lim="800000"/>
            <a:headEnd/>
            <a:tailEnd/>
          </a:ln>
          <a:effectLst/>
        </p:spPr>
        <p:txBody>
          <a:bodyPr lIns="144000" tIns="36000" rIns="144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0" cap="none" spc="0" normalizeH="0" baseline="0" noProof="0" smtClean="0">
              <a:ln>
                <a:noFill/>
              </a:ln>
              <a:solidFill>
                <a:srgbClr val="FFFFFF"/>
              </a:solidFill>
              <a:effectLst/>
              <a:uLnTx/>
              <a:uFillTx/>
              <a:latin typeface="Calibri" panose="020F0502020204030204"/>
              <a:ea typeface="+mn-ea"/>
              <a:cs typeface="+mn-cs"/>
            </a:endParaRPr>
          </a:p>
        </p:txBody>
      </p:sp>
      <p:cxnSp>
        <p:nvCxnSpPr>
          <p:cNvPr id="19" name="Gewinkelter Verbinder 18"/>
          <p:cNvCxnSpPr/>
          <p:nvPr/>
        </p:nvCxnSpPr>
        <p:spPr>
          <a:xfrm rot="10800000" flipV="1">
            <a:off x="2005666" y="3106010"/>
            <a:ext cx="401948" cy="207"/>
          </a:xfrm>
          <a:prstGeom prst="bentConnector3">
            <a:avLst/>
          </a:prstGeom>
          <a:ln w="7620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a:xfrm>
            <a:off x="301626" y="700088"/>
            <a:ext cx="8552622" cy="375677"/>
          </a:xfrm>
        </p:spPr>
        <p:txBody>
          <a:bodyPr/>
          <a:lstStyle/>
          <a:p>
            <a:r>
              <a:rPr lang="de-DE" dirty="0"/>
              <a:t>Weltweite </a:t>
            </a:r>
            <a:r>
              <a:rPr lang="de-DE" dirty="0" smtClean="0"/>
              <a:t>KI - Standardisierung </a:t>
            </a:r>
            <a:r>
              <a:rPr lang="de-DE" dirty="0"/>
              <a:t>(</a:t>
            </a:r>
            <a:r>
              <a:rPr lang="de-DE" dirty="0" smtClean="0"/>
              <a:t>1/2)</a:t>
            </a:r>
            <a:endParaRPr lang="de-DE" dirty="0"/>
          </a:p>
        </p:txBody>
      </p:sp>
      <p:sp>
        <p:nvSpPr>
          <p:cNvPr id="7" name="Datumsplatzhalter 6"/>
          <p:cNvSpPr>
            <a:spLocks noGrp="1"/>
          </p:cNvSpPr>
          <p:nvPr>
            <p:ph type="dt" sz="half" idx="10"/>
          </p:nvPr>
        </p:nvSpPr>
        <p:spPr>
          <a:xfrm>
            <a:off x="301626" y="4873035"/>
            <a:ext cx="900000" cy="13849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rPr>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KI-Fachkonferenz </a:t>
            </a:r>
            <a:r>
              <a:rPr kumimoji="0" lang="en-US" sz="700" b="1" i="0" u="none" strike="noStrike" kern="1200" cap="none" spc="0" normalizeH="0" baseline="0" noProof="0" dirty="0">
                <a:ln>
                  <a:noFill/>
                </a:ln>
                <a:solidFill>
                  <a:prstClr val="white"/>
                </a:solidFill>
                <a:effectLst/>
                <a:uLnTx/>
                <a:uFillTx/>
                <a:latin typeface="Calibri" panose="020F0502020204030204"/>
                <a:ea typeface="+mn-ea"/>
                <a:cs typeface="+mn-cs"/>
              </a:rPr>
              <a:t>Artificial Intelligence </a:t>
            </a: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A1E7D3-1333-45EE-ABB9-51527D316BA3}" type="slidenum">
              <a:rPr kumimoji="0" lang="de-DE" sz="7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0" name="Gruppieren 9"/>
          <p:cNvGrpSpPr/>
          <p:nvPr/>
        </p:nvGrpSpPr>
        <p:grpSpPr>
          <a:xfrm>
            <a:off x="700204" y="2439617"/>
            <a:ext cx="1345420" cy="1264305"/>
            <a:chOff x="8747863" y="1413876"/>
            <a:chExt cx="914400" cy="914400"/>
          </a:xfrm>
        </p:grpSpPr>
        <p:sp>
          <p:nvSpPr>
            <p:cNvPr id="11" name="Rechteck 10"/>
            <p:cNvSpPr/>
            <p:nvPr/>
          </p:nvSpPr>
          <p:spPr>
            <a:xfrm>
              <a:off x="8747863" y="141387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 name="Grafik 11"/>
            <p:cNvPicPr>
              <a:picLocks noChangeAspect="1"/>
            </p:cNvPicPr>
            <p:nvPr/>
          </p:nvPicPr>
          <p:blipFill>
            <a:blip r:embed="rId3">
              <a:clrChange>
                <a:clrFrom>
                  <a:srgbClr val="000000"/>
                </a:clrFrom>
                <a:clrTo>
                  <a:srgbClr val="000000">
                    <a:alpha val="0"/>
                  </a:srgbClr>
                </a:clrTo>
              </a:clrChange>
            </a:blip>
            <a:stretch>
              <a:fillRect/>
            </a:stretch>
          </p:blipFill>
          <p:spPr>
            <a:xfrm>
              <a:off x="8837563" y="1460671"/>
              <a:ext cx="747486" cy="824103"/>
            </a:xfrm>
            <a:prstGeom prst="rect">
              <a:avLst/>
            </a:prstGeom>
            <a:solidFill>
              <a:schemeClr val="bg1"/>
            </a:solidFill>
          </p:spPr>
        </p:pic>
      </p:grpSp>
      <p:sp>
        <p:nvSpPr>
          <p:cNvPr id="13" name="Abgerundetes Rechteck 12"/>
          <p:cNvSpPr/>
          <p:nvPr/>
        </p:nvSpPr>
        <p:spPr>
          <a:xfrm>
            <a:off x="2407614" y="2444328"/>
            <a:ext cx="6057900" cy="1323779"/>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400" b="1" i="0" u="none" strike="noStrike" kern="1200" cap="none" spc="0" normalizeH="0" baseline="0" noProof="0" dirty="0" smtClean="0">
                <a:ln>
                  <a:noFill/>
                </a:ln>
                <a:solidFill>
                  <a:srgbClr val="5F5F5F"/>
                </a:solidFill>
                <a:effectLst/>
                <a:uLnTx/>
                <a:uFillTx/>
                <a:latin typeface="Calibri" panose="020F0502020204030204"/>
                <a:ea typeface="+mn-ea"/>
                <a:cs typeface="+mn-cs"/>
              </a:rPr>
              <a:t>Environmental Efficiency </a:t>
            </a:r>
            <a:r>
              <a:rPr kumimoji="0" lang="de-DE" sz="14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for</a:t>
            </a:r>
            <a:r>
              <a:rPr kumimoji="0" lang="de-DE" sz="1400" b="1" i="0" u="none" strike="noStrike" kern="1200" cap="none" spc="0" normalizeH="0" baseline="0" noProof="0" dirty="0" smtClean="0">
                <a:ln>
                  <a:noFill/>
                </a:ln>
                <a:solidFill>
                  <a:srgbClr val="5F5F5F"/>
                </a:solidFill>
                <a:effectLst/>
                <a:uLnTx/>
                <a:uFillTx/>
                <a:latin typeface="Calibri" panose="020F0502020204030204"/>
                <a:ea typeface="+mn-ea"/>
                <a:cs typeface="+mn-cs"/>
              </a:rPr>
              <a:t> AI </a:t>
            </a:r>
            <a:r>
              <a:rPr kumimoji="0" lang="de-DE" sz="14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and</a:t>
            </a:r>
            <a:r>
              <a:rPr kumimoji="0" lang="de-DE" sz="140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4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other</a:t>
            </a:r>
            <a:r>
              <a:rPr kumimoji="0" lang="de-DE" sz="1400" b="1" i="0" u="none" strike="noStrike" kern="1200" cap="none" spc="0" normalizeH="0" baseline="0" noProof="0" dirty="0" smtClean="0">
                <a:ln>
                  <a:noFill/>
                </a:ln>
                <a:solidFill>
                  <a:srgbClr val="5F5F5F"/>
                </a:solidFill>
                <a:effectLst/>
                <a:uLnTx/>
                <a:uFillTx/>
                <a:latin typeface="Calibri" panose="020F0502020204030204"/>
                <a:ea typeface="+mn-ea"/>
                <a:cs typeface="+mn-cs"/>
              </a:rPr>
              <a:t> Emerging Technologies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400" b="1" i="0" u="none" strike="noStrike" kern="1200" cap="none" spc="0" normalizeH="0" baseline="0" noProof="0" dirty="0" smtClean="0">
                <a:ln>
                  <a:noFill/>
                </a:ln>
                <a:solidFill>
                  <a:srgbClr val="5F5F5F"/>
                </a:solidFill>
                <a:effectLst/>
                <a:uLnTx/>
                <a:uFillTx/>
                <a:latin typeface="Calibri" panose="020F0502020204030204"/>
                <a:ea typeface="+mn-ea"/>
                <a:cs typeface="+mn-cs"/>
              </a:rPr>
              <a:t>AI </a:t>
            </a:r>
            <a:r>
              <a:rPr kumimoji="0" lang="en-US" sz="1400" b="1" i="0" u="none" strike="noStrike" kern="1200" cap="none" spc="0" normalizeH="0" baseline="0" noProof="0" dirty="0">
                <a:ln>
                  <a:noFill/>
                </a:ln>
                <a:solidFill>
                  <a:srgbClr val="5F5F5F"/>
                </a:solidFill>
                <a:effectLst/>
                <a:uLnTx/>
                <a:uFillTx/>
                <a:latin typeface="Calibri" panose="020F0502020204030204"/>
                <a:ea typeface="+mn-ea"/>
                <a:cs typeface="+mn-cs"/>
              </a:rPr>
              <a:t>for autonomous and </a:t>
            </a:r>
            <a:r>
              <a:rPr kumimoji="0" lang="en-US" sz="1400" b="1" i="0" u="none" strike="noStrike" kern="1200" cap="none" spc="0" normalizeH="0" baseline="0" noProof="0" dirty="0" smtClean="0">
                <a:ln>
                  <a:noFill/>
                </a:ln>
                <a:solidFill>
                  <a:srgbClr val="5F5F5F"/>
                </a:solidFill>
                <a:effectLst/>
                <a:uLnTx/>
                <a:uFillTx/>
                <a:latin typeface="Calibri" panose="020F0502020204030204"/>
                <a:ea typeface="+mn-ea"/>
                <a:cs typeface="+mn-cs"/>
              </a:rPr>
              <a:t>assisted </a:t>
            </a:r>
            <a:r>
              <a:rPr kumimoji="0" lang="en-US" sz="1400" b="1" i="0" u="none" strike="noStrike" kern="1200" cap="none" spc="0" normalizeH="0" baseline="0" noProof="0" dirty="0">
                <a:ln>
                  <a:noFill/>
                </a:ln>
                <a:solidFill>
                  <a:srgbClr val="5F5F5F"/>
                </a:solidFill>
                <a:effectLst/>
                <a:uLnTx/>
                <a:uFillTx/>
                <a:latin typeface="Calibri" panose="020F0502020204030204"/>
                <a:ea typeface="+mn-ea"/>
                <a:cs typeface="+mn-cs"/>
              </a:rPr>
              <a:t>driving</a:t>
            </a:r>
            <a:endParaRPr kumimoji="0" lang="de-DE" sz="1400" b="1" i="0" u="none" strike="noStrike" kern="1200" cap="none" spc="0" normalizeH="0" baseline="0" noProof="0" dirty="0">
              <a:ln>
                <a:noFill/>
              </a:ln>
              <a:solidFill>
                <a:srgbClr val="5F5F5F"/>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4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Autonomous</a:t>
            </a:r>
            <a:r>
              <a:rPr kumimoji="0" lang="de-DE" sz="1400" b="1" i="0" u="none" strike="noStrike" kern="1200" cap="none" spc="0" normalizeH="0" baseline="0" noProof="0" dirty="0" smtClean="0">
                <a:ln>
                  <a:noFill/>
                </a:ln>
                <a:solidFill>
                  <a:srgbClr val="5F5F5F"/>
                </a:solidFill>
                <a:effectLst/>
                <a:uLnTx/>
                <a:uFillTx/>
                <a:latin typeface="Calibri" panose="020F0502020204030204"/>
                <a:ea typeface="+mn-ea"/>
                <a:cs typeface="+mn-cs"/>
              </a:rPr>
              <a:t> Networks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1" i="0" u="none" strike="noStrike" kern="1200" cap="none" spc="0" normalizeH="0" baseline="0" noProof="0" dirty="0" smtClean="0">
                <a:ln>
                  <a:noFill/>
                </a:ln>
                <a:solidFill>
                  <a:srgbClr val="5F5F5F"/>
                </a:solidFill>
                <a:effectLst/>
                <a:uLnTx/>
                <a:uFillTx/>
                <a:latin typeface="Calibri" panose="020F0502020204030204"/>
                <a:ea typeface="+mn-ea"/>
                <a:cs typeface="+mn-cs"/>
              </a:rPr>
              <a:t>Artificial </a:t>
            </a:r>
            <a:r>
              <a:rPr kumimoji="0" lang="en-GB" sz="1400" b="1" i="0" u="none" strike="noStrike" kern="1200" cap="none" spc="0" normalizeH="0" baseline="0" noProof="0" dirty="0">
                <a:ln>
                  <a:noFill/>
                </a:ln>
                <a:solidFill>
                  <a:srgbClr val="5F5F5F"/>
                </a:solidFill>
                <a:effectLst/>
                <a:uLnTx/>
                <a:uFillTx/>
                <a:latin typeface="Calibri" panose="020F0502020204030204"/>
                <a:ea typeface="+mn-ea"/>
                <a:cs typeface="+mn-cs"/>
              </a:rPr>
              <a:t>Intelligence (AI) and </a:t>
            </a:r>
            <a:r>
              <a:rPr kumimoji="0" lang="en-GB" sz="1400" b="1" i="0" u="none" strike="noStrike" kern="1200" cap="none" spc="0" normalizeH="0" baseline="0" noProof="0" dirty="0" smtClean="0">
                <a:ln>
                  <a:noFill/>
                </a:ln>
                <a:solidFill>
                  <a:srgbClr val="5F5F5F"/>
                </a:solidFill>
                <a:effectLst/>
                <a:uLnTx/>
                <a:uFillTx/>
                <a:latin typeface="Calibri" panose="020F0502020204030204"/>
                <a:ea typeface="+mn-ea"/>
                <a:cs typeface="+mn-cs"/>
              </a:rPr>
              <a:t>Internet </a:t>
            </a:r>
            <a:r>
              <a:rPr kumimoji="0" lang="en-GB" sz="1400" b="1" i="0" u="none" strike="noStrike" kern="1200" cap="none" spc="0" normalizeH="0" baseline="0" noProof="0" dirty="0">
                <a:ln>
                  <a:noFill/>
                </a:ln>
                <a:solidFill>
                  <a:srgbClr val="5F5F5F"/>
                </a:solidFill>
                <a:effectLst/>
                <a:uLnTx/>
                <a:uFillTx/>
                <a:latin typeface="Calibri" panose="020F0502020204030204"/>
                <a:ea typeface="+mn-ea"/>
                <a:cs typeface="+mn-cs"/>
              </a:rPr>
              <a:t>of Things (</a:t>
            </a:r>
            <a:r>
              <a:rPr kumimoji="0" lang="en-GB" sz="1400" b="1" i="0" u="none" strike="noStrike" kern="1200" cap="none" spc="0" normalizeH="0" baseline="0" noProof="0" dirty="0" err="1">
                <a:ln>
                  <a:noFill/>
                </a:ln>
                <a:solidFill>
                  <a:srgbClr val="5F5F5F"/>
                </a:solidFill>
                <a:effectLst/>
                <a:uLnTx/>
                <a:uFillTx/>
                <a:latin typeface="Calibri" panose="020F0502020204030204"/>
                <a:ea typeface="+mn-ea"/>
                <a:cs typeface="+mn-cs"/>
              </a:rPr>
              <a:t>IoT</a:t>
            </a:r>
            <a:r>
              <a:rPr kumimoji="0" lang="en-GB" sz="1400" b="1" i="0" u="none" strike="noStrike" kern="1200" cap="none" spc="0" normalizeH="0" baseline="0" noProof="0" dirty="0">
                <a:ln>
                  <a:noFill/>
                </a:ln>
                <a:solidFill>
                  <a:srgbClr val="5F5F5F"/>
                </a:solidFill>
                <a:effectLst/>
                <a:uLnTx/>
                <a:uFillTx/>
                <a:latin typeface="Calibri" panose="020F0502020204030204"/>
                <a:ea typeface="+mn-ea"/>
                <a:cs typeface="+mn-cs"/>
              </a:rPr>
              <a:t>) for </a:t>
            </a:r>
            <a:r>
              <a:rPr kumimoji="0" lang="en-GB" sz="1400" b="1" i="0" u="none" strike="noStrike" kern="1200" cap="none" spc="0" normalizeH="0" baseline="0" noProof="0" dirty="0" smtClean="0">
                <a:ln>
                  <a:noFill/>
                </a:ln>
                <a:solidFill>
                  <a:srgbClr val="5F5F5F"/>
                </a:solidFill>
                <a:effectLst/>
                <a:uLnTx/>
                <a:uFillTx/>
                <a:latin typeface="Calibri" panose="020F0502020204030204"/>
                <a:ea typeface="+mn-ea"/>
                <a:cs typeface="+mn-cs"/>
              </a:rPr>
              <a:t>Digital Agriculture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1" i="0" u="none" strike="noStrike" kern="1200" cap="none" spc="0" normalizeH="0" baseline="0" noProof="0" dirty="0" smtClean="0">
                <a:ln>
                  <a:noFill/>
                </a:ln>
                <a:solidFill>
                  <a:srgbClr val="5F5F5F"/>
                </a:solidFill>
                <a:effectLst/>
                <a:uLnTx/>
                <a:uFillTx/>
                <a:latin typeface="Calibri" panose="020F0502020204030204"/>
                <a:ea typeface="+mn-ea"/>
                <a:cs typeface="+mn-cs"/>
              </a:rPr>
              <a:t>AI </a:t>
            </a:r>
            <a:r>
              <a:rPr kumimoji="0" lang="en-GB" sz="1400" b="1" i="0" u="none" strike="noStrike" kern="1200" cap="none" spc="0" normalizeH="0" baseline="0" noProof="0" dirty="0">
                <a:ln>
                  <a:noFill/>
                </a:ln>
                <a:solidFill>
                  <a:srgbClr val="5F5F5F"/>
                </a:solidFill>
                <a:effectLst/>
                <a:uLnTx/>
                <a:uFillTx/>
                <a:latin typeface="Calibri" panose="020F0502020204030204"/>
                <a:ea typeface="+mn-ea"/>
                <a:cs typeface="+mn-cs"/>
              </a:rPr>
              <a:t>for Natural Disaster Management </a:t>
            </a:r>
            <a:endParaRPr kumimoji="0" lang="de-DE" sz="14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21" name="Textfeld 20"/>
          <p:cNvSpPr txBox="1"/>
          <p:nvPr/>
        </p:nvSpPr>
        <p:spPr>
          <a:xfrm>
            <a:off x="2481997" y="2055277"/>
            <a:ext cx="1245919"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200"/>
              </a:spcBef>
              <a:spcAft>
                <a:spcPts val="0"/>
              </a:spcAft>
              <a:buClr>
                <a:srgbClr val="0064B4"/>
              </a:buClr>
              <a:buSzTx/>
              <a:buFontTx/>
              <a:buNone/>
              <a:tabLst/>
              <a:defRPr/>
            </a:pP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Focus Groups: </a:t>
            </a:r>
            <a:endParaRPr kumimoji="0" lang="en-GB" sz="1600" b="1" i="0" u="none" strike="noStrike" kern="1200" cap="none" spc="0" normalizeH="0" baseline="0" noProof="0" dirty="0" err="1">
              <a:ln>
                <a:noFill/>
              </a:ln>
              <a:solidFill>
                <a:srgbClr val="5F5F5F"/>
              </a:solidFill>
              <a:effectLst/>
              <a:uLnTx/>
              <a:uFillTx/>
              <a:latin typeface="Calibri" panose="020F0502020204030204"/>
              <a:ea typeface="+mn-ea"/>
              <a:cs typeface="+mn-cs"/>
            </a:endParaRPr>
          </a:p>
        </p:txBody>
      </p:sp>
      <p:sp>
        <p:nvSpPr>
          <p:cNvPr id="23" name="Textfeld 22"/>
          <p:cNvSpPr txBox="1"/>
          <p:nvPr/>
        </p:nvSpPr>
        <p:spPr>
          <a:xfrm>
            <a:off x="578666" y="1435968"/>
            <a:ext cx="6611618"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200"/>
              </a:spcBef>
              <a:spcAft>
                <a:spcPts val="0"/>
              </a:spcAft>
              <a:buClr>
                <a:srgbClr val="0064B4"/>
              </a:buClr>
              <a:buSzTx/>
              <a:buFontTx/>
              <a:buNone/>
              <a:tabLst/>
              <a:defRPr/>
            </a:pP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ITU: International </a:t>
            </a:r>
            <a:r>
              <a:rPr kumimoji="0" lang="de-DE" sz="16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Telecommunication</a:t>
            </a: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 Union (Internationale Fernmeldeunion)</a:t>
            </a:r>
            <a:endParaRPr kumimoji="0" lang="en-GB" sz="1600" b="1" i="0" u="none" strike="noStrike" kern="1200" cap="none" spc="0" normalizeH="0" baseline="0" noProof="0" dirty="0" err="1">
              <a:ln>
                <a:noFill/>
              </a:ln>
              <a:solidFill>
                <a:srgbClr val="5F5F5F"/>
              </a:solidFill>
              <a:effectLst/>
              <a:uLnTx/>
              <a:uFillTx/>
              <a:latin typeface="Calibri" panose="020F0502020204030204"/>
              <a:ea typeface="+mn-ea"/>
              <a:cs typeface="+mn-cs"/>
            </a:endParaRPr>
          </a:p>
        </p:txBody>
      </p:sp>
      <p:sp>
        <p:nvSpPr>
          <p:cNvPr id="14" name="Rechteck 13"/>
          <p:cNvSpPr/>
          <p:nvPr/>
        </p:nvSpPr>
        <p:spPr>
          <a:xfrm>
            <a:off x="578666" y="4248257"/>
            <a:ext cx="5298559" cy="21544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5F5F5F"/>
                </a:solidFill>
                <a:effectLst/>
                <a:uLnTx/>
                <a:uFillTx/>
                <a:latin typeface="Calibri" panose="020F0502020204030204"/>
                <a:ea typeface="+mn-ea"/>
                <a:cs typeface="+mn-cs"/>
              </a:rPr>
              <a:t>ITU-T Focus Groups</a:t>
            </a:r>
            <a:r>
              <a:rPr kumimoji="0" lang="en-GB" sz="800" b="0" i="0" u="none" strike="noStrike" kern="1200" cap="none" spc="0" normalizeH="0" baseline="0" noProof="0" dirty="0">
                <a:ln>
                  <a:noFill/>
                </a:ln>
                <a:solidFill>
                  <a:srgbClr val="5F5F5F"/>
                </a:solidFill>
                <a:effectLst/>
                <a:uLnTx/>
                <a:uFillTx/>
                <a:latin typeface="Calibri" panose="020F0502020204030204"/>
                <a:ea typeface="+mn-ea"/>
                <a:cs typeface="+mn-cs"/>
              </a:rPr>
              <a:t>: https://www.itu.int/en/ITU-T/focusgroups/Pages/default.aspx</a:t>
            </a:r>
          </a:p>
        </p:txBody>
      </p:sp>
    </p:spTree>
    <p:extLst>
      <p:ext uri="{BB962C8B-B14F-4D97-AF65-F5344CB8AC3E}">
        <p14:creationId xmlns:p14="http://schemas.microsoft.com/office/powerpoint/2010/main" val="3813314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Abgerundetes Rechteck 84"/>
          <p:cNvSpPr/>
          <p:nvPr/>
        </p:nvSpPr>
        <p:spPr bwMode="gray">
          <a:xfrm>
            <a:off x="303567" y="1112824"/>
            <a:ext cx="8550681" cy="3245224"/>
          </a:xfrm>
          <a:prstGeom prst="roundRect">
            <a:avLst/>
          </a:prstGeom>
          <a:solidFill>
            <a:srgbClr val="EAEAEA"/>
          </a:solidFill>
          <a:ln w="9525" algn="ctr">
            <a:solidFill>
              <a:schemeClr val="tx2">
                <a:lumMod val="60000"/>
                <a:lumOff val="40000"/>
              </a:schemeClr>
            </a:solidFill>
            <a:miter lim="800000"/>
            <a:headEnd/>
            <a:tailEnd/>
          </a:ln>
          <a:effectLst/>
        </p:spPr>
        <p:txBody>
          <a:bodyPr lIns="144000" tIns="36000" rIns="144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0" cap="none" spc="0" normalizeH="0" baseline="0" noProof="0" smtClean="0">
              <a:ln>
                <a:noFill/>
              </a:ln>
              <a:solidFill>
                <a:srgbClr val="FFFFFF"/>
              </a:solidFill>
              <a:effectLst/>
              <a:uLnTx/>
              <a:uFillTx/>
              <a:latin typeface="Calibri" panose="020F0502020204030204"/>
              <a:ea typeface="+mn-ea"/>
              <a:cs typeface="+mn-cs"/>
            </a:endParaRPr>
          </a:p>
        </p:txBody>
      </p:sp>
      <p:sp>
        <p:nvSpPr>
          <p:cNvPr id="86" name="Textfeld 85"/>
          <p:cNvSpPr txBox="1"/>
          <p:nvPr/>
        </p:nvSpPr>
        <p:spPr>
          <a:xfrm>
            <a:off x="447063" y="1623620"/>
            <a:ext cx="1226682"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200"/>
              </a:spcBef>
              <a:spcAft>
                <a:spcPts val="0"/>
              </a:spcAft>
              <a:buClr>
                <a:srgbClr val="0064B4"/>
              </a:buClr>
              <a:buSzTx/>
              <a:buFontTx/>
              <a:buNone/>
              <a:tabLst/>
              <a:defRPr/>
            </a:pP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Elektrotechnik</a:t>
            </a:r>
            <a:endParaRPr kumimoji="0" lang="en-GB" sz="1600" b="1" i="0" u="none" strike="noStrike" kern="1200" cap="none" spc="0" normalizeH="0" baseline="0" noProof="0" dirty="0" err="1">
              <a:ln>
                <a:noFill/>
              </a:ln>
              <a:solidFill>
                <a:srgbClr val="5F5F5F"/>
              </a:solidFill>
              <a:effectLst/>
              <a:uLnTx/>
              <a:uFillTx/>
              <a:latin typeface="Calibri" panose="020F0502020204030204"/>
              <a:ea typeface="+mn-ea"/>
              <a:cs typeface="+mn-cs"/>
            </a:endParaRPr>
          </a:p>
        </p:txBody>
      </p:sp>
      <p:cxnSp>
        <p:nvCxnSpPr>
          <p:cNvPr id="27" name="Gerader Verbinder 26"/>
          <p:cNvCxnSpPr>
            <a:endCxn id="32" idx="2"/>
          </p:cNvCxnSpPr>
          <p:nvPr/>
        </p:nvCxnSpPr>
        <p:spPr>
          <a:xfrm flipV="1">
            <a:off x="2455043" y="2369075"/>
            <a:ext cx="3141" cy="1754768"/>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5" name="Gerade Verbindung mit Pfeil 64"/>
          <p:cNvCxnSpPr/>
          <p:nvPr/>
        </p:nvCxnSpPr>
        <p:spPr>
          <a:xfrm>
            <a:off x="2919074" y="1816011"/>
            <a:ext cx="4022066" cy="0"/>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4" name="Gerade Verbindung mit Pfeil 63"/>
          <p:cNvCxnSpPr/>
          <p:nvPr/>
        </p:nvCxnSpPr>
        <p:spPr>
          <a:xfrm>
            <a:off x="5355528" y="1336601"/>
            <a:ext cx="1589410" cy="0"/>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6" name="Gerade Verbindung mit Pfeil 35"/>
          <p:cNvCxnSpPr>
            <a:endCxn id="42" idx="1"/>
          </p:cNvCxnSpPr>
          <p:nvPr/>
        </p:nvCxnSpPr>
        <p:spPr>
          <a:xfrm>
            <a:off x="3089370" y="1327910"/>
            <a:ext cx="969662" cy="0"/>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7" name="Gerade Verbindung mit Pfeil 36"/>
          <p:cNvCxnSpPr/>
          <p:nvPr/>
        </p:nvCxnSpPr>
        <p:spPr>
          <a:xfrm>
            <a:off x="3089370" y="2315590"/>
            <a:ext cx="3771784" cy="1050"/>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Gerade Verbindung mit Pfeil 38"/>
          <p:cNvCxnSpPr>
            <a:endCxn id="59" idx="2"/>
          </p:cNvCxnSpPr>
          <p:nvPr/>
        </p:nvCxnSpPr>
        <p:spPr>
          <a:xfrm flipH="1" flipV="1">
            <a:off x="7070539" y="2371421"/>
            <a:ext cx="13063" cy="1814441"/>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a:xfrm>
            <a:off x="301626" y="700088"/>
            <a:ext cx="8552622" cy="257061"/>
          </a:xfrm>
        </p:spPr>
        <p:txBody>
          <a:bodyPr/>
          <a:lstStyle/>
          <a:p>
            <a:r>
              <a:rPr lang="de-DE" dirty="0"/>
              <a:t>Weltweite KI - Standardisierung </a:t>
            </a:r>
            <a:r>
              <a:rPr lang="de-DE" dirty="0" smtClean="0"/>
              <a:t>(2/2</a:t>
            </a:r>
            <a:r>
              <a:rPr lang="de-DE" dirty="0"/>
              <a:t>)</a:t>
            </a:r>
          </a:p>
        </p:txBody>
      </p:sp>
      <p:sp>
        <p:nvSpPr>
          <p:cNvPr id="7" name="Datumsplatzhalter 6"/>
          <p:cNvSpPr>
            <a:spLocks noGrp="1"/>
          </p:cNvSpPr>
          <p:nvPr>
            <p:ph type="dt" sz="half" idx="10"/>
          </p:nvPr>
        </p:nvSpPr>
        <p:spPr>
          <a:xfrm>
            <a:off x="301626" y="4873035"/>
            <a:ext cx="900000" cy="13849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rPr>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KI-Fachkonferenz </a:t>
            </a:r>
            <a:r>
              <a:rPr kumimoji="0" lang="en-US" sz="700" b="1" i="0" u="none" strike="noStrike" kern="1200" cap="none" spc="0" normalizeH="0" baseline="0" noProof="0" dirty="0">
                <a:ln>
                  <a:noFill/>
                </a:ln>
                <a:solidFill>
                  <a:prstClr val="white"/>
                </a:solidFill>
                <a:effectLst/>
                <a:uLnTx/>
                <a:uFillTx/>
                <a:latin typeface="Calibri" panose="020F0502020204030204"/>
                <a:ea typeface="+mn-ea"/>
                <a:cs typeface="+mn-cs"/>
              </a:rPr>
              <a:t>Artificial Intelligence </a:t>
            </a: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A1E7D3-1333-45EE-ABB9-51527D316BA3}" type="slidenum">
              <a:rPr kumimoji="0" lang="de-DE" sz="7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Abgerundetes Rechteck 18"/>
          <p:cNvSpPr/>
          <p:nvPr/>
        </p:nvSpPr>
        <p:spPr>
          <a:xfrm>
            <a:off x="1513047" y="2934415"/>
            <a:ext cx="1861291" cy="499632"/>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TC100: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Audio</a:t>
            </a:r>
            <a:r>
              <a:rPr kumimoji="0" lang="en-GB" sz="1000" b="1" i="0" u="none" strike="noStrike" kern="1200" cap="none" spc="0" normalizeH="0" baseline="0" noProof="0" dirty="0">
                <a:ln>
                  <a:noFill/>
                </a:ln>
                <a:solidFill>
                  <a:srgbClr val="5F5F5F"/>
                </a:solidFill>
                <a:effectLst/>
                <a:uLnTx/>
                <a:uFillTx/>
                <a:latin typeface="Calibri" panose="020F0502020204030204"/>
                <a:ea typeface="+mn-ea"/>
                <a:cs typeface="+mn-cs"/>
              </a:rPr>
              <a:t>, </a:t>
            </a:r>
            <a:r>
              <a:rPr kumimoji="0" lang="en-GB"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Video and Multimedia Systems </a:t>
            </a:r>
            <a:r>
              <a:rPr kumimoji="0" lang="en-GB" sz="1000" b="1" i="0" u="none" strike="noStrike" kern="1200" cap="none" spc="0" normalizeH="0" baseline="0" noProof="0" dirty="0">
                <a:ln>
                  <a:noFill/>
                </a:ln>
                <a:solidFill>
                  <a:srgbClr val="5F5F5F"/>
                </a:solidFill>
                <a:effectLst/>
                <a:uLnTx/>
                <a:uFillTx/>
                <a:latin typeface="Calibri" panose="020F0502020204030204"/>
                <a:ea typeface="+mn-ea"/>
                <a:cs typeface="+mn-cs"/>
              </a:rPr>
              <a:t>and </a:t>
            </a:r>
            <a:r>
              <a:rPr kumimoji="0" lang="en-GB"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Equipment</a:t>
            </a:r>
            <a:endParaRPr kumimoji="0" lang="en-GB"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21" name="Abgerundetes Rechteck 20"/>
          <p:cNvSpPr/>
          <p:nvPr/>
        </p:nvSpPr>
        <p:spPr>
          <a:xfrm>
            <a:off x="6233664" y="2542766"/>
            <a:ext cx="1748267" cy="371821"/>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TC204 AG1: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Intelligent </a:t>
            </a: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T</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ransport </a:t>
            </a: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S</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ystems</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26" name="Abgerundetes Rechteck 25"/>
          <p:cNvSpPr/>
          <p:nvPr/>
        </p:nvSpPr>
        <p:spPr>
          <a:xfrm>
            <a:off x="6233663" y="3909973"/>
            <a:ext cx="1788453" cy="275889"/>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TC 22: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Road </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vehicles</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28" name="Abgerundetes Rechteck 27"/>
          <p:cNvSpPr/>
          <p:nvPr/>
        </p:nvSpPr>
        <p:spPr>
          <a:xfrm>
            <a:off x="1530249" y="3912268"/>
            <a:ext cx="1853426" cy="340979"/>
          </a:xfrm>
          <a:prstGeom prst="roundRect">
            <a:avLst/>
          </a:prstGeom>
          <a:solidFill>
            <a:srgbClr val="FFC000"/>
          </a:solidFill>
          <a:ln>
            <a:solidFill>
              <a:srgbClr val="FFC000">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SEG 10: </a:t>
            </a:r>
            <a:endPar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Ethics</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30" name="Abgerundetes Rechteck 29"/>
          <p:cNvSpPr/>
          <p:nvPr/>
        </p:nvSpPr>
        <p:spPr>
          <a:xfrm>
            <a:off x="1513996" y="2534207"/>
            <a:ext cx="1853425" cy="329358"/>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TC 62: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AG Software Network </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and</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AI </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34" name="Abgerundetes Rechteck 33"/>
          <p:cNvSpPr/>
          <p:nvPr/>
        </p:nvSpPr>
        <p:spPr>
          <a:xfrm>
            <a:off x="1530249" y="3497770"/>
            <a:ext cx="1855870" cy="350774"/>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TC124: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Smart </a:t>
            </a:r>
            <a:r>
              <a:rPr kumimoji="0" lang="de-DE" sz="1000" b="1" i="0" u="none" strike="noStrike" kern="1200" cap="none" spc="0" normalizeH="0" baseline="0" noProof="0" dirty="0" err="1">
                <a:ln>
                  <a:noFill/>
                </a:ln>
                <a:solidFill>
                  <a:srgbClr val="5F5F5F"/>
                </a:solidFill>
                <a:effectLst/>
                <a:uLnTx/>
                <a:uFillTx/>
                <a:latin typeface="Calibri" panose="020F0502020204030204"/>
                <a:ea typeface="+mn-ea"/>
                <a:cs typeface="+mn-cs"/>
              </a:rPr>
              <a:t>W</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earable</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D</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evices</a:t>
            </a:r>
          </a:p>
        </p:txBody>
      </p:sp>
      <p:cxnSp>
        <p:nvCxnSpPr>
          <p:cNvPr id="40" name="Gerade Verbindung mit Pfeil 39"/>
          <p:cNvCxnSpPr/>
          <p:nvPr/>
        </p:nvCxnSpPr>
        <p:spPr>
          <a:xfrm>
            <a:off x="4702029" y="1245889"/>
            <a:ext cx="34352" cy="2188877"/>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1" name="Abgerundetes Rechteck 40"/>
          <p:cNvSpPr/>
          <p:nvPr/>
        </p:nvSpPr>
        <p:spPr>
          <a:xfrm>
            <a:off x="3690870" y="3249201"/>
            <a:ext cx="2074818" cy="347431"/>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JTC1 </a:t>
            </a: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SC </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27: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Information Security </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42" name="Abgerundetes Rechteck 41"/>
          <p:cNvSpPr/>
          <p:nvPr/>
        </p:nvSpPr>
        <p:spPr>
          <a:xfrm>
            <a:off x="3884244" y="1167501"/>
            <a:ext cx="1635569" cy="338199"/>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JTC1 SC 42:</a:t>
            </a:r>
            <a:b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b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Artificial</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Intelligence</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43" name="Abgerundetes Rechteck 42"/>
          <p:cNvSpPr/>
          <p:nvPr/>
        </p:nvSpPr>
        <p:spPr>
          <a:xfrm>
            <a:off x="3690870" y="2667475"/>
            <a:ext cx="2091022" cy="483428"/>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JTC1 SC 29: </a:t>
            </a:r>
            <a:endPar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Coding</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Audio</a:t>
            </a: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 </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Picture, Multimedia </a:t>
            </a:r>
            <a:r>
              <a:rPr kumimoji="0" lang="de-DE" sz="1000" b="1" i="0" u="none" strike="noStrike" kern="1200" cap="none" spc="0" normalizeH="0" baseline="0" noProof="0" dirty="0" err="1">
                <a:ln>
                  <a:noFill/>
                </a:ln>
                <a:solidFill>
                  <a:srgbClr val="5F5F5F"/>
                </a:solidFill>
                <a:effectLst/>
                <a:uLnTx/>
                <a:uFillTx/>
                <a:latin typeface="Calibri" panose="020F0502020204030204"/>
                <a:ea typeface="+mn-ea"/>
                <a:cs typeface="+mn-cs"/>
              </a:rPr>
              <a:t>and</a:t>
            </a: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 </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Hypermedia Information</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44" name="Abgerundetes Rechteck 43"/>
          <p:cNvSpPr/>
          <p:nvPr/>
        </p:nvSpPr>
        <p:spPr>
          <a:xfrm>
            <a:off x="6218912" y="2998810"/>
            <a:ext cx="1788453" cy="398373"/>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TC  299: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Robotics</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45" name="Abgerundetes Rechteck 44"/>
          <p:cNvSpPr/>
          <p:nvPr/>
        </p:nvSpPr>
        <p:spPr>
          <a:xfrm>
            <a:off x="6233664" y="3469846"/>
            <a:ext cx="1788453" cy="350865"/>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TC 199: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Safety</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of</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Machinery</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46" name="Abgerundetes Rechteck 45"/>
          <p:cNvSpPr/>
          <p:nvPr/>
        </p:nvSpPr>
        <p:spPr>
          <a:xfrm>
            <a:off x="3889495" y="1555098"/>
            <a:ext cx="1635570" cy="505235"/>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JTC1 SC 40: </a:t>
            </a:r>
            <a:b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b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IT </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Managment</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and</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00" b="1" i="0" u="none" strike="noStrike" kern="1200" cap="none" spc="0" normalizeH="0" baseline="0" noProof="0" dirty="0" err="1">
                <a:ln>
                  <a:noFill/>
                </a:ln>
                <a:solidFill>
                  <a:srgbClr val="5F5F5F"/>
                </a:solidFill>
                <a:effectLst/>
                <a:uLnTx/>
                <a:uFillTx/>
                <a:latin typeface="Calibri" panose="020F0502020204030204"/>
                <a:ea typeface="+mn-ea"/>
                <a:cs typeface="+mn-cs"/>
              </a:rPr>
              <a:t>G</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overnance</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47" name="Abgerundetes Rechteck 46"/>
          <p:cNvSpPr/>
          <p:nvPr/>
        </p:nvSpPr>
        <p:spPr>
          <a:xfrm>
            <a:off x="3892328" y="2103283"/>
            <a:ext cx="1644773" cy="469774"/>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JTC1 SC 38: </a:t>
            </a:r>
            <a:b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b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Cloud </a:t>
            </a: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C</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omputing </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and</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D</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istributed </a:t>
            </a:r>
            <a:r>
              <a:rPr kumimoji="0" lang="de-DE" sz="1000" b="1" i="0" u="none" strike="noStrike" kern="1200" cap="none" spc="0" normalizeH="0" baseline="0" noProof="0" dirty="0" err="1">
                <a:ln>
                  <a:noFill/>
                </a:ln>
                <a:solidFill>
                  <a:srgbClr val="5F5F5F"/>
                </a:solidFill>
                <a:effectLst/>
                <a:uLnTx/>
                <a:uFillTx/>
                <a:latin typeface="Calibri" panose="020F0502020204030204"/>
                <a:ea typeface="+mn-ea"/>
                <a:cs typeface="+mn-cs"/>
              </a:rPr>
              <a:t>P</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latforms</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32" name="Rechteck 31"/>
          <p:cNvSpPr/>
          <p:nvPr/>
        </p:nvSpPr>
        <p:spPr>
          <a:xfrm>
            <a:off x="1821999" y="1265292"/>
            <a:ext cx="1272369" cy="1103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smtClean="0">
                <a:ln>
                  <a:noFill/>
                </a:ln>
                <a:solidFill>
                  <a:prstClr val="white"/>
                </a:solidFill>
                <a:effectLst/>
                <a:uLnTx/>
                <a:uFillTx/>
                <a:latin typeface="Calibri" panose="020F0502020204030204"/>
                <a:ea typeface="+mn-ea"/>
                <a:cs typeface="+mn-cs"/>
              </a:rPr>
              <a:t>IEC</a:t>
            </a: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6" name="Grafik 5"/>
          <p:cNvPicPr>
            <a:picLocks noChangeAspect="1"/>
          </p:cNvPicPr>
          <p:nvPr/>
        </p:nvPicPr>
        <p:blipFill rotWithShape="1">
          <a:blip r:embed="rId3"/>
          <a:srcRect b="6897"/>
          <a:stretch/>
        </p:blipFill>
        <p:spPr>
          <a:xfrm>
            <a:off x="2084086" y="1435301"/>
            <a:ext cx="720538" cy="740405"/>
          </a:xfrm>
          <a:prstGeom prst="rect">
            <a:avLst/>
          </a:prstGeom>
        </p:spPr>
      </p:pic>
      <p:sp>
        <p:nvSpPr>
          <p:cNvPr id="59" name="Rechteck 58"/>
          <p:cNvSpPr/>
          <p:nvPr/>
        </p:nvSpPr>
        <p:spPr>
          <a:xfrm>
            <a:off x="6460865" y="1265292"/>
            <a:ext cx="1219347" cy="11061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smtClean="0">
                <a:ln>
                  <a:noFill/>
                </a:ln>
                <a:solidFill>
                  <a:prstClr val="white"/>
                </a:solidFill>
                <a:effectLst/>
                <a:uLnTx/>
                <a:uFillTx/>
                <a:latin typeface="Calibri" panose="020F0502020204030204"/>
                <a:ea typeface="+mn-ea"/>
                <a:cs typeface="+mn-cs"/>
              </a:rPr>
              <a:t>IEC</a:t>
            </a: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4" name="Grafik 23"/>
          <p:cNvPicPr>
            <a:picLocks noChangeAspect="1"/>
          </p:cNvPicPr>
          <p:nvPr/>
        </p:nvPicPr>
        <p:blipFill>
          <a:blip r:embed="rId4"/>
          <a:stretch>
            <a:fillRect/>
          </a:stretch>
        </p:blipFill>
        <p:spPr>
          <a:xfrm>
            <a:off x="6753933" y="1475148"/>
            <a:ext cx="687307" cy="632941"/>
          </a:xfrm>
          <a:prstGeom prst="rect">
            <a:avLst/>
          </a:prstGeom>
        </p:spPr>
      </p:pic>
      <p:sp>
        <p:nvSpPr>
          <p:cNvPr id="87" name="Textfeld 86"/>
          <p:cNvSpPr txBox="1"/>
          <p:nvPr/>
        </p:nvSpPr>
        <p:spPr>
          <a:xfrm>
            <a:off x="7828466" y="1629536"/>
            <a:ext cx="852221"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200"/>
              </a:spcBef>
              <a:spcAft>
                <a:spcPts val="0"/>
              </a:spcAft>
              <a:buClr>
                <a:srgbClr val="0064B4"/>
              </a:buClr>
              <a:buSzTx/>
              <a:buFontTx/>
              <a:buNone/>
              <a:tabLst/>
              <a:defRPr/>
            </a:pP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Allgemein</a:t>
            </a:r>
            <a:endParaRPr kumimoji="0" lang="en-GB" sz="1600" b="1" i="0" u="none" strike="noStrike" kern="1200" cap="none" spc="0" normalizeH="0" baseline="0" noProof="0" dirty="0" err="1">
              <a:ln>
                <a:noFill/>
              </a:ln>
              <a:solidFill>
                <a:srgbClr val="5F5F5F"/>
              </a:solidFill>
              <a:effectLst/>
              <a:uLnTx/>
              <a:uFillTx/>
              <a:latin typeface="Calibri" panose="020F0502020204030204"/>
              <a:ea typeface="+mn-ea"/>
              <a:cs typeface="+mn-cs"/>
            </a:endParaRPr>
          </a:p>
        </p:txBody>
      </p:sp>
      <p:sp>
        <p:nvSpPr>
          <p:cNvPr id="33" name="Rechteck 32"/>
          <p:cNvSpPr/>
          <p:nvPr/>
        </p:nvSpPr>
        <p:spPr>
          <a:xfrm>
            <a:off x="1105122" y="4358048"/>
            <a:ext cx="5128542"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5F5F5F"/>
                </a:solidFill>
                <a:effectLst/>
                <a:uLnTx/>
                <a:uFillTx/>
                <a:latin typeface="Calibri" panose="020F0502020204030204"/>
                <a:ea typeface="+mn-ea"/>
                <a:cs typeface="+mn-cs"/>
              </a:rPr>
              <a:t>ISO/IEC JTC </a:t>
            </a:r>
            <a:r>
              <a:rPr kumimoji="0" lang="fr-FR" sz="800" b="0" i="0" u="none" strike="noStrike" kern="1200" cap="none" spc="0" normalizeH="0" baseline="0" noProof="0" dirty="0" smtClean="0">
                <a:ln>
                  <a:noFill/>
                </a:ln>
                <a:solidFill>
                  <a:srgbClr val="5F5F5F"/>
                </a:solidFill>
                <a:effectLst/>
                <a:uLnTx/>
                <a:uFillTx/>
                <a:latin typeface="Calibri" panose="020F0502020204030204"/>
                <a:ea typeface="+mn-ea"/>
                <a:cs typeface="+mn-cs"/>
              </a:rPr>
              <a:t>1 Information </a:t>
            </a:r>
            <a:r>
              <a:rPr kumimoji="0" lang="fr-FR" sz="800" b="0" i="0" u="none" strike="noStrike" kern="1200" cap="none" spc="0" normalizeH="0" baseline="0" noProof="0" dirty="0" err="1">
                <a:ln>
                  <a:noFill/>
                </a:ln>
                <a:solidFill>
                  <a:srgbClr val="5F5F5F"/>
                </a:solidFill>
                <a:effectLst/>
                <a:uLnTx/>
                <a:uFillTx/>
                <a:latin typeface="Calibri" panose="020F0502020204030204"/>
                <a:ea typeface="+mn-ea"/>
                <a:cs typeface="+mn-cs"/>
              </a:rPr>
              <a:t>technology</a:t>
            </a:r>
            <a:r>
              <a:rPr kumimoji="0" lang="en-GB" sz="800" b="0" i="0" u="none" strike="noStrike" kern="1200" cap="none" spc="0" normalizeH="0" baseline="0" noProof="0" dirty="0" smtClean="0">
                <a:ln>
                  <a:noFill/>
                </a:ln>
                <a:solidFill>
                  <a:srgbClr val="5F5F5F"/>
                </a:solidFill>
                <a:effectLst/>
                <a:uLnTx/>
                <a:uFillTx/>
                <a:latin typeface="Calibri" panose="020F0502020204030204"/>
                <a:ea typeface="+mn-ea"/>
                <a:cs typeface="+mn-cs"/>
              </a:rPr>
              <a:t>: https://www.iso.org/committee/45020.html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err="1" smtClean="0">
                <a:ln>
                  <a:noFill/>
                </a:ln>
                <a:solidFill>
                  <a:srgbClr val="5F5F5F"/>
                </a:solidFill>
                <a:effectLst/>
                <a:uLnTx/>
                <a:uFillTx/>
                <a:latin typeface="Calibri" panose="020F0502020204030204"/>
                <a:ea typeface="+mn-ea"/>
                <a:cs typeface="+mn-cs"/>
              </a:rPr>
              <a:t>Harmonisierung</a:t>
            </a:r>
            <a:r>
              <a:rPr kumimoji="0" lang="en-GB" sz="800" b="0"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en-GB" sz="800" b="0" i="0" u="none" strike="noStrike" kern="1200" cap="none" spc="0" normalizeH="0" baseline="0" noProof="0" dirty="0" err="1" smtClean="0">
                <a:ln>
                  <a:noFill/>
                </a:ln>
                <a:solidFill>
                  <a:srgbClr val="5F5F5F"/>
                </a:solidFill>
                <a:effectLst/>
                <a:uLnTx/>
                <a:uFillTx/>
                <a:latin typeface="Calibri" panose="020F0502020204030204"/>
                <a:ea typeface="+mn-ea"/>
                <a:cs typeface="+mn-cs"/>
              </a:rPr>
              <a:t>durch</a:t>
            </a:r>
            <a:r>
              <a:rPr kumimoji="0" lang="en-GB" sz="800" b="0"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en-GB" sz="800" b="0" i="0" u="none" strike="noStrike" kern="1200" cap="none" spc="0" normalizeH="0" baseline="0" noProof="0" dirty="0" err="1" smtClean="0">
                <a:ln>
                  <a:noFill/>
                </a:ln>
                <a:solidFill>
                  <a:srgbClr val="5F5F5F"/>
                </a:solidFill>
                <a:effectLst/>
                <a:uLnTx/>
                <a:uFillTx/>
                <a:latin typeface="Calibri" panose="020F0502020204030204"/>
                <a:ea typeface="+mn-ea"/>
                <a:cs typeface="+mn-cs"/>
              </a:rPr>
              <a:t>Normen</a:t>
            </a:r>
            <a:r>
              <a:rPr kumimoji="0" lang="en-GB" sz="800" b="0" i="0" u="none" strike="noStrike" kern="1200" cap="none" spc="0" normalizeH="0" baseline="0" noProof="0" dirty="0" smtClean="0">
                <a:ln>
                  <a:noFill/>
                </a:ln>
                <a:solidFill>
                  <a:srgbClr val="5F5F5F"/>
                </a:solidFill>
                <a:effectLst/>
                <a:uLnTx/>
                <a:uFillTx/>
                <a:latin typeface="Calibri" panose="020F0502020204030204"/>
                <a:ea typeface="+mn-ea"/>
                <a:cs typeface="+mn-cs"/>
              </a:rPr>
              <a:t> und Standards: https</a:t>
            </a:r>
            <a:r>
              <a:rPr kumimoji="0" lang="en-GB" sz="800" b="0" i="0" u="none" strike="noStrike" kern="1200" cap="none" spc="0" normalizeH="0" baseline="0" noProof="0" dirty="0">
                <a:ln>
                  <a:noFill/>
                </a:ln>
                <a:solidFill>
                  <a:srgbClr val="5F5F5F"/>
                </a:solidFill>
                <a:effectLst/>
                <a:uLnTx/>
                <a:uFillTx/>
                <a:latin typeface="Calibri" panose="020F0502020204030204"/>
                <a:ea typeface="+mn-ea"/>
                <a:cs typeface="+mn-cs"/>
              </a:rPr>
              <a:t>://www.sci40.com/sci-4-0/go-global/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21562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Abgerundetes Rechteck 84"/>
          <p:cNvSpPr/>
          <p:nvPr/>
        </p:nvSpPr>
        <p:spPr bwMode="gray">
          <a:xfrm>
            <a:off x="377075" y="1036321"/>
            <a:ext cx="8576425" cy="3439368"/>
          </a:xfrm>
          <a:prstGeom prst="roundRect">
            <a:avLst/>
          </a:prstGeom>
          <a:solidFill>
            <a:srgbClr val="EAEAEA"/>
          </a:solidFill>
          <a:ln w="9525" algn="ctr">
            <a:solidFill>
              <a:schemeClr val="tx2">
                <a:lumMod val="60000"/>
                <a:lumOff val="40000"/>
              </a:schemeClr>
            </a:solidFill>
            <a:miter lim="800000"/>
            <a:headEnd/>
            <a:tailEnd/>
          </a:ln>
          <a:effectLst/>
        </p:spPr>
        <p:txBody>
          <a:bodyPr lIns="144000" tIns="36000" rIns="144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cxnSp>
        <p:nvCxnSpPr>
          <p:cNvPr id="65" name="Gerade Verbindung mit Pfeil 64"/>
          <p:cNvCxnSpPr/>
          <p:nvPr/>
        </p:nvCxnSpPr>
        <p:spPr>
          <a:xfrm flipV="1">
            <a:off x="1934364" y="1960613"/>
            <a:ext cx="1399995" cy="12418"/>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Gerade Verbindung mit Pfeil 38"/>
          <p:cNvCxnSpPr>
            <a:endCxn id="59" idx="2"/>
          </p:cNvCxnSpPr>
          <p:nvPr/>
        </p:nvCxnSpPr>
        <p:spPr>
          <a:xfrm flipH="1" flipV="1">
            <a:off x="5905706" y="2560562"/>
            <a:ext cx="13063" cy="1814441"/>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a:xfrm>
            <a:off x="301626" y="700088"/>
            <a:ext cx="8552622" cy="257061"/>
          </a:xfrm>
        </p:spPr>
        <p:txBody>
          <a:bodyPr/>
          <a:lstStyle/>
          <a:p>
            <a:r>
              <a:rPr lang="de-DE" dirty="0" smtClean="0"/>
              <a:t>KI - Standardisierung in Europa </a:t>
            </a:r>
            <a:endParaRPr lang="de-DE" dirty="0"/>
          </a:p>
        </p:txBody>
      </p:sp>
      <p:sp>
        <p:nvSpPr>
          <p:cNvPr id="7" name="Datumsplatzhalter 6"/>
          <p:cNvSpPr>
            <a:spLocks noGrp="1"/>
          </p:cNvSpPr>
          <p:nvPr>
            <p:ph type="dt" sz="half" idx="10"/>
          </p:nvPr>
        </p:nvSpPr>
        <p:spPr>
          <a:xfrm>
            <a:off x="301626" y="4873035"/>
            <a:ext cx="900000" cy="13849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rPr>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KI-Fachkonferenz </a:t>
            </a:r>
            <a:r>
              <a:rPr kumimoji="0" lang="en-US" sz="700" b="1" i="0" u="none" strike="noStrike" kern="1200" cap="none" spc="0" normalizeH="0" baseline="0" noProof="0" dirty="0">
                <a:ln>
                  <a:noFill/>
                </a:ln>
                <a:solidFill>
                  <a:prstClr val="white"/>
                </a:solidFill>
                <a:effectLst/>
                <a:uLnTx/>
                <a:uFillTx/>
                <a:latin typeface="Calibri" panose="020F0502020204030204"/>
                <a:ea typeface="+mn-ea"/>
                <a:cs typeface="+mn-cs"/>
              </a:rPr>
              <a:t>Artificial Intelligence </a:t>
            </a: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A1E7D3-1333-45EE-ABB9-51527D316BA3}" type="slidenum">
              <a:rPr kumimoji="0" lang="de-DE" sz="7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2" name="Rechteck 31"/>
          <p:cNvSpPr/>
          <p:nvPr/>
        </p:nvSpPr>
        <p:spPr>
          <a:xfrm>
            <a:off x="705253" y="1429823"/>
            <a:ext cx="1272369" cy="1103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smtClean="0">
                <a:ln>
                  <a:noFill/>
                </a:ln>
                <a:solidFill>
                  <a:prstClr val="white"/>
                </a:solidFill>
                <a:effectLst/>
                <a:uLnTx/>
                <a:uFillTx/>
                <a:latin typeface="Calibri" panose="020F0502020204030204"/>
                <a:ea typeface="+mn-ea"/>
                <a:cs typeface="+mn-cs"/>
              </a:rPr>
              <a:t>IEC</a:t>
            </a: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8" name="Rechteck 37"/>
          <p:cNvSpPr/>
          <p:nvPr/>
        </p:nvSpPr>
        <p:spPr>
          <a:xfrm>
            <a:off x="3334359" y="1416265"/>
            <a:ext cx="1272369" cy="11173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smtClean="0">
                <a:ln>
                  <a:noFill/>
                </a:ln>
                <a:solidFill>
                  <a:prstClr val="white"/>
                </a:solidFill>
                <a:effectLst/>
                <a:uLnTx/>
                <a:uFillTx/>
                <a:latin typeface="Calibri" panose="020F0502020204030204"/>
                <a:ea typeface="+mn-ea"/>
                <a:cs typeface="+mn-cs"/>
              </a:rPr>
              <a:t>IEC</a:t>
            </a: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2" name="Grafik 51"/>
          <p:cNvPicPr>
            <a:picLocks noChangeAspect="1"/>
          </p:cNvPicPr>
          <p:nvPr/>
        </p:nvPicPr>
        <p:blipFill rotWithShape="1">
          <a:blip r:embed="rId3">
            <a:clrChange>
              <a:clrFrom>
                <a:srgbClr val="FFFFFF"/>
              </a:clrFrom>
              <a:clrTo>
                <a:srgbClr val="FFFFFF">
                  <a:alpha val="0"/>
                </a:srgbClr>
              </a:clrTo>
            </a:clrChange>
          </a:blip>
          <a:srcRect l="49960" t="6953" r="35754" b="55078"/>
          <a:stretch/>
        </p:blipFill>
        <p:spPr>
          <a:xfrm>
            <a:off x="829034" y="1561646"/>
            <a:ext cx="1018525" cy="845941"/>
          </a:xfrm>
          <a:prstGeom prst="rect">
            <a:avLst/>
          </a:prstGeom>
          <a:solidFill>
            <a:schemeClr val="bg1"/>
          </a:solidFill>
        </p:spPr>
      </p:pic>
      <p:pic>
        <p:nvPicPr>
          <p:cNvPr id="53" name="Grafik 52"/>
          <p:cNvPicPr>
            <a:picLocks noChangeAspect="1"/>
          </p:cNvPicPr>
          <p:nvPr/>
        </p:nvPicPr>
        <p:blipFill rotWithShape="1">
          <a:blip r:embed="rId4">
            <a:clrChange>
              <a:clrFrom>
                <a:srgbClr val="FFFFFF"/>
              </a:clrFrom>
              <a:clrTo>
                <a:srgbClr val="FFFFFF">
                  <a:alpha val="0"/>
                </a:srgbClr>
              </a:clrTo>
            </a:clrChange>
          </a:blip>
          <a:srcRect l="61554" t="29038" r="10191" b="26888"/>
          <a:stretch/>
        </p:blipFill>
        <p:spPr>
          <a:xfrm>
            <a:off x="3496462" y="1734655"/>
            <a:ext cx="993425" cy="484265"/>
          </a:xfrm>
          <a:prstGeom prst="rect">
            <a:avLst/>
          </a:prstGeom>
          <a:solidFill>
            <a:schemeClr val="bg1"/>
          </a:solidFill>
        </p:spPr>
      </p:pic>
      <p:sp>
        <p:nvSpPr>
          <p:cNvPr id="56" name="Textfeld 55"/>
          <p:cNvSpPr txBox="1"/>
          <p:nvPr/>
        </p:nvSpPr>
        <p:spPr>
          <a:xfrm>
            <a:off x="931633" y="1122847"/>
            <a:ext cx="852221"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200"/>
              </a:spcBef>
              <a:spcAft>
                <a:spcPts val="0"/>
              </a:spcAft>
              <a:buClr>
                <a:srgbClr val="0064B4"/>
              </a:buClr>
              <a:buSzTx/>
              <a:buFontTx/>
              <a:buNone/>
              <a:tabLst/>
              <a:defRPr/>
            </a:pP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Allgemein</a:t>
            </a:r>
            <a:endParaRPr kumimoji="0" lang="en-GB" sz="1600" b="1" i="0" u="none" strike="noStrike" kern="1200" cap="none" spc="0" normalizeH="0" baseline="0" noProof="0" dirty="0" err="1">
              <a:ln>
                <a:noFill/>
              </a:ln>
              <a:solidFill>
                <a:srgbClr val="5F5F5F"/>
              </a:solidFill>
              <a:effectLst/>
              <a:uLnTx/>
              <a:uFillTx/>
              <a:latin typeface="Calibri" panose="020F0502020204030204"/>
              <a:ea typeface="+mn-ea"/>
              <a:cs typeface="+mn-cs"/>
            </a:endParaRPr>
          </a:p>
        </p:txBody>
      </p:sp>
      <p:sp>
        <p:nvSpPr>
          <p:cNvPr id="57" name="Textfeld 56"/>
          <p:cNvSpPr txBox="1"/>
          <p:nvPr/>
        </p:nvSpPr>
        <p:spPr>
          <a:xfrm>
            <a:off x="5161751" y="1108865"/>
            <a:ext cx="1680781"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200"/>
              </a:spcBef>
              <a:spcAft>
                <a:spcPts val="0"/>
              </a:spcAft>
              <a:buClr>
                <a:srgbClr val="0064B4"/>
              </a:buClr>
              <a:buSzTx/>
              <a:buFontTx/>
              <a:buNone/>
              <a:tabLst/>
              <a:defRPr/>
            </a:pP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Telekommunikation</a:t>
            </a:r>
            <a:endParaRPr kumimoji="0" lang="en-GB" sz="1600" b="1" i="0" u="none" strike="noStrike" kern="1200" cap="none" spc="0" normalizeH="0" baseline="0" noProof="0" dirty="0" err="1">
              <a:ln>
                <a:noFill/>
              </a:ln>
              <a:solidFill>
                <a:srgbClr val="5F5F5F"/>
              </a:solidFill>
              <a:effectLst/>
              <a:uLnTx/>
              <a:uFillTx/>
              <a:latin typeface="Calibri" panose="020F0502020204030204"/>
              <a:ea typeface="+mn-ea"/>
              <a:cs typeface="+mn-cs"/>
            </a:endParaRPr>
          </a:p>
        </p:txBody>
      </p:sp>
      <p:sp>
        <p:nvSpPr>
          <p:cNvPr id="58" name="Textfeld 57"/>
          <p:cNvSpPr txBox="1"/>
          <p:nvPr/>
        </p:nvSpPr>
        <p:spPr>
          <a:xfrm>
            <a:off x="3334359" y="1118759"/>
            <a:ext cx="1226682"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200"/>
              </a:spcBef>
              <a:spcAft>
                <a:spcPts val="0"/>
              </a:spcAft>
              <a:buClr>
                <a:srgbClr val="0064B4"/>
              </a:buClr>
              <a:buSzTx/>
              <a:buFontTx/>
              <a:buNone/>
              <a:tabLst/>
              <a:defRPr/>
            </a:pP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Elektrotechnik</a:t>
            </a:r>
            <a:endParaRPr kumimoji="0" lang="en-GB" sz="1600" b="1" i="0" u="none" strike="noStrike" kern="1200" cap="none" spc="0" normalizeH="0" baseline="0" noProof="0" dirty="0" err="1">
              <a:ln>
                <a:noFill/>
              </a:ln>
              <a:solidFill>
                <a:srgbClr val="5F5F5F"/>
              </a:solidFill>
              <a:effectLst/>
              <a:uLnTx/>
              <a:uFillTx/>
              <a:latin typeface="Calibri" panose="020F0502020204030204"/>
              <a:ea typeface="+mn-ea"/>
              <a:cs typeface="+mn-cs"/>
            </a:endParaRPr>
          </a:p>
        </p:txBody>
      </p:sp>
      <p:sp>
        <p:nvSpPr>
          <p:cNvPr id="61" name="Abgerundetes Rechteck 60"/>
          <p:cNvSpPr/>
          <p:nvPr/>
        </p:nvSpPr>
        <p:spPr>
          <a:xfrm>
            <a:off x="2198209" y="1801592"/>
            <a:ext cx="940873" cy="352913"/>
          </a:xfrm>
          <a:prstGeom prst="roundRect">
            <a:avLst/>
          </a:prstGeom>
          <a:solidFill>
            <a:srgbClr val="FFC000"/>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JTC AI</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62" name="Abgerundetes Rechteck 61"/>
          <p:cNvSpPr/>
          <p:nvPr/>
        </p:nvSpPr>
        <p:spPr>
          <a:xfrm>
            <a:off x="5217760" y="2658154"/>
            <a:ext cx="1532754" cy="395520"/>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Network </a:t>
            </a:r>
            <a:r>
              <a:rPr kumimoji="0" lang="de-DE" sz="1050" b="1" i="0" u="none" strike="noStrike" kern="1200" cap="none" spc="0" normalizeH="0" baseline="0" noProof="0" dirty="0" err="1" smtClean="0">
                <a:ln>
                  <a:noFill/>
                </a:ln>
                <a:solidFill>
                  <a:srgbClr val="5F5F5F"/>
                </a:solidFill>
                <a:effectLst/>
                <a:uLnTx/>
                <a:uFillTx/>
                <a:latin typeface="Calibri" panose="020F0502020204030204"/>
                <a:ea typeface="+mn-ea"/>
                <a:cs typeface="+mn-cs"/>
              </a:rPr>
              <a:t>Function</a:t>
            </a: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50" b="1" i="0" u="none" strike="noStrike" kern="1200" cap="none" spc="0" normalizeH="0" baseline="0" noProof="0" dirty="0" err="1" smtClean="0">
                <a:ln>
                  <a:noFill/>
                </a:ln>
                <a:solidFill>
                  <a:srgbClr val="5F5F5F"/>
                </a:solidFill>
                <a:effectLst/>
                <a:uLnTx/>
                <a:uFillTx/>
                <a:latin typeface="Calibri" panose="020F0502020204030204"/>
                <a:ea typeface="+mn-ea"/>
                <a:cs typeface="+mn-cs"/>
              </a:rPr>
              <a:t>Virtualisation</a:t>
            </a:r>
            <a:endPar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63" name="Abgerundetes Rechteck 62"/>
          <p:cNvSpPr/>
          <p:nvPr/>
        </p:nvSpPr>
        <p:spPr>
          <a:xfrm>
            <a:off x="5207880" y="3108911"/>
            <a:ext cx="1588763" cy="411486"/>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50" b="1" i="0" u="none" strike="noStrike" kern="1200" cap="none" spc="0" normalizeH="0" baseline="0" noProof="0" dirty="0" err="1" smtClean="0">
                <a:ln>
                  <a:noFill/>
                </a:ln>
                <a:solidFill>
                  <a:srgbClr val="5F5F5F"/>
                </a:solidFill>
                <a:effectLst/>
                <a:uLnTx/>
                <a:uFillTx/>
                <a:latin typeface="Calibri" panose="020F0502020204030204"/>
                <a:ea typeface="+mn-ea"/>
                <a:cs typeface="+mn-cs"/>
              </a:rPr>
              <a:t>Methods</a:t>
            </a: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50" b="1" i="0" u="none" strike="noStrike" kern="1200" cap="none" spc="0" normalizeH="0" baseline="0" noProof="0" dirty="0" err="1" smtClean="0">
                <a:ln>
                  <a:noFill/>
                </a:ln>
                <a:solidFill>
                  <a:srgbClr val="5F5F5F"/>
                </a:solidFill>
                <a:effectLst/>
                <a:uLnTx/>
                <a:uFillTx/>
                <a:latin typeface="Calibri" panose="020F0502020204030204"/>
                <a:ea typeface="+mn-ea"/>
                <a:cs typeface="+mn-cs"/>
              </a:rPr>
              <a:t>for</a:t>
            </a: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 Test </a:t>
            </a:r>
            <a:r>
              <a:rPr kumimoji="0" lang="de-DE" sz="1050" b="1" i="0" u="none" strike="noStrike" kern="1200" cap="none" spc="0" normalizeH="0" baseline="0" noProof="0" dirty="0" err="1" smtClean="0">
                <a:ln>
                  <a:noFill/>
                </a:ln>
                <a:solidFill>
                  <a:srgbClr val="5F5F5F"/>
                </a:solidFill>
                <a:effectLst/>
                <a:uLnTx/>
                <a:uFillTx/>
                <a:latin typeface="Calibri" panose="020F0502020204030204"/>
                <a:ea typeface="+mn-ea"/>
                <a:cs typeface="+mn-cs"/>
              </a:rPr>
              <a:t>and</a:t>
            </a: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50" b="1" i="0" u="none" strike="noStrike" kern="1200" cap="none" spc="0" normalizeH="0" baseline="0" noProof="0" dirty="0" err="1" smtClean="0">
                <a:ln>
                  <a:noFill/>
                </a:ln>
                <a:solidFill>
                  <a:srgbClr val="5F5F5F"/>
                </a:solidFill>
                <a:effectLst/>
                <a:uLnTx/>
                <a:uFillTx/>
                <a:latin typeface="Calibri" panose="020F0502020204030204"/>
                <a:ea typeface="+mn-ea"/>
                <a:cs typeface="+mn-cs"/>
              </a:rPr>
              <a:t>Specification</a:t>
            </a:r>
            <a:endPar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66" name="Abgerundetes Rechteck 65"/>
          <p:cNvSpPr/>
          <p:nvPr/>
        </p:nvSpPr>
        <p:spPr>
          <a:xfrm>
            <a:off x="5207880" y="4071184"/>
            <a:ext cx="1817760" cy="341654"/>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Securing</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Artificial</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Intelligence</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71" name="Abgerundetes Rechteck 70"/>
          <p:cNvSpPr/>
          <p:nvPr/>
        </p:nvSpPr>
        <p:spPr>
          <a:xfrm>
            <a:off x="5217760" y="3582760"/>
            <a:ext cx="1588763" cy="428204"/>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50" b="1" i="0" u="none" strike="noStrike" kern="1200" cap="none" spc="0" normalizeH="0" baseline="0" noProof="0" dirty="0" err="1" smtClean="0">
                <a:ln>
                  <a:noFill/>
                </a:ln>
                <a:solidFill>
                  <a:srgbClr val="5F5F5F"/>
                </a:solidFill>
                <a:effectLst/>
                <a:uLnTx/>
                <a:uFillTx/>
                <a:latin typeface="Calibri" panose="020F0502020204030204"/>
                <a:ea typeface="+mn-ea"/>
                <a:cs typeface="+mn-cs"/>
              </a:rPr>
              <a:t>Experiential</a:t>
            </a: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50" b="1" i="0" u="none" strike="noStrike" kern="1200" cap="none" spc="0" normalizeH="0" baseline="0" noProof="0" dirty="0" err="1">
                <a:ln>
                  <a:noFill/>
                </a:ln>
                <a:solidFill>
                  <a:srgbClr val="5F5F5F"/>
                </a:solidFill>
                <a:effectLst/>
                <a:uLnTx/>
                <a:uFillTx/>
                <a:latin typeface="Calibri" panose="020F0502020204030204"/>
                <a:ea typeface="+mn-ea"/>
                <a:cs typeface="+mn-cs"/>
              </a:rPr>
              <a:t>Networked</a:t>
            </a:r>
            <a:r>
              <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rPr>
              <a:t> </a:t>
            </a:r>
            <a:r>
              <a:rPr kumimoji="0" lang="de-DE" sz="1050" b="1" i="0" u="none" strike="noStrike" kern="1200" cap="none" spc="0" normalizeH="0" baseline="0" noProof="0" dirty="0" err="1">
                <a:ln>
                  <a:noFill/>
                </a:ln>
                <a:solidFill>
                  <a:srgbClr val="5F5F5F"/>
                </a:solidFill>
                <a:effectLst/>
                <a:uLnTx/>
                <a:uFillTx/>
                <a:latin typeface="Calibri" panose="020F0502020204030204"/>
                <a:ea typeface="+mn-ea"/>
                <a:cs typeface="+mn-cs"/>
              </a:rPr>
              <a:t>Intelligence</a:t>
            </a:r>
            <a:endPar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cxnSp>
        <p:nvCxnSpPr>
          <p:cNvPr id="72" name="Gerade Verbindung mit Pfeil 71"/>
          <p:cNvCxnSpPr/>
          <p:nvPr/>
        </p:nvCxnSpPr>
        <p:spPr>
          <a:xfrm flipV="1">
            <a:off x="5734268" y="1989183"/>
            <a:ext cx="1399995" cy="12418"/>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3" name="Gerade Verbindung mit Pfeil 72"/>
          <p:cNvCxnSpPr/>
          <p:nvPr/>
        </p:nvCxnSpPr>
        <p:spPr>
          <a:xfrm>
            <a:off x="5732659" y="1559490"/>
            <a:ext cx="1401604" cy="0"/>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4" name="Gerade Verbindung mit Pfeil 73"/>
          <p:cNvCxnSpPr/>
          <p:nvPr/>
        </p:nvCxnSpPr>
        <p:spPr>
          <a:xfrm>
            <a:off x="5572849" y="2457646"/>
            <a:ext cx="1702459" cy="1690"/>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9" name="Rechteck 58"/>
          <p:cNvSpPr/>
          <p:nvPr/>
        </p:nvSpPr>
        <p:spPr>
          <a:xfrm>
            <a:off x="5296032" y="1410324"/>
            <a:ext cx="1219347" cy="11232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smtClean="0">
                <a:ln>
                  <a:noFill/>
                </a:ln>
                <a:solidFill>
                  <a:prstClr val="white"/>
                </a:solidFill>
                <a:effectLst/>
                <a:uLnTx/>
                <a:uFillTx/>
                <a:latin typeface="Calibri" panose="020F0502020204030204"/>
                <a:ea typeface="+mn-ea"/>
                <a:cs typeface="+mn-cs"/>
              </a:rPr>
              <a:t>IEC</a:t>
            </a: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4" name="Grafik 53"/>
          <p:cNvPicPr>
            <a:picLocks noChangeAspect="1"/>
          </p:cNvPicPr>
          <p:nvPr/>
        </p:nvPicPr>
        <p:blipFill rotWithShape="1">
          <a:blip r:embed="rId5"/>
          <a:srcRect l="49907" t="7059" r="37751" b="81639"/>
          <a:stretch/>
        </p:blipFill>
        <p:spPr>
          <a:xfrm>
            <a:off x="5373930" y="1859124"/>
            <a:ext cx="1063550" cy="304360"/>
          </a:xfrm>
          <a:prstGeom prst="rect">
            <a:avLst/>
          </a:prstGeom>
        </p:spPr>
      </p:pic>
      <p:sp>
        <p:nvSpPr>
          <p:cNvPr id="69" name="Abgerundetes Rechteck 68"/>
          <p:cNvSpPr/>
          <p:nvPr/>
        </p:nvSpPr>
        <p:spPr>
          <a:xfrm>
            <a:off x="6873401" y="1364980"/>
            <a:ext cx="1869791" cy="354278"/>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rPr>
              <a:t>Operational Co-ordination </a:t>
            </a: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Group AI</a:t>
            </a:r>
            <a:endPar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70" name="Abgerundetes Rechteck 69"/>
          <p:cNvSpPr/>
          <p:nvPr/>
        </p:nvSpPr>
        <p:spPr>
          <a:xfrm>
            <a:off x="6876990" y="1803937"/>
            <a:ext cx="1874917" cy="386139"/>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rPr>
              <a:t>Smart </a:t>
            </a:r>
            <a:r>
              <a:rPr kumimoji="0" lang="de-DE" sz="1050" b="1" i="0" u="none" strike="noStrike" kern="1200" cap="none" spc="0" normalizeH="0" baseline="0" noProof="0" dirty="0" err="1">
                <a:ln>
                  <a:noFill/>
                </a:ln>
                <a:solidFill>
                  <a:srgbClr val="5F5F5F"/>
                </a:solidFill>
                <a:effectLst/>
                <a:uLnTx/>
                <a:uFillTx/>
                <a:latin typeface="Calibri" panose="020F0502020204030204"/>
                <a:ea typeface="+mn-ea"/>
                <a:cs typeface="+mn-cs"/>
              </a:rPr>
              <a:t>Machine-to-Machine</a:t>
            </a:r>
            <a:r>
              <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rPr>
              <a:t> </a:t>
            </a:r>
            <a:r>
              <a:rPr kumimoji="0" lang="de-DE" sz="1050" b="1" i="0" u="none" strike="noStrike" kern="1200" cap="none" spc="0" normalizeH="0" baseline="0" noProof="0" dirty="0" err="1">
                <a:ln>
                  <a:noFill/>
                </a:ln>
                <a:solidFill>
                  <a:srgbClr val="5F5F5F"/>
                </a:solidFill>
                <a:effectLst/>
                <a:uLnTx/>
                <a:uFillTx/>
                <a:latin typeface="Calibri" panose="020F0502020204030204"/>
                <a:ea typeface="+mn-ea"/>
                <a:cs typeface="+mn-cs"/>
              </a:rPr>
              <a:t>communications</a:t>
            </a:r>
            <a:endPar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67" name="Abgerundetes Rechteck 66"/>
          <p:cNvSpPr/>
          <p:nvPr/>
        </p:nvSpPr>
        <p:spPr>
          <a:xfrm>
            <a:off x="6875381" y="2269360"/>
            <a:ext cx="1896923" cy="396773"/>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ISG Zero-</a:t>
            </a:r>
            <a:r>
              <a:rPr kumimoji="0" lang="de-DE" sz="1050" b="1" i="0" u="none" strike="noStrike" kern="1200" cap="none" spc="0" normalizeH="0" baseline="0" noProof="0" dirty="0" err="1" smtClean="0">
                <a:ln>
                  <a:noFill/>
                </a:ln>
                <a:solidFill>
                  <a:srgbClr val="5F5F5F"/>
                </a:solidFill>
                <a:effectLst/>
                <a:uLnTx/>
                <a:uFillTx/>
                <a:latin typeface="Calibri" panose="020F0502020204030204"/>
                <a:ea typeface="+mn-ea"/>
                <a:cs typeface="+mn-cs"/>
              </a:rPr>
              <a:t>touch</a:t>
            </a: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rPr>
              <a:t>N</a:t>
            </a: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etwork &amp; </a:t>
            </a:r>
            <a:r>
              <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rPr>
              <a:t>S</a:t>
            </a: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ervice </a:t>
            </a:r>
            <a:r>
              <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rPr>
              <a:t>M</a:t>
            </a:r>
            <a:r>
              <a:rPr kumimoji="0" lang="de-DE"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anagement</a:t>
            </a:r>
            <a:endParaRPr kumimoji="0" lang="de-DE" sz="105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cxnSp>
        <p:nvCxnSpPr>
          <p:cNvPr id="76" name="Gerade Verbindung mit Pfeil 75"/>
          <p:cNvCxnSpPr>
            <a:stCxn id="75" idx="2"/>
          </p:cNvCxnSpPr>
          <p:nvPr/>
        </p:nvCxnSpPr>
        <p:spPr>
          <a:xfrm flipV="1">
            <a:off x="1334906" y="2529083"/>
            <a:ext cx="1" cy="643496"/>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5" name="Abgerundetes Rechteck 74"/>
          <p:cNvSpPr/>
          <p:nvPr/>
        </p:nvSpPr>
        <p:spPr>
          <a:xfrm>
            <a:off x="612616" y="2777059"/>
            <a:ext cx="1444580" cy="395520"/>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5F5F5F"/>
                </a:solidFill>
                <a:effectLst/>
                <a:uLnTx/>
                <a:uFillTx/>
                <a:latin typeface="Calibri" panose="020F0502020204030204"/>
                <a:ea typeface="+mn-ea"/>
                <a:cs typeface="+mn-cs"/>
              </a:rPr>
              <a:t>CEN/TC 114: </a:t>
            </a:r>
            <a:endParaRPr kumimoji="0" lang="en-GB" sz="1050" b="1" i="0" u="none" strike="noStrike" kern="1200" cap="none" spc="0" normalizeH="0" baseline="0" noProof="0" dirty="0" smtClean="0">
              <a:ln>
                <a:noFill/>
              </a:ln>
              <a:solidFill>
                <a:srgbClr val="5F5F5F"/>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smtClean="0">
                <a:ln>
                  <a:noFill/>
                </a:ln>
                <a:solidFill>
                  <a:srgbClr val="5F5F5F"/>
                </a:solidFill>
                <a:effectLst/>
                <a:uLnTx/>
                <a:uFillTx/>
                <a:latin typeface="Calibri" panose="020F0502020204030204"/>
                <a:ea typeface="+mn-ea"/>
                <a:cs typeface="+mn-cs"/>
              </a:rPr>
              <a:t>Safety </a:t>
            </a:r>
            <a:r>
              <a:rPr kumimoji="0" lang="en-GB" sz="1050" b="1" i="0" u="none" strike="noStrike" kern="1200" cap="none" spc="0" normalizeH="0" baseline="0" noProof="0" dirty="0">
                <a:ln>
                  <a:noFill/>
                </a:ln>
                <a:solidFill>
                  <a:srgbClr val="5F5F5F"/>
                </a:solidFill>
                <a:effectLst/>
                <a:uLnTx/>
                <a:uFillTx/>
                <a:latin typeface="Calibri" panose="020F0502020204030204"/>
                <a:ea typeface="+mn-ea"/>
                <a:cs typeface="+mn-cs"/>
              </a:rPr>
              <a:t>of Machinery</a:t>
            </a:r>
          </a:p>
        </p:txBody>
      </p:sp>
      <p:sp>
        <p:nvSpPr>
          <p:cNvPr id="2" name="Rechteck 1"/>
          <p:cNvSpPr/>
          <p:nvPr/>
        </p:nvSpPr>
        <p:spPr>
          <a:xfrm>
            <a:off x="976734" y="4475689"/>
            <a:ext cx="5298559" cy="21544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err="1" smtClean="0">
                <a:ln>
                  <a:noFill/>
                </a:ln>
                <a:solidFill>
                  <a:srgbClr val="5F5F5F"/>
                </a:solidFill>
                <a:effectLst/>
                <a:uLnTx/>
                <a:uFillTx/>
                <a:latin typeface="Calibri" panose="020F0502020204030204"/>
                <a:ea typeface="+mn-ea"/>
                <a:cs typeface="+mn-cs"/>
              </a:rPr>
              <a:t>Europäische</a:t>
            </a:r>
            <a:r>
              <a:rPr kumimoji="0" lang="en-GB" sz="800" b="0"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en-GB" sz="800" b="0" i="0" u="none" strike="noStrike" kern="1200" cap="none" spc="0" normalizeH="0" baseline="0" noProof="0" dirty="0" err="1" smtClean="0">
                <a:ln>
                  <a:noFill/>
                </a:ln>
                <a:solidFill>
                  <a:srgbClr val="5F5F5F"/>
                </a:solidFill>
                <a:effectLst/>
                <a:uLnTx/>
                <a:uFillTx/>
                <a:latin typeface="Calibri" panose="020F0502020204030204"/>
                <a:ea typeface="+mn-ea"/>
                <a:cs typeface="+mn-cs"/>
              </a:rPr>
              <a:t>Standardisierung</a:t>
            </a:r>
            <a:r>
              <a:rPr kumimoji="0" lang="en-GB" sz="800" b="0" i="0" u="none" strike="noStrike" kern="1200" cap="none" spc="0" normalizeH="0" baseline="0" noProof="0" dirty="0" smtClean="0">
                <a:ln>
                  <a:noFill/>
                </a:ln>
                <a:solidFill>
                  <a:srgbClr val="5F5F5F"/>
                </a:solidFill>
                <a:effectLst/>
                <a:uLnTx/>
                <a:uFillTx/>
                <a:latin typeface="Calibri" panose="020F0502020204030204"/>
                <a:ea typeface="+mn-ea"/>
                <a:cs typeface="+mn-cs"/>
              </a:rPr>
              <a:t>: https</a:t>
            </a:r>
            <a:r>
              <a:rPr kumimoji="0" lang="en-GB" sz="800" b="0" i="0" u="none" strike="noStrike" kern="1200" cap="none" spc="0" normalizeH="0" baseline="0" noProof="0" dirty="0">
                <a:ln>
                  <a:noFill/>
                </a:ln>
                <a:solidFill>
                  <a:srgbClr val="5F5F5F"/>
                </a:solidFill>
                <a:effectLst/>
                <a:uLnTx/>
                <a:uFillTx/>
                <a:latin typeface="Calibri" panose="020F0502020204030204"/>
                <a:ea typeface="+mn-ea"/>
                <a:cs typeface="+mn-cs"/>
              </a:rPr>
              <a:t>://www.cencenelec.eu/european-standardization/</a:t>
            </a:r>
          </a:p>
        </p:txBody>
      </p:sp>
    </p:spTree>
    <p:extLst>
      <p:ext uri="{BB962C8B-B14F-4D97-AF65-F5344CB8AC3E}">
        <p14:creationId xmlns:p14="http://schemas.microsoft.com/office/powerpoint/2010/main" val="3499363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Abgerundetes Rechteck 76"/>
          <p:cNvSpPr/>
          <p:nvPr/>
        </p:nvSpPr>
        <p:spPr bwMode="gray">
          <a:xfrm>
            <a:off x="647700" y="1109823"/>
            <a:ext cx="1892682" cy="3110424"/>
          </a:xfrm>
          <a:prstGeom prst="roundRect">
            <a:avLst/>
          </a:prstGeom>
          <a:solidFill>
            <a:srgbClr val="EAEAEA"/>
          </a:solidFill>
          <a:ln w="9525" algn="ctr">
            <a:solidFill>
              <a:schemeClr val="tx2">
                <a:lumMod val="60000"/>
                <a:lumOff val="40000"/>
              </a:schemeClr>
            </a:solidFill>
            <a:miter lim="800000"/>
            <a:headEnd/>
            <a:tailEnd/>
          </a:ln>
          <a:effectLst/>
        </p:spPr>
        <p:txBody>
          <a:bodyPr lIns="144000" tIns="36000" rIns="144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0" cap="none" spc="0" normalizeH="0" baseline="0" noProof="0" smtClean="0">
              <a:ln>
                <a:noFill/>
              </a:ln>
              <a:solidFill>
                <a:srgbClr val="FFFFFF"/>
              </a:solidFill>
              <a:effectLst/>
              <a:uLnTx/>
              <a:uFillTx/>
              <a:latin typeface="Calibri" panose="020F0502020204030204"/>
              <a:ea typeface="+mn-ea"/>
              <a:cs typeface="+mn-cs"/>
            </a:endParaRPr>
          </a:p>
        </p:txBody>
      </p:sp>
      <p:sp>
        <p:nvSpPr>
          <p:cNvPr id="85" name="Abgerundetes Rechteck 84"/>
          <p:cNvSpPr/>
          <p:nvPr/>
        </p:nvSpPr>
        <p:spPr bwMode="gray">
          <a:xfrm>
            <a:off x="3113207" y="1139070"/>
            <a:ext cx="5620161" cy="3081177"/>
          </a:xfrm>
          <a:prstGeom prst="roundRect">
            <a:avLst/>
          </a:prstGeom>
          <a:solidFill>
            <a:srgbClr val="EAEAEA"/>
          </a:solidFill>
          <a:ln w="9525" algn="ctr">
            <a:solidFill>
              <a:schemeClr val="tx2">
                <a:lumMod val="60000"/>
                <a:lumOff val="40000"/>
              </a:schemeClr>
            </a:solidFill>
            <a:miter lim="800000"/>
            <a:headEnd/>
            <a:tailEnd/>
          </a:ln>
          <a:effectLst/>
        </p:spPr>
        <p:txBody>
          <a:bodyPr lIns="144000" tIns="36000" rIns="144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0" cap="none" spc="0" normalizeH="0" baseline="0" noProof="0" smtClean="0">
              <a:ln>
                <a:noFill/>
              </a:ln>
              <a:solidFill>
                <a:srgbClr val="FFFFFF"/>
              </a:solidFill>
              <a:effectLst/>
              <a:uLnTx/>
              <a:uFillTx/>
              <a:latin typeface="Calibri" panose="020F0502020204030204"/>
              <a:ea typeface="+mn-ea"/>
              <a:cs typeface="+mn-cs"/>
            </a:endParaRPr>
          </a:p>
        </p:txBody>
      </p:sp>
      <p:cxnSp>
        <p:nvCxnSpPr>
          <p:cNvPr id="65" name="Gerade Verbindung mit Pfeil 64"/>
          <p:cNvCxnSpPr/>
          <p:nvPr/>
        </p:nvCxnSpPr>
        <p:spPr>
          <a:xfrm>
            <a:off x="4971565" y="2074899"/>
            <a:ext cx="1909410" cy="0"/>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a:xfrm>
            <a:off x="301626" y="700088"/>
            <a:ext cx="8552622" cy="257061"/>
          </a:xfrm>
        </p:spPr>
        <p:txBody>
          <a:bodyPr/>
          <a:lstStyle/>
          <a:p>
            <a:r>
              <a:rPr lang="de-DE" dirty="0" smtClean="0"/>
              <a:t>KI - Standardisierung in Deutschland </a:t>
            </a:r>
            <a:endParaRPr lang="de-DE" dirty="0"/>
          </a:p>
        </p:txBody>
      </p:sp>
      <p:sp>
        <p:nvSpPr>
          <p:cNvPr id="7" name="Datumsplatzhalter 6"/>
          <p:cNvSpPr>
            <a:spLocks noGrp="1"/>
          </p:cNvSpPr>
          <p:nvPr>
            <p:ph type="dt" sz="half" idx="10"/>
          </p:nvPr>
        </p:nvSpPr>
        <p:spPr>
          <a:xfrm>
            <a:off x="301626" y="4873035"/>
            <a:ext cx="900000" cy="13849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rPr>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KI-Fachkonferenz </a:t>
            </a:r>
            <a:r>
              <a:rPr kumimoji="0" lang="en-US" sz="700" b="1" i="0" u="none" strike="noStrike" kern="1200" cap="none" spc="0" normalizeH="0" baseline="0" noProof="0" dirty="0">
                <a:ln>
                  <a:noFill/>
                </a:ln>
                <a:solidFill>
                  <a:prstClr val="white"/>
                </a:solidFill>
                <a:effectLst/>
                <a:uLnTx/>
                <a:uFillTx/>
                <a:latin typeface="Calibri" panose="020F0502020204030204"/>
                <a:ea typeface="+mn-ea"/>
                <a:cs typeface="+mn-cs"/>
              </a:rPr>
              <a:t>Artificial Intelligence </a:t>
            </a: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A1E7D3-1333-45EE-ABB9-51527D316BA3}" type="slidenum">
              <a:rPr kumimoji="0" lang="de-DE" sz="7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2" name="Rechteck 31"/>
          <p:cNvSpPr/>
          <p:nvPr/>
        </p:nvSpPr>
        <p:spPr>
          <a:xfrm>
            <a:off x="3690405" y="1531690"/>
            <a:ext cx="1272369" cy="1103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smtClean="0">
                <a:ln>
                  <a:noFill/>
                </a:ln>
                <a:solidFill>
                  <a:prstClr val="white"/>
                </a:solidFill>
                <a:effectLst/>
                <a:uLnTx/>
                <a:uFillTx/>
                <a:latin typeface="Calibri" panose="020F0502020204030204"/>
                <a:ea typeface="+mn-ea"/>
                <a:cs typeface="+mn-cs"/>
              </a:rPr>
              <a:t>IEC</a:t>
            </a: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8" name="Rechteck 37"/>
          <p:cNvSpPr/>
          <p:nvPr/>
        </p:nvSpPr>
        <p:spPr>
          <a:xfrm>
            <a:off x="6880975" y="1531689"/>
            <a:ext cx="1272369" cy="1103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smtClean="0">
                <a:ln>
                  <a:noFill/>
                </a:ln>
                <a:solidFill>
                  <a:prstClr val="white"/>
                </a:solidFill>
                <a:effectLst/>
                <a:uLnTx/>
                <a:uFillTx/>
                <a:latin typeface="Calibri" panose="020F0502020204030204"/>
                <a:ea typeface="+mn-ea"/>
                <a:cs typeface="+mn-cs"/>
              </a:rPr>
              <a:t>IEC</a:t>
            </a: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6" name="Textfeld 55"/>
          <p:cNvSpPr txBox="1"/>
          <p:nvPr/>
        </p:nvSpPr>
        <p:spPr>
          <a:xfrm>
            <a:off x="3900478" y="1230352"/>
            <a:ext cx="852221"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200"/>
              </a:spcBef>
              <a:spcAft>
                <a:spcPts val="0"/>
              </a:spcAft>
              <a:buClr>
                <a:srgbClr val="0064B4"/>
              </a:buClr>
              <a:buSzTx/>
              <a:buFontTx/>
              <a:buNone/>
              <a:tabLst/>
              <a:defRPr/>
            </a:pP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Allgemein</a:t>
            </a:r>
            <a:endParaRPr kumimoji="0" lang="en-GB" sz="1600" b="1" i="0" u="none" strike="noStrike" kern="1200" cap="none" spc="0" normalizeH="0" baseline="0" noProof="0" dirty="0" err="1">
              <a:ln>
                <a:noFill/>
              </a:ln>
              <a:solidFill>
                <a:srgbClr val="5F5F5F"/>
              </a:solidFill>
              <a:effectLst/>
              <a:uLnTx/>
              <a:uFillTx/>
              <a:latin typeface="Calibri" panose="020F0502020204030204"/>
              <a:ea typeface="+mn-ea"/>
              <a:cs typeface="+mn-cs"/>
            </a:endParaRPr>
          </a:p>
        </p:txBody>
      </p:sp>
      <p:sp>
        <p:nvSpPr>
          <p:cNvPr id="58" name="Textfeld 57"/>
          <p:cNvSpPr txBox="1"/>
          <p:nvPr/>
        </p:nvSpPr>
        <p:spPr>
          <a:xfrm>
            <a:off x="6905217" y="1221316"/>
            <a:ext cx="1226682"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200"/>
              </a:spcBef>
              <a:spcAft>
                <a:spcPts val="0"/>
              </a:spcAft>
              <a:buClr>
                <a:srgbClr val="0064B4"/>
              </a:buClr>
              <a:buSzTx/>
              <a:buFontTx/>
              <a:buNone/>
              <a:tabLst/>
              <a:defRPr/>
            </a:pP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Elektrotechnik</a:t>
            </a:r>
            <a:endParaRPr kumimoji="0" lang="en-GB" sz="1600" b="1" i="0" u="none" strike="noStrike" kern="1200" cap="none" spc="0" normalizeH="0" baseline="0" noProof="0" dirty="0" err="1">
              <a:ln>
                <a:noFill/>
              </a:ln>
              <a:solidFill>
                <a:srgbClr val="5F5F5F"/>
              </a:solidFill>
              <a:effectLst/>
              <a:uLnTx/>
              <a:uFillTx/>
              <a:latin typeface="Calibri" panose="020F0502020204030204"/>
              <a:ea typeface="+mn-ea"/>
              <a:cs typeface="+mn-cs"/>
            </a:endParaRPr>
          </a:p>
        </p:txBody>
      </p:sp>
      <p:sp>
        <p:nvSpPr>
          <p:cNvPr id="60" name="Textfeld 59"/>
          <p:cNvSpPr txBox="1"/>
          <p:nvPr/>
        </p:nvSpPr>
        <p:spPr>
          <a:xfrm>
            <a:off x="11630833" y="1109823"/>
            <a:ext cx="852221"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200"/>
              </a:spcBef>
              <a:spcAft>
                <a:spcPts val="0"/>
              </a:spcAft>
              <a:buClr>
                <a:srgbClr val="0064B4"/>
              </a:buClr>
              <a:buSzTx/>
              <a:buFontTx/>
              <a:buNone/>
              <a:tabLst/>
              <a:defRPr/>
            </a:pP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Allgemein</a:t>
            </a:r>
            <a:endParaRPr kumimoji="0" lang="en-GB" sz="1600" b="1" i="0" u="none" strike="noStrike" kern="1200" cap="none" spc="0" normalizeH="0" baseline="0" noProof="0" dirty="0" err="1">
              <a:ln>
                <a:noFill/>
              </a:ln>
              <a:solidFill>
                <a:srgbClr val="5F5F5F"/>
              </a:solidFill>
              <a:effectLst/>
              <a:uLnTx/>
              <a:uFillTx/>
              <a:latin typeface="Calibri" panose="020F0502020204030204"/>
              <a:ea typeface="+mn-ea"/>
              <a:cs typeface="+mn-cs"/>
            </a:endParaRPr>
          </a:p>
        </p:txBody>
      </p:sp>
      <p:sp>
        <p:nvSpPr>
          <p:cNvPr id="61" name="Abgerundetes Rechteck 60"/>
          <p:cNvSpPr/>
          <p:nvPr/>
        </p:nvSpPr>
        <p:spPr>
          <a:xfrm>
            <a:off x="5235450" y="1876556"/>
            <a:ext cx="1398505" cy="352913"/>
          </a:xfrm>
          <a:prstGeom prst="roundRect">
            <a:avLst/>
          </a:prstGeom>
          <a:solidFill>
            <a:srgbClr val="FFC000"/>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err="1" smtClean="0">
                <a:ln>
                  <a:noFill/>
                </a:ln>
                <a:solidFill>
                  <a:srgbClr val="5F5F5F"/>
                </a:solidFill>
                <a:effectLst/>
                <a:uLnTx/>
                <a:uFillTx/>
                <a:latin typeface="Calibri" panose="020F0502020204030204"/>
                <a:ea typeface="+mn-ea"/>
                <a:cs typeface="+mn-cs"/>
              </a:rPr>
              <a:t>Normungsroadmap</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 KI</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pic>
        <p:nvPicPr>
          <p:cNvPr id="30" name="Grafik 29"/>
          <p:cNvPicPr>
            <a:picLocks noChangeAspect="1"/>
          </p:cNvPicPr>
          <p:nvPr/>
        </p:nvPicPr>
        <p:blipFill>
          <a:blip r:embed="rId3">
            <a:clrChange>
              <a:clrFrom>
                <a:srgbClr val="FFFFFF"/>
              </a:clrFrom>
              <a:clrTo>
                <a:srgbClr val="FFFFFF">
                  <a:alpha val="0"/>
                </a:srgbClr>
              </a:clrTo>
            </a:clrChange>
          </a:blip>
          <a:stretch>
            <a:fillRect/>
          </a:stretch>
        </p:blipFill>
        <p:spPr>
          <a:xfrm>
            <a:off x="3901044" y="1653640"/>
            <a:ext cx="859882" cy="859882"/>
          </a:xfrm>
          <a:prstGeom prst="rect">
            <a:avLst/>
          </a:prstGeom>
          <a:solidFill>
            <a:schemeClr val="bg1"/>
          </a:solidFill>
        </p:spPr>
      </p:pic>
      <p:pic>
        <p:nvPicPr>
          <p:cNvPr id="31" name="Grafik 30"/>
          <p:cNvPicPr>
            <a:picLocks noChangeAspect="1"/>
          </p:cNvPicPr>
          <p:nvPr/>
        </p:nvPicPr>
        <p:blipFill rotWithShape="1">
          <a:blip r:embed="rId4"/>
          <a:srcRect l="51363" t="7289" r="40293" b="79505"/>
          <a:stretch/>
        </p:blipFill>
        <p:spPr>
          <a:xfrm>
            <a:off x="7011664" y="1854623"/>
            <a:ext cx="965303" cy="477405"/>
          </a:xfrm>
          <a:prstGeom prst="rect">
            <a:avLst/>
          </a:prstGeom>
        </p:spPr>
      </p:pic>
      <p:cxnSp>
        <p:nvCxnSpPr>
          <p:cNvPr id="43" name="Gerade Verbindung mit Pfeil 42"/>
          <p:cNvCxnSpPr/>
          <p:nvPr/>
        </p:nvCxnSpPr>
        <p:spPr>
          <a:xfrm>
            <a:off x="4336565" y="2635473"/>
            <a:ext cx="0" cy="1273624"/>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5" name="Gerade Verbindung mit Pfeil 44"/>
          <p:cNvCxnSpPr/>
          <p:nvPr/>
        </p:nvCxnSpPr>
        <p:spPr>
          <a:xfrm>
            <a:off x="7518558" y="2628262"/>
            <a:ext cx="0" cy="1393974"/>
          </a:xfrm>
          <a:prstGeom prst="straightConnector1">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7" name="Abgerundetes Rechteck 36"/>
          <p:cNvSpPr/>
          <p:nvPr/>
        </p:nvSpPr>
        <p:spPr>
          <a:xfrm>
            <a:off x="3502559" y="2721417"/>
            <a:ext cx="1732891" cy="406643"/>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Normenausschuss 043-01-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(29, 38, 40, 42)</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40" name="Abgerundetes Rechteck 39"/>
          <p:cNvSpPr/>
          <p:nvPr/>
        </p:nvSpPr>
        <p:spPr>
          <a:xfrm>
            <a:off x="3502559" y="3228350"/>
            <a:ext cx="1732891" cy="369497"/>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Normenausschuss Technische Grundsätze</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41" name="Abgerundetes Rechteck 40"/>
          <p:cNvSpPr/>
          <p:nvPr/>
        </p:nvSpPr>
        <p:spPr>
          <a:xfrm>
            <a:off x="6706994" y="2754141"/>
            <a:ext cx="1736445" cy="564021"/>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AK  801.0.8: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Spezifikation und Entwurf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autonomer Systeme</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42" name="Abgerundetes Rechteck 41"/>
          <p:cNvSpPr/>
          <p:nvPr/>
        </p:nvSpPr>
        <p:spPr>
          <a:xfrm>
            <a:off x="6711874" y="3459506"/>
            <a:ext cx="1731565" cy="564021"/>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AK 914.0.11: </a:t>
            </a:r>
            <a:endPar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Funktionale </a:t>
            </a: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Sicherheit und künstliche Intelligenz</a:t>
            </a:r>
            <a:endPar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endParaRPr>
          </a:p>
        </p:txBody>
      </p:sp>
      <p:sp>
        <p:nvSpPr>
          <p:cNvPr id="48" name="Abgerundetes Rechteck 47"/>
          <p:cNvSpPr/>
          <p:nvPr/>
        </p:nvSpPr>
        <p:spPr>
          <a:xfrm>
            <a:off x="3502559" y="3703092"/>
            <a:ext cx="1732891" cy="369497"/>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rPr>
              <a:t>DIN </a:t>
            </a:r>
            <a:r>
              <a:rPr kumimoji="0" lang="de-DE" sz="1000" b="1" i="0" u="none" strike="noStrike" kern="1200" cap="none" spc="0" normalizeH="0" baseline="0" noProof="0" dirty="0" smtClean="0">
                <a:ln>
                  <a:noFill/>
                </a:ln>
                <a:solidFill>
                  <a:srgbClr val="5F5F5F"/>
                </a:solidFill>
                <a:effectLst/>
                <a:uLnTx/>
                <a:uFillTx/>
                <a:latin typeface="Calibri" panose="020F0502020204030204"/>
                <a:ea typeface="+mn-ea"/>
                <a:cs typeface="+mn-cs"/>
              </a:rPr>
              <a:t>SPEC-Prozesse</a:t>
            </a:r>
            <a:endParaRPr kumimoji="0" lang="de-DE" sz="1000"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50" name="Rechteck 49"/>
          <p:cNvSpPr/>
          <p:nvPr/>
        </p:nvSpPr>
        <p:spPr>
          <a:xfrm>
            <a:off x="768625" y="2156603"/>
            <a:ext cx="1622641" cy="1495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1" name="Grafik 50"/>
          <p:cNvPicPr>
            <a:picLocks noChangeAspect="1"/>
          </p:cNvPicPr>
          <p:nvPr/>
        </p:nvPicPr>
        <p:blipFill rotWithShape="1">
          <a:blip r:embed="rId5"/>
          <a:srcRect b="6897"/>
          <a:stretch/>
        </p:blipFill>
        <p:spPr>
          <a:xfrm>
            <a:off x="891864" y="2265322"/>
            <a:ext cx="566199" cy="581810"/>
          </a:xfrm>
          <a:prstGeom prst="rect">
            <a:avLst/>
          </a:prstGeom>
        </p:spPr>
      </p:pic>
      <p:pic>
        <p:nvPicPr>
          <p:cNvPr id="55" name="Grafik 54"/>
          <p:cNvPicPr>
            <a:picLocks noChangeAspect="1"/>
          </p:cNvPicPr>
          <p:nvPr/>
        </p:nvPicPr>
        <p:blipFill>
          <a:blip r:embed="rId6"/>
          <a:stretch>
            <a:fillRect/>
          </a:stretch>
        </p:blipFill>
        <p:spPr>
          <a:xfrm>
            <a:off x="1600642" y="2279173"/>
            <a:ext cx="622716" cy="573460"/>
          </a:xfrm>
          <a:prstGeom prst="rect">
            <a:avLst/>
          </a:prstGeom>
        </p:spPr>
      </p:pic>
      <p:pic>
        <p:nvPicPr>
          <p:cNvPr id="68" name="Grafik 67"/>
          <p:cNvPicPr>
            <a:picLocks noChangeAspect="1"/>
          </p:cNvPicPr>
          <p:nvPr/>
        </p:nvPicPr>
        <p:blipFill rotWithShape="1">
          <a:blip r:embed="rId7">
            <a:clrChange>
              <a:clrFrom>
                <a:srgbClr val="FFFFFF"/>
              </a:clrFrom>
              <a:clrTo>
                <a:srgbClr val="FFFFFF">
                  <a:alpha val="0"/>
                </a:srgbClr>
              </a:clrTo>
            </a:clrChange>
          </a:blip>
          <a:srcRect l="49960" t="6953" r="35754" b="55078"/>
          <a:stretch/>
        </p:blipFill>
        <p:spPr>
          <a:xfrm>
            <a:off x="891864" y="2997813"/>
            <a:ext cx="597001" cy="495842"/>
          </a:xfrm>
          <a:prstGeom prst="rect">
            <a:avLst/>
          </a:prstGeom>
          <a:solidFill>
            <a:schemeClr val="bg1"/>
          </a:solidFill>
        </p:spPr>
      </p:pic>
      <p:pic>
        <p:nvPicPr>
          <p:cNvPr id="75" name="Grafik 74"/>
          <p:cNvPicPr>
            <a:picLocks noChangeAspect="1"/>
          </p:cNvPicPr>
          <p:nvPr/>
        </p:nvPicPr>
        <p:blipFill rotWithShape="1">
          <a:blip r:embed="rId8">
            <a:clrChange>
              <a:clrFrom>
                <a:srgbClr val="FFFFFF"/>
              </a:clrFrom>
              <a:clrTo>
                <a:srgbClr val="FFFFFF">
                  <a:alpha val="0"/>
                </a:srgbClr>
              </a:clrTo>
            </a:clrChange>
          </a:blip>
          <a:srcRect l="61554" t="29038" r="10191" b="26888"/>
          <a:stretch/>
        </p:blipFill>
        <p:spPr>
          <a:xfrm>
            <a:off x="1579946" y="3080745"/>
            <a:ext cx="701244" cy="341835"/>
          </a:xfrm>
          <a:prstGeom prst="rect">
            <a:avLst/>
          </a:prstGeom>
          <a:solidFill>
            <a:schemeClr val="bg1"/>
          </a:solidFill>
        </p:spPr>
      </p:pic>
      <p:sp>
        <p:nvSpPr>
          <p:cNvPr id="76" name="Textfeld 75"/>
          <p:cNvSpPr txBox="1"/>
          <p:nvPr/>
        </p:nvSpPr>
        <p:spPr>
          <a:xfrm>
            <a:off x="768625" y="1603473"/>
            <a:ext cx="1605055" cy="492443"/>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200"/>
              </a:spcBef>
              <a:spcAft>
                <a:spcPts val="0"/>
              </a:spcAft>
              <a:buClr>
                <a:srgbClr val="0064B4"/>
              </a:buClr>
              <a:buSzTx/>
              <a:buFontTx/>
              <a:buNone/>
              <a:tabLst/>
              <a:defRPr/>
            </a:pP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Spiegelung einiger </a:t>
            </a:r>
            <a:b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br>
            <a:r>
              <a:rPr kumimoji="0" lang="de-DE" sz="1600" b="1" i="0" u="none" strike="noStrike" kern="1200" cap="none" spc="0" normalizeH="0" baseline="0" noProof="0" dirty="0" smtClean="0">
                <a:ln>
                  <a:noFill/>
                </a:ln>
                <a:solidFill>
                  <a:srgbClr val="5F5F5F"/>
                </a:solidFill>
                <a:effectLst/>
                <a:uLnTx/>
                <a:uFillTx/>
                <a:latin typeface="Calibri" panose="020F0502020204030204"/>
                <a:ea typeface="+mn-ea"/>
                <a:cs typeface="+mn-cs"/>
              </a:rPr>
              <a:t>Gremien aus:</a:t>
            </a:r>
            <a:endParaRPr kumimoji="0" lang="en-GB" sz="1600" b="1" i="0" u="none" strike="noStrike" kern="1200" cap="none" spc="0" normalizeH="0" baseline="0" noProof="0" dirty="0" err="1">
              <a:ln>
                <a:noFill/>
              </a:ln>
              <a:solidFill>
                <a:srgbClr val="5F5F5F"/>
              </a:solidFill>
              <a:effectLst/>
              <a:uLnTx/>
              <a:uFillTx/>
              <a:latin typeface="Calibri" panose="020F0502020204030204"/>
              <a:ea typeface="+mn-ea"/>
              <a:cs typeface="+mn-cs"/>
            </a:endParaRPr>
          </a:p>
        </p:txBody>
      </p:sp>
      <p:sp>
        <p:nvSpPr>
          <p:cNvPr id="19" name="Pfeil nach rechts 18"/>
          <p:cNvSpPr/>
          <p:nvPr/>
        </p:nvSpPr>
        <p:spPr bwMode="gray">
          <a:xfrm>
            <a:off x="2300429" y="2763286"/>
            <a:ext cx="1143889" cy="303612"/>
          </a:xfrm>
          <a:prstGeom prst="rightArrow">
            <a:avLst>
              <a:gd name="adj1" fmla="val 31177"/>
              <a:gd name="adj2" fmla="val 50000"/>
            </a:avLst>
          </a:prstGeom>
          <a:solidFill>
            <a:srgbClr val="0064B4"/>
          </a:solidFill>
          <a:ln w="9525" algn="ctr">
            <a:solidFill>
              <a:schemeClr val="bg2"/>
            </a:solidFill>
            <a:miter lim="800000"/>
            <a:headEnd/>
            <a:tailEnd/>
          </a:ln>
          <a:effectLst/>
        </p:spPr>
        <p:txBody>
          <a:bodyPr lIns="144000" tIns="36000" rIns="144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0" cap="none" spc="0" normalizeH="0" baseline="0" noProof="0" smtClean="0">
              <a:ln>
                <a:noFill/>
              </a:ln>
              <a:solidFill>
                <a:srgbClr val="FFFFFF"/>
              </a:solidFill>
              <a:effectLst/>
              <a:uLnTx/>
              <a:uFillTx/>
              <a:latin typeface="Calibri" panose="020F0502020204030204"/>
              <a:ea typeface="+mn-ea"/>
              <a:cs typeface="+mn-cs"/>
            </a:endParaRPr>
          </a:p>
        </p:txBody>
      </p:sp>
      <p:sp>
        <p:nvSpPr>
          <p:cNvPr id="33" name="Rechteck 32"/>
          <p:cNvSpPr/>
          <p:nvPr/>
        </p:nvSpPr>
        <p:spPr>
          <a:xfrm>
            <a:off x="768626" y="4275364"/>
            <a:ext cx="4892400" cy="21544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err="1" smtClean="0">
                <a:ln>
                  <a:noFill/>
                </a:ln>
                <a:solidFill>
                  <a:srgbClr val="5F5F5F"/>
                </a:solidFill>
                <a:effectLst/>
                <a:uLnTx/>
                <a:uFillTx/>
                <a:latin typeface="Calibri" panose="020F0502020204030204"/>
                <a:ea typeface="+mn-ea"/>
                <a:cs typeface="+mn-cs"/>
              </a:rPr>
              <a:t>Harmonisierung</a:t>
            </a:r>
            <a:r>
              <a:rPr kumimoji="0" lang="en-GB" sz="800" b="0"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en-GB" sz="800" b="0" i="0" u="none" strike="noStrike" kern="1200" cap="none" spc="0" normalizeH="0" baseline="0" noProof="0" dirty="0" err="1" smtClean="0">
                <a:ln>
                  <a:noFill/>
                </a:ln>
                <a:solidFill>
                  <a:srgbClr val="5F5F5F"/>
                </a:solidFill>
                <a:effectLst/>
                <a:uLnTx/>
                <a:uFillTx/>
                <a:latin typeface="Calibri" panose="020F0502020204030204"/>
                <a:ea typeface="+mn-ea"/>
                <a:cs typeface="+mn-cs"/>
              </a:rPr>
              <a:t>durch</a:t>
            </a:r>
            <a:r>
              <a:rPr kumimoji="0" lang="en-GB" sz="800" b="0" i="0" u="none" strike="noStrike" kern="1200" cap="none" spc="0" normalizeH="0" baseline="0" noProof="0" dirty="0" smtClean="0">
                <a:ln>
                  <a:noFill/>
                </a:ln>
                <a:solidFill>
                  <a:srgbClr val="5F5F5F"/>
                </a:solidFill>
                <a:effectLst/>
                <a:uLnTx/>
                <a:uFillTx/>
                <a:latin typeface="Calibri" panose="020F0502020204030204"/>
                <a:ea typeface="+mn-ea"/>
                <a:cs typeface="+mn-cs"/>
              </a:rPr>
              <a:t> </a:t>
            </a:r>
            <a:r>
              <a:rPr kumimoji="0" lang="en-GB" sz="800" b="0" i="0" u="none" strike="noStrike" kern="1200" cap="none" spc="0" normalizeH="0" baseline="0" noProof="0" dirty="0" err="1" smtClean="0">
                <a:ln>
                  <a:noFill/>
                </a:ln>
                <a:solidFill>
                  <a:srgbClr val="5F5F5F"/>
                </a:solidFill>
                <a:effectLst/>
                <a:uLnTx/>
                <a:uFillTx/>
                <a:latin typeface="Calibri" panose="020F0502020204030204"/>
                <a:ea typeface="+mn-ea"/>
                <a:cs typeface="+mn-cs"/>
              </a:rPr>
              <a:t>Normen</a:t>
            </a:r>
            <a:r>
              <a:rPr kumimoji="0" lang="en-GB" sz="800" b="0" i="0" u="none" strike="noStrike" kern="1200" cap="none" spc="0" normalizeH="0" baseline="0" noProof="0" dirty="0" smtClean="0">
                <a:ln>
                  <a:noFill/>
                </a:ln>
                <a:solidFill>
                  <a:srgbClr val="5F5F5F"/>
                </a:solidFill>
                <a:effectLst/>
                <a:uLnTx/>
                <a:uFillTx/>
                <a:latin typeface="Calibri" panose="020F0502020204030204"/>
                <a:ea typeface="+mn-ea"/>
                <a:cs typeface="+mn-cs"/>
              </a:rPr>
              <a:t> und Standards</a:t>
            </a:r>
            <a:r>
              <a:rPr kumimoji="0" lang="en-GB" sz="800" b="0" i="0" u="none" strike="noStrike" kern="1200" cap="none" spc="0" normalizeH="0" baseline="0" noProof="0" dirty="0">
                <a:ln>
                  <a:noFill/>
                </a:ln>
                <a:solidFill>
                  <a:srgbClr val="5F5F5F"/>
                </a:solidFill>
                <a:effectLst/>
                <a:uLnTx/>
                <a:uFillTx/>
                <a:latin typeface="Calibri" panose="020F0502020204030204"/>
                <a:ea typeface="+mn-ea"/>
                <a:cs typeface="+mn-cs"/>
              </a:rPr>
              <a:t>: https://www.sci40.com/sci-4-0/go-global/</a:t>
            </a:r>
          </a:p>
        </p:txBody>
      </p:sp>
    </p:spTree>
    <p:extLst>
      <p:ext uri="{BB962C8B-B14F-4D97-AF65-F5344CB8AC3E}">
        <p14:creationId xmlns:p14="http://schemas.microsoft.com/office/powerpoint/2010/main" val="6144236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B6D9190A-BBAF-4667-AA0F-EE594C667928}"/>
              </a:ext>
            </a:extLst>
          </p:cNvPr>
          <p:cNvSpPr>
            <a:spLocks noGrp="1"/>
          </p:cNvSpPr>
          <p:nvPr>
            <p:ph idx="1"/>
          </p:nvPr>
        </p:nvSpPr>
        <p:spPr>
          <a:xfrm>
            <a:off x="156517" y="1211671"/>
            <a:ext cx="8553600" cy="845729"/>
          </a:xfrm>
        </p:spPr>
        <p:txBody>
          <a:bodyPr/>
          <a:lstStyle/>
          <a:p>
            <a:pPr marL="180000" lvl="1" indent="0">
              <a:buNone/>
            </a:pPr>
            <a:r>
              <a:rPr lang="de-DE" dirty="0"/>
              <a:t>ISO/IEC hat einige genehmigte Dokumente und viele laufende Arbeiten, die in irgendeiner Weise mit der EU AI-Verordnung zu tun haben. Im Folgenden sind nur einige davon aufgeführt. Es ist eine detaillierte Analyse erforderlich, inwieweit sie den Anforderungen der Verordnung entsprechen.</a:t>
            </a:r>
            <a:endParaRPr lang="en-US" dirty="0"/>
          </a:p>
        </p:txBody>
      </p: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AI-Normen in ISO/IEC JTC1 SC42 mit Bezug auf die EU AI-Verordnung</a:t>
            </a:r>
            <a:endParaRPr lang="en-US" dirty="0"/>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19</a:t>
            </a:fld>
            <a:endParaRPr lang="de-DE" noProof="0" dirty="0"/>
          </a:p>
        </p:txBody>
      </p:sp>
      <p:sp>
        <p:nvSpPr>
          <p:cNvPr id="2" name="Textfeld 1">
            <a:extLst>
              <a:ext uri="{FF2B5EF4-FFF2-40B4-BE49-F238E27FC236}">
                <a16:creationId xmlns:a16="http://schemas.microsoft.com/office/drawing/2014/main" id="{7A49A83B-A777-4EAE-8FE4-653044D0A4B0}"/>
              </a:ext>
            </a:extLst>
          </p:cNvPr>
          <p:cNvSpPr txBox="1"/>
          <p:nvPr/>
        </p:nvSpPr>
        <p:spPr>
          <a:xfrm>
            <a:off x="301626" y="2057400"/>
            <a:ext cx="4137024" cy="2236510"/>
          </a:xfrm>
          <a:prstGeom prst="rect">
            <a:avLst/>
          </a:prstGeom>
          <a:noFill/>
        </p:spPr>
        <p:txBody>
          <a:bodyPr wrap="square" lIns="0" tIns="0" rIns="0" bIns="0" rtlCol="0">
            <a:spAutoFit/>
          </a:bodyPr>
          <a:lstStyle/>
          <a:p>
            <a:pPr>
              <a:spcBef>
                <a:spcPts val="200"/>
              </a:spcBef>
              <a:buClr>
                <a:srgbClr val="0064B4"/>
              </a:buClr>
            </a:pPr>
            <a:r>
              <a:rPr lang="en-US" sz="1200" b="1" dirty="0"/>
              <a:t>General:</a:t>
            </a:r>
          </a:p>
          <a:p>
            <a:pPr marL="171450" indent="-171450">
              <a:spcBef>
                <a:spcPts val="200"/>
              </a:spcBef>
              <a:buClr>
                <a:srgbClr val="0064B4"/>
              </a:buClr>
              <a:buFont typeface="Arial" panose="020B0604020202020204" pitchFamily="34" charset="0"/>
              <a:buChar char="•"/>
            </a:pPr>
            <a:r>
              <a:rPr lang="en-US" sz="1200" dirty="0"/>
              <a:t>ISO/IEC 22989 Artificial Intelligence Concepts and Terminology</a:t>
            </a:r>
          </a:p>
          <a:p>
            <a:pPr>
              <a:spcBef>
                <a:spcPts val="200"/>
              </a:spcBef>
              <a:buClr>
                <a:srgbClr val="0064B4"/>
              </a:buClr>
            </a:pPr>
            <a:r>
              <a:rPr lang="en-US" sz="1200" b="1" dirty="0"/>
              <a:t>Risk management:</a:t>
            </a:r>
          </a:p>
          <a:p>
            <a:pPr marL="171450" indent="-171450">
              <a:spcBef>
                <a:spcPts val="200"/>
              </a:spcBef>
              <a:buClr>
                <a:srgbClr val="0064B4"/>
              </a:buClr>
              <a:buFont typeface="Arial" panose="020B0604020202020204" pitchFamily="34" charset="0"/>
              <a:buChar char="•"/>
            </a:pPr>
            <a:r>
              <a:rPr lang="en-US" sz="1200" dirty="0"/>
              <a:t> </a:t>
            </a:r>
            <a:r>
              <a:rPr lang="it-IT" sz="1200" dirty="0"/>
              <a:t>ISO/IEC 23894 AI Risk management</a:t>
            </a:r>
          </a:p>
          <a:p>
            <a:pPr>
              <a:spcBef>
                <a:spcPts val="200"/>
              </a:spcBef>
              <a:buClr>
                <a:srgbClr val="0064B4"/>
              </a:buClr>
            </a:pPr>
            <a:r>
              <a:rPr lang="it-IT" sz="1200" b="1" dirty="0"/>
              <a:t>Data Quality:</a:t>
            </a:r>
          </a:p>
          <a:p>
            <a:pPr marL="171450" indent="-171450">
              <a:spcBef>
                <a:spcPts val="200"/>
              </a:spcBef>
              <a:buClr>
                <a:srgbClr val="0064B4"/>
              </a:buClr>
              <a:buFont typeface="Arial" panose="020B0604020202020204" pitchFamily="34" charset="0"/>
              <a:buChar char="•"/>
            </a:pPr>
            <a:r>
              <a:rPr lang="en-US" sz="1200" dirty="0"/>
              <a:t>ISO/IEC IS 5259 series Data quality for analytics and machine learning (ML)</a:t>
            </a:r>
          </a:p>
          <a:p>
            <a:pPr>
              <a:spcBef>
                <a:spcPts val="200"/>
              </a:spcBef>
              <a:buClr>
                <a:srgbClr val="0064B4"/>
              </a:buClr>
            </a:pPr>
            <a:r>
              <a:rPr lang="en-US" sz="1200" b="1" dirty="0"/>
              <a:t>Transparency:</a:t>
            </a:r>
          </a:p>
          <a:p>
            <a:pPr marL="171450" indent="-171450">
              <a:spcBef>
                <a:spcPts val="200"/>
              </a:spcBef>
              <a:buClr>
                <a:srgbClr val="0064B4"/>
              </a:buClr>
              <a:buFont typeface="Arial" panose="020B0604020202020204" pitchFamily="34" charset="0"/>
              <a:buChar char="•"/>
            </a:pPr>
            <a:r>
              <a:rPr lang="en-US" sz="1200" dirty="0"/>
              <a:t> </a:t>
            </a:r>
            <a:r>
              <a:rPr lang="it-IT" sz="1200" dirty="0"/>
              <a:t>ISO/IEC TS 6254 </a:t>
            </a:r>
            <a:r>
              <a:rPr lang="en-US" sz="1200" dirty="0"/>
              <a:t>Objectives and approaches for explainability of ML models and AI systems</a:t>
            </a:r>
          </a:p>
          <a:p>
            <a:pPr marL="171450" indent="-171450">
              <a:spcBef>
                <a:spcPts val="200"/>
              </a:spcBef>
              <a:buClr>
                <a:srgbClr val="0064B4"/>
              </a:buClr>
              <a:buFont typeface="Arial" panose="020B0604020202020204" pitchFamily="34" charset="0"/>
              <a:buChar char="•"/>
            </a:pPr>
            <a:r>
              <a:rPr lang="en-US" sz="1200" dirty="0"/>
              <a:t>New work item proposed Transparency taxonomy of AI systems</a:t>
            </a:r>
          </a:p>
        </p:txBody>
      </p:sp>
      <p:sp>
        <p:nvSpPr>
          <p:cNvPr id="10" name="Textfeld 9">
            <a:extLst>
              <a:ext uri="{FF2B5EF4-FFF2-40B4-BE49-F238E27FC236}">
                <a16:creationId xmlns:a16="http://schemas.microsoft.com/office/drawing/2014/main" id="{C1D7E685-BFA9-4A59-960E-DA516179CDF7}"/>
              </a:ext>
            </a:extLst>
          </p:cNvPr>
          <p:cNvSpPr txBox="1"/>
          <p:nvPr/>
        </p:nvSpPr>
        <p:spPr>
          <a:xfrm>
            <a:off x="4717224" y="2057400"/>
            <a:ext cx="4137024" cy="2421176"/>
          </a:xfrm>
          <a:prstGeom prst="rect">
            <a:avLst/>
          </a:prstGeom>
          <a:noFill/>
        </p:spPr>
        <p:txBody>
          <a:bodyPr wrap="square" lIns="0" tIns="0" rIns="0" bIns="0" rtlCol="0">
            <a:spAutoFit/>
          </a:bodyPr>
          <a:lstStyle/>
          <a:p>
            <a:pPr>
              <a:spcBef>
                <a:spcPts val="200"/>
              </a:spcBef>
              <a:buClr>
                <a:srgbClr val="0064B4"/>
              </a:buClr>
            </a:pPr>
            <a:r>
              <a:rPr lang="en-US" sz="1200" b="1" dirty="0"/>
              <a:t>Human oversight:</a:t>
            </a:r>
          </a:p>
          <a:p>
            <a:pPr marL="171450" indent="-171450">
              <a:spcBef>
                <a:spcPts val="200"/>
              </a:spcBef>
              <a:buClr>
                <a:srgbClr val="0064B4"/>
              </a:buClr>
              <a:buFont typeface="Arial" panose="020B0604020202020204" pitchFamily="34" charset="0"/>
              <a:buChar char="•"/>
            </a:pPr>
            <a:r>
              <a:rPr lang="en-US" sz="1200" dirty="0"/>
              <a:t>ISO/IEC TS 8200 Controllability of automated artificial intelligence systems</a:t>
            </a:r>
          </a:p>
          <a:p>
            <a:pPr>
              <a:spcBef>
                <a:spcPts val="200"/>
              </a:spcBef>
              <a:buClr>
                <a:srgbClr val="0064B4"/>
              </a:buClr>
            </a:pPr>
            <a:r>
              <a:rPr lang="en-US" sz="1200" b="1" dirty="0"/>
              <a:t>Robustness, accuracy and cybersecurity:</a:t>
            </a:r>
          </a:p>
          <a:p>
            <a:pPr marL="171450" indent="-171450">
              <a:spcBef>
                <a:spcPts val="200"/>
              </a:spcBef>
              <a:buClr>
                <a:srgbClr val="0064B4"/>
              </a:buClr>
              <a:buFont typeface="Arial" panose="020B0604020202020204" pitchFamily="34" charset="0"/>
              <a:buChar char="•"/>
            </a:pPr>
            <a:r>
              <a:rPr lang="en-US" sz="1200" dirty="0"/>
              <a:t>ISO/IEC 24029 series Assessment of the Robustness of Neural Networks</a:t>
            </a:r>
          </a:p>
          <a:p>
            <a:pPr marL="171450" indent="-171450">
              <a:spcBef>
                <a:spcPts val="200"/>
              </a:spcBef>
              <a:buClr>
                <a:srgbClr val="0064B4"/>
              </a:buClr>
              <a:buFont typeface="Arial" panose="020B0604020202020204" pitchFamily="34" charset="0"/>
              <a:buChar char="•"/>
            </a:pPr>
            <a:r>
              <a:rPr lang="en-US" sz="1200" dirty="0"/>
              <a:t>ISO/IEC TS 4213 Assessment of machine learning classification performance</a:t>
            </a:r>
          </a:p>
          <a:p>
            <a:pPr>
              <a:spcBef>
                <a:spcPts val="200"/>
              </a:spcBef>
              <a:buClr>
                <a:srgbClr val="0064B4"/>
              </a:buClr>
            </a:pPr>
            <a:r>
              <a:rPr lang="en-US" sz="1200" b="1" dirty="0"/>
              <a:t>Quality management:</a:t>
            </a:r>
          </a:p>
          <a:p>
            <a:pPr marL="171450" indent="-171450">
              <a:spcBef>
                <a:spcPts val="200"/>
              </a:spcBef>
              <a:buClr>
                <a:srgbClr val="0064B4"/>
              </a:buClr>
              <a:buFont typeface="Arial" panose="020B0604020202020204" pitchFamily="34" charset="0"/>
              <a:buChar char="•"/>
            </a:pPr>
            <a:r>
              <a:rPr lang="en-US" sz="1200" dirty="0"/>
              <a:t>ISO/IEC 42001 AI management system</a:t>
            </a:r>
          </a:p>
          <a:p>
            <a:pPr>
              <a:spcBef>
                <a:spcPts val="200"/>
              </a:spcBef>
              <a:buClr>
                <a:srgbClr val="0064B4"/>
              </a:buClr>
            </a:pPr>
            <a:r>
              <a:rPr lang="en-US" sz="1200" b="1" dirty="0"/>
              <a:t>Functional safety:</a:t>
            </a:r>
          </a:p>
          <a:p>
            <a:pPr marL="171450" marR="0" lvl="0" indent="-171450" algn="l" defTabSz="914400" rtl="0" eaLnBrk="1" fontAlgn="auto" latinLnBrk="0" hangingPunct="1">
              <a:lnSpc>
                <a:spcPct val="100000"/>
              </a:lnSpc>
              <a:spcBef>
                <a:spcPts val="200"/>
              </a:spcBef>
              <a:spcAft>
                <a:spcPts val="0"/>
              </a:spcAft>
              <a:buClr>
                <a:srgbClr val="0064B4"/>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5F5F5F"/>
                </a:solidFill>
                <a:effectLst/>
                <a:uLnTx/>
                <a:uFillTx/>
                <a:latin typeface="Calibri" panose="020F0502020204030204"/>
                <a:ea typeface="+mn-ea"/>
                <a:cs typeface="+mn-cs"/>
              </a:rPr>
              <a:t>ISO/IEC TR 5469 Functional Safety and AI systems</a:t>
            </a:r>
            <a:endParaRPr lang="en-US" sz="1200" dirty="0"/>
          </a:p>
        </p:txBody>
      </p:sp>
    </p:spTree>
    <p:extLst>
      <p:ext uri="{BB962C8B-B14F-4D97-AF65-F5344CB8AC3E}">
        <p14:creationId xmlns:p14="http://schemas.microsoft.com/office/powerpoint/2010/main" val="3541063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Agenda</a:t>
            </a:r>
          </a:p>
        </p:txBody>
      </p:sp>
      <p:sp>
        <p:nvSpPr>
          <p:cNvPr id="2" name="Datumsplatzhalter 1"/>
          <p:cNvSpPr>
            <a:spLocks noGrp="1"/>
          </p:cNvSpPr>
          <p:nvPr>
            <p:ph type="dt" sz="half" idx="10"/>
          </p:nvPr>
        </p:nvSpPr>
        <p:spPr/>
        <p:txBody>
          <a:bodyPr/>
          <a:lstStyle/>
          <a:p>
            <a:r>
              <a:rPr lang="de-DE" noProof="0" dirty="0"/>
              <a:t>22.11.2021</a:t>
            </a:r>
          </a:p>
        </p:txBody>
      </p:sp>
      <p:sp>
        <p:nvSpPr>
          <p:cNvPr id="6" name="Fußzeilenplatzhalter 5"/>
          <p:cNvSpPr>
            <a:spLocks noGrp="1"/>
          </p:cNvSpPr>
          <p:nvPr>
            <p:ph type="ftr" sz="quarter" idx="11"/>
          </p:nvPr>
        </p:nvSpPr>
        <p:spPr>
          <a:xfrm>
            <a:off x="1341120" y="4873035"/>
            <a:ext cx="7200000" cy="138499"/>
          </a:xfrm>
        </p:spPr>
        <p:txBody>
          <a:bodyPr/>
          <a:lstStyle/>
          <a:p>
            <a:r>
              <a:rPr lang="de-DE" dirty="0"/>
              <a:t>KI-Fachkonferenz </a:t>
            </a:r>
            <a:r>
              <a:rPr lang="en-US" dirty="0"/>
              <a:t>Artificial Intelligence </a:t>
            </a:r>
            <a:r>
              <a:rPr lang="de-DE" dirty="0"/>
              <a:t>Act</a:t>
            </a:r>
          </a:p>
        </p:txBody>
      </p:sp>
      <p:sp>
        <p:nvSpPr>
          <p:cNvPr id="7" name="Foliennummernplatzhalter 6"/>
          <p:cNvSpPr>
            <a:spLocks noGrp="1"/>
          </p:cNvSpPr>
          <p:nvPr>
            <p:ph type="sldNum" sz="quarter" idx="12"/>
          </p:nvPr>
        </p:nvSpPr>
        <p:spPr/>
        <p:txBody>
          <a:bodyPr/>
          <a:lstStyle/>
          <a:p>
            <a:fld id="{2AA1E7D3-1333-45EE-ABB9-51527D316BA3}" type="slidenum">
              <a:rPr lang="de-DE" smtClean="0"/>
              <a:pPr/>
              <a:t>2</a:t>
            </a:fld>
            <a:endParaRPr lang="de-DE" dirty="0"/>
          </a:p>
        </p:txBody>
      </p:sp>
      <p:sp>
        <p:nvSpPr>
          <p:cNvPr id="14" name="TextBox 13"/>
          <p:cNvSpPr txBox="1"/>
          <p:nvPr/>
        </p:nvSpPr>
        <p:spPr>
          <a:xfrm>
            <a:off x="381304" y="1585697"/>
            <a:ext cx="8762696" cy="2380139"/>
          </a:xfrm>
          <a:prstGeom prst="rect">
            <a:avLst/>
          </a:prstGeom>
          <a:noFill/>
        </p:spPr>
        <p:txBody>
          <a:bodyPr wrap="square" lIns="0" tIns="0" rIns="0" bIns="0" rtlCol="0">
            <a:spAutoFit/>
          </a:bodyPr>
          <a:lstStyle/>
          <a:p>
            <a:pPr marL="342900" indent="-342900">
              <a:spcBef>
                <a:spcPts val="200"/>
              </a:spcBef>
              <a:buClr>
                <a:srgbClr val="0064B4"/>
              </a:buClr>
              <a:buFont typeface="Arial" panose="020B0604020202020204" pitchFamily="34" charset="0"/>
              <a:buChar char="•"/>
            </a:pPr>
            <a:r>
              <a:rPr lang="de-DE" sz="3200" dirty="0"/>
              <a:t>Intro: </a:t>
            </a:r>
            <a:r>
              <a:rPr lang="de-DE" sz="3200" dirty="0" smtClean="0"/>
              <a:t>EU </a:t>
            </a:r>
            <a:r>
              <a:rPr lang="de-DE" sz="3200" dirty="0" err="1" smtClean="0"/>
              <a:t>Artifical</a:t>
            </a:r>
            <a:r>
              <a:rPr lang="de-DE" sz="3200" dirty="0" smtClean="0"/>
              <a:t> </a:t>
            </a:r>
            <a:r>
              <a:rPr lang="de-DE" sz="3200" dirty="0" err="1"/>
              <a:t>Intelligence</a:t>
            </a:r>
            <a:r>
              <a:rPr lang="de-DE" sz="3200" dirty="0"/>
              <a:t> Act</a:t>
            </a:r>
          </a:p>
          <a:p>
            <a:pPr marL="342900" indent="-342900">
              <a:spcBef>
                <a:spcPts val="200"/>
              </a:spcBef>
              <a:buClr>
                <a:srgbClr val="0064B4"/>
              </a:buClr>
              <a:buFont typeface="Arial" panose="020B0604020202020204" pitchFamily="34" charset="0"/>
              <a:buChar char="•"/>
            </a:pPr>
            <a:r>
              <a:rPr lang="de-DE" sz="3200" dirty="0" smtClean="0"/>
              <a:t>Transparenz </a:t>
            </a:r>
            <a:r>
              <a:rPr lang="de-DE" sz="3200" dirty="0"/>
              <a:t>und Erklärbarkeit von </a:t>
            </a:r>
            <a:r>
              <a:rPr lang="de-DE" sz="3200" dirty="0" smtClean="0"/>
              <a:t>KI</a:t>
            </a:r>
            <a:endParaRPr lang="de-DE" sz="2000" dirty="0"/>
          </a:p>
          <a:p>
            <a:pPr marL="342900" indent="-342900">
              <a:spcBef>
                <a:spcPts val="200"/>
              </a:spcBef>
              <a:buClr>
                <a:srgbClr val="0064B4"/>
              </a:buClr>
              <a:buFont typeface="Arial" panose="020B0604020202020204" pitchFamily="34" charset="0"/>
              <a:buChar char="•"/>
            </a:pPr>
            <a:r>
              <a:rPr lang="de-DE" sz="3200" dirty="0"/>
              <a:t>KI Standardisierung </a:t>
            </a:r>
          </a:p>
          <a:p>
            <a:pPr marL="342900" indent="-342900">
              <a:spcBef>
                <a:spcPts val="200"/>
              </a:spcBef>
              <a:buClr>
                <a:srgbClr val="0064B4"/>
              </a:buClr>
              <a:buFont typeface="Arial" panose="020B0604020202020204" pitchFamily="34" charset="0"/>
              <a:buChar char="•"/>
            </a:pPr>
            <a:r>
              <a:rPr lang="de-DE" sz="3200" dirty="0" smtClean="0"/>
              <a:t>Diskussion </a:t>
            </a:r>
            <a:endParaRPr lang="de-DE" sz="3200" dirty="0"/>
          </a:p>
          <a:p>
            <a:pPr lvl="1">
              <a:spcBef>
                <a:spcPts val="200"/>
              </a:spcBef>
              <a:buClr>
                <a:srgbClr val="0064B4"/>
              </a:buClr>
            </a:pPr>
            <a:r>
              <a:rPr lang="de-DE" sz="2000" dirty="0" smtClean="0">
                <a:solidFill>
                  <a:srgbClr val="3B5A93"/>
                </a:solidFill>
                <a:sym typeface="Wingdings" panose="05000000000000000000" pitchFamily="2" charset="2"/>
              </a:rPr>
              <a:t> </a:t>
            </a:r>
            <a:r>
              <a:rPr lang="de-DE" sz="2000" b="1" dirty="0" err="1" smtClean="0">
                <a:solidFill>
                  <a:srgbClr val="3B5A93"/>
                </a:solidFill>
              </a:rPr>
              <a:t>Voting</a:t>
            </a:r>
            <a:endParaRPr lang="de-DE" sz="2000" b="1" dirty="0"/>
          </a:p>
        </p:txBody>
      </p:sp>
    </p:spTree>
    <p:extLst>
      <p:ext uri="{BB962C8B-B14F-4D97-AF65-F5344CB8AC3E}">
        <p14:creationId xmlns:p14="http://schemas.microsoft.com/office/powerpoint/2010/main" val="26975205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gray">
          <a:xfrm>
            <a:off x="328749" y="1061008"/>
            <a:ext cx="4828903" cy="3462723"/>
          </a:xfrm>
          <a:prstGeom prst="rect">
            <a:avLst/>
          </a:prstGeom>
          <a:solidFill>
            <a:srgbClr val="C7D6F1"/>
          </a:solidFill>
          <a:ln w="9525" algn="ctr">
            <a:solidFill>
              <a:schemeClr val="tx1"/>
            </a:solidFill>
            <a:miter lim="800000"/>
            <a:headEnd/>
            <a:tailEnd/>
          </a:ln>
          <a:effectLst/>
        </p:spPr>
        <p:txBody>
          <a:bodyPr lIns="144000" tIns="36000" rIns="144000" bIns="36000" rtlCol="0" anchor="ctr"/>
          <a:lstStyle/>
          <a:p>
            <a:pPr algn="ctr"/>
            <a:endParaRPr lang="de-DE" sz="1100" b="1" kern="0" dirty="0" smtClean="0">
              <a:solidFill>
                <a:srgbClr val="FFFFFF"/>
              </a:solidFill>
            </a:endParaRPr>
          </a:p>
        </p:txBody>
      </p:sp>
      <p:sp>
        <p:nvSpPr>
          <p:cNvPr id="9" name="Rectangle 8"/>
          <p:cNvSpPr/>
          <p:nvPr/>
        </p:nvSpPr>
        <p:spPr bwMode="gray">
          <a:xfrm>
            <a:off x="681102" y="1469301"/>
            <a:ext cx="4213105" cy="3052354"/>
          </a:xfrm>
          <a:prstGeom prst="rect">
            <a:avLst/>
          </a:prstGeom>
          <a:solidFill>
            <a:schemeClr val="bg1">
              <a:lumMod val="75000"/>
            </a:schemeClr>
          </a:solidFill>
          <a:ln w="9525" algn="ctr">
            <a:solidFill>
              <a:schemeClr val="accent6"/>
            </a:solidFill>
            <a:miter lim="800000"/>
            <a:headEnd/>
            <a:tailEnd/>
          </a:ln>
          <a:effectLst/>
        </p:spPr>
        <p:txBody>
          <a:bodyPr lIns="144000" tIns="36000" rIns="144000" bIns="36000" rtlCol="0" anchor="ctr"/>
          <a:lstStyle/>
          <a:p>
            <a:pPr algn="ctr"/>
            <a:endParaRPr lang="de-DE" sz="1100" b="1" kern="0" smtClean="0">
              <a:solidFill>
                <a:srgbClr val="FFFFFF"/>
              </a:solidFill>
            </a:endParaRPr>
          </a:p>
        </p:txBody>
      </p: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smtClean="0"/>
              <a:t>Transparenz &amp; Erklärbarkeit für KI</a:t>
            </a:r>
            <a:endParaRPr lang="de-DE" dirty="0"/>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20</a:t>
            </a:fld>
            <a:endParaRPr lang="de-DE" noProof="0" dirty="0"/>
          </a:p>
        </p:txBody>
      </p:sp>
      <p:graphicFrame>
        <p:nvGraphicFramePr>
          <p:cNvPr id="2" name="Diagram 1"/>
          <p:cNvGraphicFramePr/>
          <p:nvPr>
            <p:extLst>
              <p:ext uri="{D42A27DB-BD31-4B8C-83A1-F6EECF244321}">
                <p14:modId xmlns:p14="http://schemas.microsoft.com/office/powerpoint/2010/main" val="1085498699"/>
              </p:ext>
            </p:extLst>
          </p:nvPr>
        </p:nvGraphicFramePr>
        <p:xfrm>
          <a:off x="1043003" y="1835590"/>
          <a:ext cx="3534934" cy="25266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5651863" y="929181"/>
            <a:ext cx="3090362" cy="2887970"/>
          </a:xfrm>
          <a:prstGeom prst="rect">
            <a:avLst/>
          </a:prstGeom>
        </p:spPr>
        <p:txBody>
          <a:bodyPr wrap="square">
            <a:spAutoFit/>
          </a:bodyPr>
          <a:lstStyle/>
          <a:p>
            <a:pPr>
              <a:spcBef>
                <a:spcPts val="200"/>
              </a:spcBef>
              <a:buClr>
                <a:srgbClr val="0064B4"/>
              </a:buClr>
            </a:pPr>
            <a:r>
              <a:rPr lang="de-DE" sz="2000" b="1" dirty="0" smtClean="0">
                <a:solidFill>
                  <a:srgbClr val="0064B4"/>
                </a:solidFill>
              </a:rPr>
              <a:t>Was denken Sie?</a:t>
            </a:r>
          </a:p>
          <a:p>
            <a:pPr>
              <a:spcBef>
                <a:spcPts val="200"/>
              </a:spcBef>
              <a:buClr>
                <a:srgbClr val="0064B4"/>
              </a:buClr>
            </a:pPr>
            <a:r>
              <a:rPr lang="de-DE" sz="2000" dirty="0" smtClean="0"/>
              <a:t>Bei </a:t>
            </a:r>
            <a:r>
              <a:rPr lang="de-DE" sz="2000" dirty="0"/>
              <a:t>der Verwendung welcher KI-Verfahren besteht in Ihrer Domäne </a:t>
            </a:r>
            <a:r>
              <a:rPr lang="de-DE" sz="2000" dirty="0" smtClean="0"/>
              <a:t>(zukünftig) ein </a:t>
            </a:r>
            <a:r>
              <a:rPr lang="de-DE" sz="2000" dirty="0" smtClean="0"/>
              <a:t>Bedarf an </a:t>
            </a:r>
            <a:r>
              <a:rPr lang="de-DE" sz="2000" dirty="0" smtClean="0"/>
              <a:t>Normen/Standards</a:t>
            </a:r>
            <a:r>
              <a:rPr lang="de-DE" sz="2000" dirty="0" smtClean="0"/>
              <a:t> für Transparenz/Erklärbarkeit</a:t>
            </a:r>
            <a:r>
              <a:rPr lang="de-DE" sz="2000" dirty="0" smtClean="0"/>
              <a:t>? </a:t>
            </a:r>
            <a:r>
              <a:rPr lang="de-DE" sz="2000" dirty="0"/>
              <a:t>F</a:t>
            </a:r>
            <a:r>
              <a:rPr lang="de-DE" sz="2000" dirty="0" smtClean="0"/>
              <a:t>ür </a:t>
            </a:r>
            <a:r>
              <a:rPr lang="de-DE" sz="2000" dirty="0"/>
              <a:t>welche </a:t>
            </a:r>
            <a:r>
              <a:rPr lang="de-DE" sz="2000" dirty="0" smtClean="0"/>
              <a:t>Nutzergruppe/n?</a:t>
            </a:r>
            <a:endParaRPr lang="de-DE" sz="2000" dirty="0"/>
          </a:p>
        </p:txBody>
      </p:sp>
      <p:sp>
        <p:nvSpPr>
          <p:cNvPr id="13" name="Rectangle 12"/>
          <p:cNvSpPr/>
          <p:nvPr/>
        </p:nvSpPr>
        <p:spPr>
          <a:xfrm>
            <a:off x="328749" y="1070480"/>
            <a:ext cx="2207271" cy="307777"/>
          </a:xfrm>
          <a:prstGeom prst="rect">
            <a:avLst/>
          </a:prstGeom>
        </p:spPr>
        <p:txBody>
          <a:bodyPr wrap="none">
            <a:spAutoFit/>
          </a:bodyPr>
          <a:lstStyle/>
          <a:p>
            <a:r>
              <a:rPr lang="de-DE" sz="1400" b="1" dirty="0" smtClean="0"/>
              <a:t>EU </a:t>
            </a:r>
            <a:r>
              <a:rPr lang="de-DE" sz="1400" b="1" dirty="0" err="1" smtClean="0"/>
              <a:t>Artifical</a:t>
            </a:r>
            <a:r>
              <a:rPr lang="de-DE" sz="1400" b="1" dirty="0" smtClean="0"/>
              <a:t> </a:t>
            </a:r>
            <a:r>
              <a:rPr lang="de-DE" sz="1400" b="1" dirty="0" err="1"/>
              <a:t>Intelligence</a:t>
            </a:r>
            <a:r>
              <a:rPr lang="de-DE" sz="1400" b="1" dirty="0"/>
              <a:t> Act</a:t>
            </a:r>
          </a:p>
        </p:txBody>
      </p:sp>
      <p:sp>
        <p:nvSpPr>
          <p:cNvPr id="14" name="Rectangle 13"/>
          <p:cNvSpPr/>
          <p:nvPr/>
        </p:nvSpPr>
        <p:spPr>
          <a:xfrm>
            <a:off x="681102" y="1498828"/>
            <a:ext cx="1617046" cy="307777"/>
          </a:xfrm>
          <a:prstGeom prst="rect">
            <a:avLst/>
          </a:prstGeom>
        </p:spPr>
        <p:txBody>
          <a:bodyPr wrap="none">
            <a:spAutoFit/>
          </a:bodyPr>
          <a:lstStyle/>
          <a:p>
            <a:pPr>
              <a:spcBef>
                <a:spcPts val="200"/>
              </a:spcBef>
              <a:buClr>
                <a:srgbClr val="0064B4"/>
              </a:buClr>
            </a:pPr>
            <a:r>
              <a:rPr lang="de-DE" sz="1400" b="1" dirty="0" smtClean="0"/>
              <a:t>Normen/Standards</a:t>
            </a:r>
            <a:endParaRPr lang="de-DE" sz="1400" b="1" dirty="0"/>
          </a:p>
        </p:txBody>
      </p:sp>
      <p:sp>
        <p:nvSpPr>
          <p:cNvPr id="17" name="TextBox 16"/>
          <p:cNvSpPr txBox="1"/>
          <p:nvPr/>
        </p:nvSpPr>
        <p:spPr>
          <a:xfrm>
            <a:off x="5743303" y="3833601"/>
            <a:ext cx="2998922" cy="789960"/>
          </a:xfrm>
          <a:prstGeom prst="rect">
            <a:avLst/>
          </a:prstGeom>
          <a:noFill/>
        </p:spPr>
        <p:txBody>
          <a:bodyPr wrap="square" lIns="0" tIns="0" rIns="0" bIns="0" rtlCol="0">
            <a:spAutoFit/>
          </a:bodyPr>
          <a:lstStyle/>
          <a:p>
            <a:pPr>
              <a:spcBef>
                <a:spcPts val="200"/>
              </a:spcBef>
              <a:buClr>
                <a:srgbClr val="0064B4"/>
              </a:buClr>
            </a:pPr>
            <a:r>
              <a:rPr lang="de-DE" sz="1200" b="1" dirty="0" smtClean="0"/>
              <a:t>Link zum </a:t>
            </a:r>
            <a:r>
              <a:rPr lang="de-DE" sz="1200" b="1" dirty="0" err="1" smtClean="0"/>
              <a:t>Voting</a:t>
            </a:r>
            <a:r>
              <a:rPr lang="de-DE" sz="1200" b="1" dirty="0" smtClean="0"/>
              <a:t>: </a:t>
            </a:r>
            <a:r>
              <a:rPr lang="de-DE" sz="1200" dirty="0"/>
              <a:t>https://</a:t>
            </a:r>
            <a:r>
              <a:rPr lang="de-DE" sz="1200" dirty="0" smtClean="0"/>
              <a:t>vote.telekom.net/464088</a:t>
            </a:r>
            <a:endParaRPr lang="de-DE" sz="1200" b="1" dirty="0" smtClean="0"/>
          </a:p>
          <a:p>
            <a:pPr>
              <a:spcBef>
                <a:spcPts val="200"/>
              </a:spcBef>
              <a:buClr>
                <a:srgbClr val="0064B4"/>
              </a:buClr>
            </a:pPr>
            <a:r>
              <a:rPr lang="de-DE" sz="1200" b="1" dirty="0" smtClean="0"/>
              <a:t>Passwort:</a:t>
            </a:r>
          </a:p>
          <a:p>
            <a:pPr>
              <a:spcBef>
                <a:spcPts val="200"/>
              </a:spcBef>
              <a:buClr>
                <a:srgbClr val="0064B4"/>
              </a:buClr>
            </a:pPr>
            <a:r>
              <a:rPr lang="de-DE" sz="1200" dirty="0" smtClean="0"/>
              <a:t>DINKI2021</a:t>
            </a:r>
            <a:endParaRPr lang="de-DE" sz="1200" dirty="0"/>
          </a:p>
        </p:txBody>
      </p:sp>
      <p:cxnSp>
        <p:nvCxnSpPr>
          <p:cNvPr id="19" name="Straight Arrow Connector 18"/>
          <p:cNvCxnSpPr/>
          <p:nvPr/>
        </p:nvCxnSpPr>
        <p:spPr bwMode="gray">
          <a:xfrm flipV="1">
            <a:off x="2743200" y="1228553"/>
            <a:ext cx="2922223" cy="2038607"/>
          </a:xfrm>
          <a:prstGeom prst="straightConnector1">
            <a:avLst/>
          </a:prstGeom>
          <a:ln>
            <a:solidFill>
              <a:srgbClr val="3F89CB"/>
            </a:solidFill>
            <a:tailEnd type="triangle"/>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25700542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nhaltsplatzhalter 6">
            <a:extLst>
              <a:ext uri="{FF2B5EF4-FFF2-40B4-BE49-F238E27FC236}">
                <a16:creationId xmlns:a16="http://schemas.microsoft.com/office/drawing/2014/main" id="{9B5F6423-A149-4D9A-974B-77F33426E2F1}"/>
              </a:ext>
            </a:extLst>
          </p:cNvPr>
          <p:cNvPicPr>
            <a:picLocks noChangeAspect="1"/>
          </p:cNvPicPr>
          <p:nvPr/>
        </p:nvPicPr>
        <p:blipFill rotWithShape="1">
          <a:blip r:embed="rId3">
            <a:extLst>
              <a:ext uri="{28A0092B-C50C-407E-A947-70E740481C1C}">
                <a14:useLocalDpi xmlns:a14="http://schemas.microsoft.com/office/drawing/2010/main" val="0"/>
              </a:ext>
            </a:extLst>
          </a:blip>
          <a:srcRect l="19885" t="29022" r="25384" b="18663"/>
          <a:stretch/>
        </p:blipFill>
        <p:spPr bwMode="gray">
          <a:xfrm>
            <a:off x="-8467" y="-16934"/>
            <a:ext cx="9152467" cy="5185833"/>
          </a:xfrm>
          <a:prstGeom prst="rect">
            <a:avLst/>
          </a:prstGeom>
          <a:solidFill>
            <a:schemeClr val="bg1">
              <a:lumMod val="95000"/>
            </a:schemeClr>
          </a:solidFill>
        </p:spPr>
      </p:pic>
      <p:sp>
        <p:nvSpPr>
          <p:cNvPr id="7" name="Rectangle 6"/>
          <p:cNvSpPr/>
          <p:nvPr/>
        </p:nvSpPr>
        <p:spPr>
          <a:xfrm>
            <a:off x="399766" y="285926"/>
            <a:ext cx="2044086" cy="923330"/>
          </a:xfrm>
          <a:prstGeom prst="rect">
            <a:avLst/>
          </a:prstGeom>
          <a:noFill/>
        </p:spPr>
        <p:txBody>
          <a:bodyPr wrap="none" lIns="91440" tIns="45720" rIns="91440" bIns="45720">
            <a:spAutoFit/>
          </a:bodyPr>
          <a:lstStyle/>
          <a:p>
            <a:pPr algn="ctr"/>
            <a:r>
              <a:rPr lang="en-US" sz="5400" b="1" dirty="0">
                <a:ln w="9525">
                  <a:solidFill>
                    <a:schemeClr val="bg1"/>
                  </a:solidFill>
                  <a:prstDash val="solid"/>
                </a:ln>
                <a:effectLst>
                  <a:outerShdw blurRad="12700" dist="38100" dir="2700000" algn="tl" rotWithShape="0">
                    <a:schemeClr val="bg1">
                      <a:lumMod val="50000"/>
                    </a:schemeClr>
                  </a:outerShdw>
                </a:effectLst>
              </a:rPr>
              <a:t>Voting</a:t>
            </a:r>
          </a:p>
        </p:txBody>
      </p:sp>
      <p:graphicFrame>
        <p:nvGraphicFramePr>
          <p:cNvPr id="4" name="Table 3"/>
          <p:cNvGraphicFramePr>
            <a:graphicFrameLocks noGrp="1"/>
          </p:cNvGraphicFramePr>
          <p:nvPr>
            <p:extLst>
              <p:ext uri="{D42A27DB-BD31-4B8C-83A1-F6EECF244321}">
                <p14:modId xmlns:p14="http://schemas.microsoft.com/office/powerpoint/2010/main" val="3593996993"/>
              </p:ext>
            </p:extLst>
          </p:nvPr>
        </p:nvGraphicFramePr>
        <p:xfrm>
          <a:off x="399766" y="1363095"/>
          <a:ext cx="8301326" cy="3330966"/>
        </p:xfrm>
        <a:graphic>
          <a:graphicData uri="http://schemas.openxmlformats.org/drawingml/2006/table">
            <a:tbl>
              <a:tblPr firstRow="1" bandRow="1">
                <a:tableStyleId>{5C22544A-7EE6-4342-B048-85BDC9FD1C3A}</a:tableStyleId>
              </a:tblPr>
              <a:tblGrid>
                <a:gridCol w="1268915">
                  <a:extLst>
                    <a:ext uri="{9D8B030D-6E8A-4147-A177-3AD203B41FA5}">
                      <a16:colId xmlns:a16="http://schemas.microsoft.com/office/drawing/2014/main" val="378407051"/>
                    </a:ext>
                  </a:extLst>
                </a:gridCol>
                <a:gridCol w="7032411">
                  <a:extLst>
                    <a:ext uri="{9D8B030D-6E8A-4147-A177-3AD203B41FA5}">
                      <a16:colId xmlns:a16="http://schemas.microsoft.com/office/drawing/2014/main" val="171202481"/>
                    </a:ext>
                  </a:extLst>
                </a:gridCol>
              </a:tblGrid>
              <a:tr h="231116">
                <a:tc>
                  <a:txBody>
                    <a:bodyPr/>
                    <a:lstStyle/>
                    <a:p>
                      <a:endParaRPr lang="de-DE" sz="200" b="1" dirty="0">
                        <a:effectLst>
                          <a:outerShdw blurRad="38100" dist="38100" dir="2700000" algn="tl">
                            <a:srgbClr val="000000">
                              <a:alpha val="43137"/>
                            </a:srgbClr>
                          </a:outerShdw>
                        </a:effectLst>
                      </a:endParaRPr>
                    </a:p>
                  </a:txBody>
                  <a:tcPr/>
                </a:tc>
                <a:tc>
                  <a:txBody>
                    <a:bodyPr/>
                    <a:lstStyle/>
                    <a:p>
                      <a:endParaRPr lang="de-DE" sz="300" b="0" dirty="0"/>
                    </a:p>
                  </a:txBody>
                  <a:tcPr/>
                </a:tc>
                <a:extLst>
                  <a:ext uri="{0D108BD9-81ED-4DB2-BD59-A6C34878D82A}">
                    <a16:rowId xmlns:a16="http://schemas.microsoft.com/office/drawing/2014/main" val="1472957483"/>
                  </a:ext>
                </a:extLst>
              </a:tr>
              <a:tr h="406925">
                <a:tc>
                  <a:txBody>
                    <a:bodyPr/>
                    <a:lstStyle/>
                    <a:p>
                      <a:r>
                        <a:rPr lang="de-DE" b="1" dirty="0" smtClean="0">
                          <a:effectLst>
                            <a:outerShdw blurRad="38100" dist="38100" dir="2700000" algn="tl">
                              <a:srgbClr val="000000">
                                <a:alpha val="43137"/>
                              </a:srgbClr>
                            </a:outerShdw>
                          </a:effectLst>
                        </a:rPr>
                        <a:t>Frage 1</a:t>
                      </a:r>
                      <a:endParaRPr lang="de-DE" b="1" dirty="0">
                        <a:effectLst>
                          <a:outerShdw blurRad="38100" dist="38100" dir="2700000" algn="tl">
                            <a:srgbClr val="000000">
                              <a:alpha val="43137"/>
                            </a:srgbClr>
                          </a:outerShdw>
                        </a:effectLs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dirty="0" smtClean="0"/>
                        <a:t>In welcher Industrie sind Sie tätig?</a:t>
                      </a:r>
                    </a:p>
                  </a:txBody>
                  <a:tcPr/>
                </a:tc>
                <a:extLst>
                  <a:ext uri="{0D108BD9-81ED-4DB2-BD59-A6C34878D82A}">
                    <a16:rowId xmlns:a16="http://schemas.microsoft.com/office/drawing/2014/main" val="3364854903"/>
                  </a:ext>
                </a:extLst>
              </a:tr>
              <a:tr h="406925">
                <a:tc>
                  <a:txBody>
                    <a:bodyPr/>
                    <a:lstStyle/>
                    <a:p>
                      <a:r>
                        <a:rPr lang="de-DE" b="1" dirty="0" smtClean="0">
                          <a:effectLst>
                            <a:outerShdw blurRad="38100" dist="38100" dir="2700000" algn="tl">
                              <a:srgbClr val="000000">
                                <a:alpha val="43137"/>
                              </a:srgbClr>
                            </a:outerShdw>
                          </a:effectLst>
                        </a:rPr>
                        <a:t>Frage 2</a:t>
                      </a:r>
                      <a:endParaRPr lang="de-DE" b="1" dirty="0">
                        <a:effectLst>
                          <a:outerShdw blurRad="38100" dist="38100" dir="2700000" algn="tl">
                            <a:srgbClr val="000000">
                              <a:alpha val="43137"/>
                            </a:srgbClr>
                          </a:outerShdw>
                        </a:effectLs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dirty="0" smtClean="0"/>
                        <a:t>In welche Risiko-Bereiche fallen Ihrer Meinung nach die KI-Anwendungen in Ihrer Industrie?</a:t>
                      </a:r>
                    </a:p>
                  </a:txBody>
                  <a:tcPr/>
                </a:tc>
                <a:extLst>
                  <a:ext uri="{0D108BD9-81ED-4DB2-BD59-A6C34878D82A}">
                    <a16:rowId xmlns:a16="http://schemas.microsoft.com/office/drawing/2014/main" val="379235879"/>
                  </a:ext>
                </a:extLst>
              </a:tr>
              <a:tr h="4069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smtClean="0">
                          <a:effectLst>
                            <a:outerShdw blurRad="38100" dist="38100" dir="2700000" algn="tl">
                              <a:srgbClr val="000000">
                                <a:alpha val="43137"/>
                              </a:srgbClr>
                            </a:outerShdw>
                          </a:effectLst>
                        </a:rPr>
                        <a:t>Frage 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dirty="0" smtClean="0"/>
                        <a:t>Besteht Ihrer Meinung nach in Ihrer Domäne Bedarf an Transparenz/Erklärbarkeit für KI?</a:t>
                      </a:r>
                      <a:br>
                        <a:rPr lang="de-DE" sz="1200" b="0" dirty="0" smtClean="0"/>
                      </a:br>
                      <a:r>
                        <a:rPr lang="de-DE" sz="1200" b="0" dirty="0" smtClean="0"/>
                        <a:t>Wenn ja, für welche KI-Verfahren</a:t>
                      </a:r>
                      <a:r>
                        <a:rPr lang="de-DE" sz="1200" b="0" baseline="0" dirty="0" smtClean="0"/>
                        <a:t> und welche Nutzergruppe/n?</a:t>
                      </a:r>
                      <a:endParaRPr lang="de-DE" sz="1200" b="0" dirty="0" smtClean="0"/>
                    </a:p>
                  </a:txBody>
                  <a:tcPr/>
                </a:tc>
                <a:extLst>
                  <a:ext uri="{0D108BD9-81ED-4DB2-BD59-A6C34878D82A}">
                    <a16:rowId xmlns:a16="http://schemas.microsoft.com/office/drawing/2014/main" val="1113855159"/>
                  </a:ext>
                </a:extLst>
              </a:tr>
              <a:tr h="406925">
                <a:tc>
                  <a:txBody>
                    <a:bodyPr/>
                    <a:lstStyle/>
                    <a:p>
                      <a:r>
                        <a:rPr lang="de-DE" b="1" dirty="0" smtClean="0">
                          <a:effectLst>
                            <a:outerShdw blurRad="38100" dist="38100" dir="2700000" algn="tl">
                              <a:srgbClr val="000000">
                                <a:alpha val="43137"/>
                              </a:srgbClr>
                            </a:outerShdw>
                          </a:effectLst>
                        </a:rPr>
                        <a:t>Frage 4</a:t>
                      </a:r>
                      <a:endParaRPr lang="de-DE" b="1" dirty="0">
                        <a:effectLst>
                          <a:outerShdw blurRad="38100" dist="38100" dir="2700000" algn="tl">
                            <a:srgbClr val="000000">
                              <a:alpha val="43137"/>
                            </a:srgbClr>
                          </a:outerShdw>
                        </a:effectLs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dirty="0" smtClean="0"/>
                        <a:t>Im Hinblick</a:t>
                      </a:r>
                      <a:r>
                        <a:rPr lang="de-DE" sz="1200" b="0" baseline="0" dirty="0" smtClean="0"/>
                        <a:t> auf den EU </a:t>
                      </a:r>
                      <a:r>
                        <a:rPr lang="de-DE" sz="1200" b="0" baseline="0" dirty="0" err="1" smtClean="0"/>
                        <a:t>Artificial</a:t>
                      </a:r>
                      <a:r>
                        <a:rPr lang="de-DE" sz="1200" b="0" baseline="0" dirty="0" smtClean="0"/>
                        <a:t> </a:t>
                      </a:r>
                      <a:r>
                        <a:rPr lang="de-DE" sz="1200" b="0" baseline="0" dirty="0" err="1" smtClean="0"/>
                        <a:t>Intelligence</a:t>
                      </a:r>
                      <a:r>
                        <a:rPr lang="de-DE" sz="1200" b="0" baseline="0" dirty="0" smtClean="0"/>
                        <a:t> Act:</a:t>
                      </a:r>
                      <a:endParaRPr lang="de-DE" sz="1200"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dirty="0" smtClean="0"/>
                        <a:t>Kennen Sie eine/n bereits bestehende/n KI-Norm/Standard, die/den Sie uns mitteilen wollen?</a:t>
                      </a:r>
                    </a:p>
                  </a:txBody>
                  <a:tcPr/>
                </a:tc>
                <a:extLst>
                  <a:ext uri="{0D108BD9-81ED-4DB2-BD59-A6C34878D82A}">
                    <a16:rowId xmlns:a16="http://schemas.microsoft.com/office/drawing/2014/main" val="2515634446"/>
                  </a:ext>
                </a:extLst>
              </a:tr>
              <a:tr h="406925">
                <a:tc>
                  <a:txBody>
                    <a:bodyPr/>
                    <a:lstStyle/>
                    <a:p>
                      <a:r>
                        <a:rPr lang="de-DE" b="1" dirty="0" smtClean="0">
                          <a:effectLst>
                            <a:outerShdw blurRad="38100" dist="38100" dir="2700000" algn="tl">
                              <a:srgbClr val="000000">
                                <a:alpha val="43137"/>
                              </a:srgbClr>
                            </a:outerShdw>
                          </a:effectLst>
                        </a:rPr>
                        <a:t>Frage 5</a:t>
                      </a:r>
                      <a:endParaRPr lang="de-DE" b="1" dirty="0">
                        <a:effectLst>
                          <a:outerShdw blurRad="38100" dist="38100" dir="2700000" algn="tl">
                            <a:srgbClr val="000000">
                              <a:alpha val="43137"/>
                            </a:srgbClr>
                          </a:outerShdw>
                        </a:effectLs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dirty="0" smtClean="0"/>
                        <a:t>Im Hinblick</a:t>
                      </a:r>
                      <a:r>
                        <a:rPr lang="de-DE" sz="1200" b="0" baseline="0" dirty="0" smtClean="0"/>
                        <a:t> auf den EU </a:t>
                      </a:r>
                      <a:r>
                        <a:rPr lang="de-DE" sz="1200" b="0" baseline="0" dirty="0" err="1" smtClean="0"/>
                        <a:t>Artificial</a:t>
                      </a:r>
                      <a:r>
                        <a:rPr lang="de-DE" sz="1200" b="0" baseline="0" dirty="0" smtClean="0"/>
                        <a:t> </a:t>
                      </a:r>
                      <a:r>
                        <a:rPr lang="de-DE" sz="1200" b="0" baseline="0" dirty="0" err="1" smtClean="0"/>
                        <a:t>Intelligence</a:t>
                      </a:r>
                      <a:r>
                        <a:rPr lang="de-DE" sz="1200" b="0" baseline="0" dirty="0" smtClean="0"/>
                        <a:t> Act:</a:t>
                      </a:r>
                      <a:endParaRPr lang="de-DE" sz="1200"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dirty="0" smtClean="0"/>
                        <a:t>Kennen Sie eine/n sich in der Entwicklung befindliche/n KI-Norm/Standard, die/den Sie uns mitteilen wollen?</a:t>
                      </a:r>
                    </a:p>
                  </a:txBody>
                  <a:tcPr/>
                </a:tc>
                <a:extLst>
                  <a:ext uri="{0D108BD9-81ED-4DB2-BD59-A6C34878D82A}">
                    <a16:rowId xmlns:a16="http://schemas.microsoft.com/office/drawing/2014/main" val="732154572"/>
                  </a:ext>
                </a:extLst>
              </a:tr>
              <a:tr h="406925">
                <a:tc>
                  <a:txBody>
                    <a:bodyPr/>
                    <a:lstStyle/>
                    <a:p>
                      <a:r>
                        <a:rPr lang="de-DE" b="1" dirty="0" smtClean="0">
                          <a:effectLst>
                            <a:outerShdw blurRad="38100" dist="38100" dir="2700000" algn="tl">
                              <a:srgbClr val="000000">
                                <a:alpha val="43137"/>
                              </a:srgbClr>
                            </a:outerShdw>
                          </a:effectLst>
                        </a:rPr>
                        <a:t>Frage 6</a:t>
                      </a:r>
                      <a:endParaRPr lang="de-DE" b="1" dirty="0">
                        <a:effectLst>
                          <a:outerShdw blurRad="38100" dist="38100" dir="2700000" algn="tl">
                            <a:srgbClr val="000000">
                              <a:alpha val="43137"/>
                            </a:srgbClr>
                          </a:outerShdw>
                        </a:effectLs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dirty="0" smtClean="0"/>
                        <a:t>Im Hinblick</a:t>
                      </a:r>
                      <a:r>
                        <a:rPr lang="de-DE" sz="1200" b="0" baseline="0" dirty="0" smtClean="0"/>
                        <a:t> auf den EU </a:t>
                      </a:r>
                      <a:r>
                        <a:rPr lang="de-DE" sz="1200" b="0" baseline="0" dirty="0" err="1" smtClean="0"/>
                        <a:t>Artificial</a:t>
                      </a:r>
                      <a:r>
                        <a:rPr lang="de-DE" sz="1200" b="0" baseline="0" dirty="0" smtClean="0"/>
                        <a:t> </a:t>
                      </a:r>
                      <a:r>
                        <a:rPr lang="de-DE" sz="1200" b="0" baseline="0" dirty="0" err="1" smtClean="0"/>
                        <a:t>Intelligence</a:t>
                      </a:r>
                      <a:r>
                        <a:rPr lang="de-DE" sz="1200" b="0" baseline="0" dirty="0" smtClean="0"/>
                        <a:t> Act:</a:t>
                      </a:r>
                      <a:endParaRPr lang="de-DE" sz="1200"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dirty="0" smtClean="0"/>
                        <a:t>Welche speziellen Normen für KI-Transparenz/Erklärbarkeit braucht es aus Ihrer Sicht zukünftig noch?</a:t>
                      </a:r>
                    </a:p>
                  </a:txBody>
                  <a:tcPr/>
                </a:tc>
                <a:extLst>
                  <a:ext uri="{0D108BD9-81ED-4DB2-BD59-A6C34878D82A}">
                    <a16:rowId xmlns:a16="http://schemas.microsoft.com/office/drawing/2014/main" val="155120506"/>
                  </a:ext>
                </a:extLst>
              </a:tr>
              <a:tr h="406925">
                <a:tc>
                  <a:txBody>
                    <a:bodyPr/>
                    <a:lstStyle/>
                    <a:p>
                      <a:r>
                        <a:rPr lang="de-DE" b="1" dirty="0" smtClean="0">
                          <a:effectLst>
                            <a:outerShdw blurRad="38100" dist="38100" dir="2700000" algn="tl">
                              <a:srgbClr val="000000">
                                <a:alpha val="43137"/>
                              </a:srgbClr>
                            </a:outerShdw>
                          </a:effectLst>
                        </a:rPr>
                        <a:t>Frage 7</a:t>
                      </a:r>
                      <a:endParaRPr lang="de-DE" b="1" dirty="0">
                        <a:effectLst>
                          <a:outerShdw blurRad="38100" dist="38100" dir="2700000" algn="tl">
                            <a:srgbClr val="000000">
                              <a:alpha val="43137"/>
                            </a:srgbClr>
                          </a:outerShdw>
                        </a:effectLs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dk1"/>
                          </a:solidFill>
                          <a:latin typeface="+mn-lt"/>
                          <a:ea typeface="+mn-ea"/>
                          <a:cs typeface="+mn-cs"/>
                        </a:rPr>
                        <a:t>Welches Feedback möchten Sie uns noch mit auf den Weg geben?</a:t>
                      </a:r>
                    </a:p>
                    <a:p>
                      <a:endParaRPr lang="de-DE" sz="1200" b="0" kern="1200" dirty="0">
                        <a:solidFill>
                          <a:schemeClr val="dk1"/>
                        </a:solidFill>
                        <a:latin typeface="+mn-lt"/>
                        <a:ea typeface="+mn-ea"/>
                        <a:cs typeface="+mn-cs"/>
                      </a:endParaRPr>
                    </a:p>
                  </a:txBody>
                  <a:tcPr/>
                </a:tc>
                <a:extLst>
                  <a:ext uri="{0D108BD9-81ED-4DB2-BD59-A6C34878D82A}">
                    <a16:rowId xmlns:a16="http://schemas.microsoft.com/office/drawing/2014/main" val="464379515"/>
                  </a:ext>
                </a:extLst>
              </a:tr>
            </a:tbl>
          </a:graphicData>
        </a:graphic>
      </p:graphicFrame>
      <p:sp>
        <p:nvSpPr>
          <p:cNvPr id="11" name="TextBox 10"/>
          <p:cNvSpPr txBox="1"/>
          <p:nvPr/>
        </p:nvSpPr>
        <p:spPr>
          <a:xfrm>
            <a:off x="5266267" y="921974"/>
            <a:ext cx="3434825" cy="364202"/>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lIns="0" tIns="0" rIns="0" bIns="0" rtlCol="0">
            <a:spAutoFit/>
          </a:bodyPr>
          <a:lstStyle/>
          <a:p>
            <a:pPr>
              <a:spcBef>
                <a:spcPts val="200"/>
              </a:spcBef>
              <a:buClr>
                <a:srgbClr val="0064B4"/>
              </a:buClr>
            </a:pPr>
            <a:r>
              <a:rPr lang="de-DE" sz="1100" b="1" dirty="0" smtClean="0"/>
              <a:t>Link zum </a:t>
            </a:r>
            <a:r>
              <a:rPr lang="de-DE" sz="1100" b="1" dirty="0" err="1" smtClean="0"/>
              <a:t>Voting</a:t>
            </a:r>
            <a:r>
              <a:rPr lang="de-DE" sz="1100" dirty="0"/>
              <a:t>: https://vote.telekom.net/464088</a:t>
            </a:r>
            <a:endParaRPr lang="de-DE" sz="1100" dirty="0" smtClean="0"/>
          </a:p>
          <a:p>
            <a:pPr>
              <a:spcBef>
                <a:spcPts val="200"/>
              </a:spcBef>
              <a:buClr>
                <a:srgbClr val="0064B4"/>
              </a:buClr>
            </a:pPr>
            <a:r>
              <a:rPr lang="de-DE" sz="1100" b="1" dirty="0" smtClean="0"/>
              <a:t>Passwort</a:t>
            </a:r>
            <a:r>
              <a:rPr lang="de-DE" sz="1100" dirty="0" smtClean="0"/>
              <a:t>: DINKI2021</a:t>
            </a:r>
            <a:endParaRPr lang="de-DE" sz="1100" dirty="0"/>
          </a:p>
        </p:txBody>
      </p:sp>
    </p:spTree>
    <p:extLst>
      <p:ext uri="{BB962C8B-B14F-4D97-AF65-F5344CB8AC3E}">
        <p14:creationId xmlns:p14="http://schemas.microsoft.com/office/powerpoint/2010/main" val="35486800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nhaltsplatzhalter 6">
            <a:extLst>
              <a:ext uri="{FF2B5EF4-FFF2-40B4-BE49-F238E27FC236}">
                <a16:creationId xmlns:a16="http://schemas.microsoft.com/office/drawing/2014/main" id="{9B5F6423-A149-4D9A-974B-77F33426E2F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597" t="15220" r="20154" b="18588"/>
          <a:stretch/>
        </p:blipFill>
        <p:spPr bwMode="gray">
          <a:xfrm>
            <a:off x="-8467" y="-16934"/>
            <a:ext cx="9152467" cy="5185833"/>
          </a:xfrm>
          <a:prstGeom prst="rect">
            <a:avLst/>
          </a:prstGeom>
          <a:solidFill>
            <a:schemeClr val="bg1">
              <a:lumMod val="95000"/>
            </a:schemeClr>
          </a:solidFill>
        </p:spPr>
      </p:pic>
      <p:sp>
        <p:nvSpPr>
          <p:cNvPr id="11" name="Textfeld 10"/>
          <p:cNvSpPr txBox="1"/>
          <p:nvPr/>
        </p:nvSpPr>
        <p:spPr bwMode="gray">
          <a:xfrm rot="5400000">
            <a:off x="6482250" y="2481750"/>
            <a:ext cx="5143500" cy="180000"/>
          </a:xfrm>
          <a:prstGeom prst="rect">
            <a:avLst/>
          </a:prstGeom>
        </p:spPr>
        <p:txBody>
          <a:bodyPr vert="horz" wrap="none" lIns="144000" tIns="0" rIns="144000" bIns="0" rtlCol="0" anchor="ctr">
            <a:noAutofit/>
          </a:bodyPr>
          <a:lstStyle>
            <a:lvl1pPr indent="0" algn="r">
              <a:spcBef>
                <a:spcPts val="600"/>
              </a:spcBef>
              <a:buClr>
                <a:schemeClr val="accent1"/>
              </a:buClr>
              <a:buFontTx/>
              <a:buNone/>
              <a:defRPr sz="800">
                <a:solidFill>
                  <a:schemeClr val="accent1"/>
                </a:solidFill>
              </a:defRPr>
            </a:lvl1pPr>
            <a:lvl2pPr marL="360000" indent="-180000">
              <a:spcBef>
                <a:spcPts val="600"/>
              </a:spcBef>
              <a:buClr>
                <a:schemeClr val="accent1"/>
              </a:buClr>
              <a:buFont typeface="Arial" panose="020B0604020202020204" pitchFamily="34" charset="0"/>
              <a:buChar char="•"/>
              <a:defRPr sz="1400"/>
            </a:lvl2pPr>
            <a:lvl3pPr marL="540000" indent="-180000">
              <a:spcBef>
                <a:spcPts val="600"/>
              </a:spcBef>
              <a:buClr>
                <a:schemeClr val="accent1"/>
              </a:buClr>
              <a:buFont typeface="Arial" panose="020B0604020202020204" pitchFamily="34" charset="0"/>
              <a:buChar char="•"/>
              <a:defRPr sz="1400"/>
            </a:lvl3pPr>
            <a:lvl4pPr marL="720000" indent="-180000">
              <a:spcBef>
                <a:spcPts val="600"/>
              </a:spcBef>
              <a:buClr>
                <a:schemeClr val="accent1"/>
              </a:buClr>
              <a:buFont typeface="Arial" panose="020B0604020202020204" pitchFamily="34" charset="0"/>
              <a:buChar char="•"/>
              <a:defRPr sz="1400"/>
            </a:lvl4pPr>
            <a:lvl5pPr marL="900000" indent="-180000">
              <a:spcBef>
                <a:spcPts val="600"/>
              </a:spcBef>
              <a:buClr>
                <a:schemeClr val="accent1"/>
              </a:buClr>
              <a:buFont typeface="Arial" panose="020B0604020202020204" pitchFamily="34" charset="0"/>
              <a:buChar char="•"/>
              <a:defRPr sz="14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de-DE" dirty="0"/>
              <a:t>Quelle: ...</a:t>
            </a:r>
          </a:p>
        </p:txBody>
      </p:sp>
      <p:sp>
        <p:nvSpPr>
          <p:cNvPr id="9" name="Titel 2">
            <a:extLst>
              <a:ext uri="{FF2B5EF4-FFF2-40B4-BE49-F238E27FC236}">
                <a16:creationId xmlns:a16="http://schemas.microsoft.com/office/drawing/2014/main" id="{139315FF-9CCB-4196-8E02-64743FD3189E}"/>
              </a:ext>
            </a:extLst>
          </p:cNvPr>
          <p:cNvSpPr>
            <a:spLocks noGrp="1"/>
          </p:cNvSpPr>
          <p:nvPr>
            <p:ph type="title"/>
          </p:nvPr>
        </p:nvSpPr>
        <p:spPr>
          <a:xfrm>
            <a:off x="301625" y="4065535"/>
            <a:ext cx="2334925" cy="637849"/>
          </a:xfrm>
          <a:noFill/>
        </p:spPr>
        <p:txBody>
          <a:bodyPr anchor="b" anchorCtr="0">
            <a:spAutoFit/>
          </a:bodyPr>
          <a:lstStyle/>
          <a:p>
            <a:r>
              <a:rPr lang="de-DE" sz="3200" b="0" dirty="0" smtClean="0">
                <a:solidFill>
                  <a:schemeClr val="bg1"/>
                </a:solidFill>
              </a:rPr>
              <a:t>Diskussion</a:t>
            </a:r>
            <a:endParaRPr lang="de-DE" sz="3200" b="0" dirty="0">
              <a:solidFill>
                <a:schemeClr val="bg1"/>
              </a:solidFill>
            </a:endParaRPr>
          </a:p>
        </p:txBody>
      </p:sp>
    </p:spTree>
    <p:extLst>
      <p:ext uri="{BB962C8B-B14F-4D97-AF65-F5344CB8AC3E}">
        <p14:creationId xmlns:p14="http://schemas.microsoft.com/office/powerpoint/2010/main" val="379483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7D1FBFE8-4AB7-48B0-A034-D08C5A7B45A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506" t="10891" b="18460"/>
          <a:stretch/>
        </p:blipFill>
        <p:spPr>
          <a:xfrm>
            <a:off x="0" y="557211"/>
            <a:ext cx="9144000" cy="4586289"/>
          </a:xfrm>
          <a:prstGeom prst="rect">
            <a:avLst/>
          </a:prstGeom>
        </p:spPr>
      </p:pic>
      <p:sp>
        <p:nvSpPr>
          <p:cNvPr id="21" name="Textfeld 20"/>
          <p:cNvSpPr txBox="1"/>
          <p:nvPr/>
        </p:nvSpPr>
        <p:spPr bwMode="gray">
          <a:xfrm>
            <a:off x="349076" y="842963"/>
            <a:ext cx="3600000" cy="861774"/>
          </a:xfrm>
          <a:prstGeom prst="rect">
            <a:avLst/>
          </a:prstGeom>
          <a:noFill/>
        </p:spPr>
        <p:txBody>
          <a:bodyPr wrap="square" lIns="0" tIns="0" rIns="0" bIns="0" rtlCol="0">
            <a:spAutoFit/>
          </a:bodyPr>
          <a:lstStyle/>
          <a:p>
            <a:pPr marL="0" indent="0">
              <a:spcBef>
                <a:spcPts val="200"/>
              </a:spcBef>
              <a:buClr>
                <a:srgbClr val="0064B4"/>
              </a:buClr>
              <a:buFont typeface="Wingdings" pitchFamily="2" charset="2"/>
              <a:buNone/>
            </a:pPr>
            <a:r>
              <a:rPr lang="de-DE" sz="2800" dirty="0">
                <a:solidFill>
                  <a:schemeClr val="bg1"/>
                </a:solidFill>
              </a:rPr>
              <a:t>Vielen Dank für</a:t>
            </a:r>
            <a:br>
              <a:rPr lang="de-DE" sz="2800" dirty="0">
                <a:solidFill>
                  <a:schemeClr val="bg1"/>
                </a:solidFill>
              </a:rPr>
            </a:br>
            <a:r>
              <a:rPr lang="de-DE" sz="2800" dirty="0">
                <a:solidFill>
                  <a:schemeClr val="bg1"/>
                </a:solidFill>
              </a:rPr>
              <a:t>Ihre Aufmerksamkeit!</a:t>
            </a:r>
          </a:p>
        </p:txBody>
      </p:sp>
      <p:sp>
        <p:nvSpPr>
          <p:cNvPr id="11" name="Rectangle 5"/>
          <p:cNvSpPr>
            <a:spLocks noChangeArrowheads="1"/>
          </p:cNvSpPr>
          <p:nvPr/>
        </p:nvSpPr>
        <p:spPr bwMode="gray">
          <a:xfrm flipH="1">
            <a:off x="301622" y="3112017"/>
            <a:ext cx="2287958" cy="1474271"/>
          </a:xfrm>
          <a:prstGeom prst="rect">
            <a:avLst/>
          </a:prstGeom>
          <a:solidFill>
            <a:srgbClr val="8E9DC6"/>
          </a:solidFill>
          <a:ln w="9525">
            <a:noFill/>
          </a:ln>
          <a:effectLst/>
        </p:spPr>
        <p:txBody>
          <a:bodyPr vert="horz" wrap="square" lIns="180000" tIns="108000" rIns="180000" bIns="108000" numCol="1" anchor="t" anchorCtr="0" compatLnSpc="1">
            <a:prstTxWarp prst="textNoShape">
              <a:avLst/>
            </a:prstTxWarp>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buClr>
                <a:schemeClr val="accent6"/>
              </a:buClr>
              <a:tabLst>
                <a:tab pos="2870200" algn="l"/>
                <a:tab pos="5740400" algn="l"/>
              </a:tabLst>
            </a:pPr>
            <a:r>
              <a:rPr lang="de-DE" sz="1200" b="1" dirty="0">
                <a:solidFill>
                  <a:schemeClr val="bg1"/>
                </a:solidFill>
              </a:rPr>
              <a:t>Ihr Ansprechpartner:</a:t>
            </a:r>
          </a:p>
          <a:p>
            <a:endParaRPr lang="de-DE" sz="1100" dirty="0">
              <a:solidFill>
                <a:schemeClr val="bg1"/>
              </a:solidFill>
            </a:endParaRPr>
          </a:p>
          <a:p>
            <a:r>
              <a:rPr lang="de-DE" sz="1000" dirty="0">
                <a:solidFill>
                  <a:schemeClr val="bg1"/>
                </a:solidFill>
              </a:rPr>
              <a:t>Tanja Hagemann</a:t>
            </a:r>
          </a:p>
          <a:p>
            <a:r>
              <a:rPr lang="de-DE" sz="1000" dirty="0">
                <a:solidFill>
                  <a:schemeClr val="bg1"/>
                </a:solidFill>
              </a:rPr>
              <a:t>Telekom Innovation Laboratories</a:t>
            </a:r>
          </a:p>
          <a:p>
            <a:endParaRPr lang="de-DE" sz="1000" dirty="0">
              <a:solidFill>
                <a:schemeClr val="bg1"/>
              </a:solidFill>
            </a:endParaRPr>
          </a:p>
          <a:p>
            <a:r>
              <a:rPr lang="de-DE" sz="1000" dirty="0">
                <a:solidFill>
                  <a:schemeClr val="bg1"/>
                </a:solidFill>
              </a:rPr>
              <a:t>       linkedin.com/in/</a:t>
            </a:r>
            <a:r>
              <a:rPr lang="de-DE" sz="1000" dirty="0" err="1">
                <a:solidFill>
                  <a:schemeClr val="bg1"/>
                </a:solidFill>
              </a:rPr>
              <a:t>tanjahagemann</a:t>
            </a:r>
            <a:endParaRPr lang="de-DE" sz="1000" dirty="0">
              <a:solidFill>
                <a:schemeClr val="bg1"/>
              </a:solidFill>
            </a:endParaRPr>
          </a:p>
          <a:p>
            <a:r>
              <a:rPr lang="de-DE" sz="1000" dirty="0">
                <a:solidFill>
                  <a:schemeClr val="bg1"/>
                </a:solidFill>
              </a:rPr>
              <a:t>E-Mail: </a:t>
            </a:r>
            <a:r>
              <a:rPr lang="de-DE" sz="1000" dirty="0" smtClean="0">
                <a:solidFill>
                  <a:schemeClr val="bg1"/>
                </a:solidFill>
              </a:rPr>
              <a:t/>
            </a:r>
            <a:br>
              <a:rPr lang="de-DE" sz="1000" dirty="0" smtClean="0">
                <a:solidFill>
                  <a:schemeClr val="bg1"/>
                </a:solidFill>
              </a:rPr>
            </a:br>
            <a:r>
              <a:rPr lang="de-DE" sz="1000" dirty="0" smtClean="0">
                <a:solidFill>
                  <a:schemeClr val="bg1"/>
                </a:solidFill>
              </a:rPr>
              <a:t>Tanja.Hagemann@telekom.de</a:t>
            </a:r>
            <a:endParaRPr lang="de-DE" sz="1000" dirty="0">
              <a:solidFill>
                <a:schemeClr val="bg1"/>
              </a:solidFill>
            </a:endParaRPr>
          </a:p>
        </p:txBody>
      </p:sp>
      <p:sp>
        <p:nvSpPr>
          <p:cNvPr id="12" name="Textfeld 11"/>
          <p:cNvSpPr txBox="1"/>
          <p:nvPr/>
        </p:nvSpPr>
        <p:spPr bwMode="gray">
          <a:xfrm>
            <a:off x="5265188" y="3474998"/>
            <a:ext cx="2160000" cy="432000"/>
          </a:xfrm>
          <a:prstGeom prst="rect">
            <a:avLst/>
          </a:prstGeom>
        </p:spPr>
        <p:txBody>
          <a:bodyPr vert="horz" lIns="0" tIns="0" rIns="0" bIns="0" rtlCol="0">
            <a:noAutofit/>
          </a:bodyPr>
          <a:lstStyle>
            <a:lvl1pPr indent="0">
              <a:lnSpc>
                <a:spcPct val="120000"/>
              </a:lnSpc>
              <a:spcBef>
                <a:spcPts val="300"/>
              </a:spcBef>
              <a:buClr>
                <a:schemeClr val="accent1"/>
              </a:buClr>
              <a:buFont typeface="Wingdings" panose="05000000000000000000" pitchFamily="2" charset="2"/>
              <a:buNone/>
              <a:defRPr sz="1000">
                <a:solidFill>
                  <a:schemeClr val="accent1"/>
                </a:solidFill>
              </a:defRPr>
            </a:lvl1pPr>
            <a:lvl2pPr marL="180000" indent="0">
              <a:spcBef>
                <a:spcPts val="600"/>
              </a:spcBef>
              <a:buClr>
                <a:schemeClr val="accent1"/>
              </a:buClr>
              <a:buFont typeface="Arial" panose="020B0604020202020204" pitchFamily="34" charset="0"/>
              <a:buNone/>
              <a:defRPr sz="1400"/>
            </a:lvl2pPr>
            <a:lvl3pPr marL="360000" indent="0">
              <a:spcBef>
                <a:spcPts val="600"/>
              </a:spcBef>
              <a:buClr>
                <a:schemeClr val="accent1"/>
              </a:buClr>
              <a:buFont typeface="Arial" panose="020B0604020202020204" pitchFamily="34" charset="0"/>
              <a:buNone/>
              <a:defRPr sz="1400"/>
            </a:lvl3pPr>
            <a:lvl4pPr marL="540000" indent="0">
              <a:spcBef>
                <a:spcPts val="600"/>
              </a:spcBef>
              <a:buClr>
                <a:schemeClr val="accent1"/>
              </a:buClr>
              <a:buFont typeface="Arial" panose="020B0604020202020204" pitchFamily="34" charset="0"/>
              <a:buNone/>
              <a:defRPr sz="1400"/>
            </a:lvl4pPr>
            <a:lvl5pPr marL="720000" indent="0">
              <a:spcBef>
                <a:spcPts val="600"/>
              </a:spcBef>
              <a:buClr>
                <a:schemeClr val="accent1"/>
              </a:buClr>
              <a:buFont typeface="Arial" panose="020B0604020202020204" pitchFamily="34" charset="0"/>
              <a:buNone/>
              <a:defRPr sz="14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endParaRPr lang="de-DE" dirty="0">
              <a:solidFill>
                <a:schemeClr val="tx1"/>
              </a:solidFill>
            </a:endParaRPr>
          </a:p>
        </p:txBody>
      </p:sp>
      <p:sp>
        <p:nvSpPr>
          <p:cNvPr id="13" name="Textfeld 12"/>
          <p:cNvSpPr txBox="1"/>
          <p:nvPr/>
        </p:nvSpPr>
        <p:spPr bwMode="gray">
          <a:xfrm>
            <a:off x="5265188" y="4014998"/>
            <a:ext cx="2160000" cy="432000"/>
          </a:xfrm>
          <a:prstGeom prst="rect">
            <a:avLst/>
          </a:prstGeom>
        </p:spPr>
        <p:txBody>
          <a:bodyPr vert="horz" lIns="0" tIns="0" rIns="0" bIns="0" rtlCol="0">
            <a:noAutofit/>
          </a:bodyPr>
          <a:lstStyle>
            <a:lvl1pPr indent="0">
              <a:lnSpc>
                <a:spcPct val="120000"/>
              </a:lnSpc>
              <a:spcBef>
                <a:spcPts val="300"/>
              </a:spcBef>
              <a:buClr>
                <a:schemeClr val="accent1"/>
              </a:buClr>
              <a:buFont typeface="Wingdings" panose="05000000000000000000" pitchFamily="2" charset="2"/>
              <a:buNone/>
              <a:defRPr sz="1000">
                <a:solidFill>
                  <a:schemeClr val="accent1"/>
                </a:solidFill>
              </a:defRPr>
            </a:lvl1pPr>
            <a:lvl2pPr marL="180000" indent="0">
              <a:spcBef>
                <a:spcPts val="600"/>
              </a:spcBef>
              <a:buClr>
                <a:schemeClr val="accent1"/>
              </a:buClr>
              <a:buFont typeface="Arial" panose="020B0604020202020204" pitchFamily="34" charset="0"/>
              <a:buNone/>
              <a:defRPr sz="1400"/>
            </a:lvl2pPr>
            <a:lvl3pPr marL="360000" indent="0">
              <a:spcBef>
                <a:spcPts val="600"/>
              </a:spcBef>
              <a:buClr>
                <a:schemeClr val="accent1"/>
              </a:buClr>
              <a:buFont typeface="Arial" panose="020B0604020202020204" pitchFamily="34" charset="0"/>
              <a:buNone/>
              <a:defRPr sz="1400"/>
            </a:lvl3pPr>
            <a:lvl4pPr marL="540000" indent="0">
              <a:spcBef>
                <a:spcPts val="600"/>
              </a:spcBef>
              <a:buClr>
                <a:schemeClr val="accent1"/>
              </a:buClr>
              <a:buFont typeface="Arial" panose="020B0604020202020204" pitchFamily="34" charset="0"/>
              <a:buNone/>
              <a:defRPr sz="1400"/>
            </a:lvl4pPr>
            <a:lvl5pPr marL="720000" indent="0">
              <a:spcBef>
                <a:spcPts val="600"/>
              </a:spcBef>
              <a:buClr>
                <a:schemeClr val="accent1"/>
              </a:buClr>
              <a:buFont typeface="Arial" panose="020B0604020202020204" pitchFamily="34" charset="0"/>
              <a:buNone/>
              <a:defRPr sz="14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endParaRPr lang="de-DE" dirty="0">
              <a:solidFill>
                <a:schemeClr val="tx1"/>
              </a:solidFill>
            </a:endParaRPr>
          </a:p>
        </p:txBody>
      </p:sp>
      <p:sp>
        <p:nvSpPr>
          <p:cNvPr id="15" name="Rectangle 5"/>
          <p:cNvSpPr>
            <a:spLocks noChangeArrowheads="1"/>
          </p:cNvSpPr>
          <p:nvPr/>
        </p:nvSpPr>
        <p:spPr bwMode="gray">
          <a:xfrm flipH="1">
            <a:off x="2727206" y="3112017"/>
            <a:ext cx="2289600" cy="1474271"/>
          </a:xfrm>
          <a:prstGeom prst="rect">
            <a:avLst/>
          </a:prstGeom>
          <a:solidFill>
            <a:srgbClr val="8E9DC6"/>
          </a:solidFill>
          <a:ln w="9525">
            <a:noFill/>
          </a:ln>
          <a:effectLst/>
        </p:spPr>
        <p:txBody>
          <a:bodyPr vert="horz" wrap="square" lIns="180000" tIns="108000" rIns="180000" bIns="108000" numCol="1" anchor="t" anchorCtr="0" compatLnSpc="1">
            <a:prstTxWarp prst="textNoShape">
              <a:avLst/>
            </a:prstTxWarp>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buClr>
                <a:schemeClr val="accent6"/>
              </a:buClr>
              <a:tabLst>
                <a:tab pos="2870200" algn="l"/>
                <a:tab pos="5740400" algn="l"/>
              </a:tabLst>
            </a:pPr>
            <a:r>
              <a:rPr lang="de-DE" sz="1200" b="1" dirty="0">
                <a:solidFill>
                  <a:schemeClr val="bg1"/>
                </a:solidFill>
              </a:rPr>
              <a:t>Ihr Ansprechpartner:</a:t>
            </a:r>
          </a:p>
          <a:p>
            <a:endParaRPr lang="de-DE" sz="1100" dirty="0">
              <a:solidFill>
                <a:schemeClr val="bg1"/>
              </a:solidFill>
            </a:endParaRPr>
          </a:p>
          <a:p>
            <a:r>
              <a:rPr lang="de-DE" sz="1000" dirty="0" smtClean="0">
                <a:solidFill>
                  <a:schemeClr val="bg1"/>
                </a:solidFill>
              </a:rPr>
              <a:t>Benjamin </a:t>
            </a:r>
            <a:r>
              <a:rPr lang="de-DE" sz="1000" dirty="0" err="1" smtClean="0">
                <a:solidFill>
                  <a:schemeClr val="bg1"/>
                </a:solidFill>
              </a:rPr>
              <a:t>Ledwon</a:t>
            </a:r>
            <a:endParaRPr lang="de-DE" sz="1000" dirty="0">
              <a:solidFill>
                <a:schemeClr val="bg1"/>
              </a:solidFill>
            </a:endParaRPr>
          </a:p>
          <a:p>
            <a:r>
              <a:rPr lang="de-DE" sz="1000" dirty="0" smtClean="0">
                <a:solidFill>
                  <a:schemeClr val="bg1"/>
                </a:solidFill>
              </a:rPr>
              <a:t>Deutsche Telekom</a:t>
            </a:r>
            <a:endParaRPr lang="de-DE" sz="1000" dirty="0">
              <a:solidFill>
                <a:schemeClr val="bg1"/>
              </a:solidFill>
            </a:endParaRPr>
          </a:p>
          <a:p>
            <a:endParaRPr lang="de-DE" sz="1000" dirty="0">
              <a:solidFill>
                <a:schemeClr val="bg1"/>
              </a:solidFill>
            </a:endParaRPr>
          </a:p>
          <a:p>
            <a:endParaRPr lang="de-DE" sz="1000" dirty="0" smtClean="0">
              <a:solidFill>
                <a:schemeClr val="bg1"/>
              </a:solidFill>
            </a:endParaRPr>
          </a:p>
          <a:p>
            <a:r>
              <a:rPr lang="de-DE" sz="1000" dirty="0" smtClean="0">
                <a:solidFill>
                  <a:schemeClr val="bg1"/>
                </a:solidFill>
              </a:rPr>
              <a:t>E-Mail: </a:t>
            </a:r>
            <a:r>
              <a:rPr lang="de-DE" sz="1000" dirty="0" smtClean="0">
                <a:solidFill>
                  <a:schemeClr val="bg1"/>
                </a:solidFill>
              </a:rPr>
              <a:t>Benjamin.Ledwon@telekom.de</a:t>
            </a:r>
            <a:endParaRPr lang="de-DE" sz="1000" dirty="0">
              <a:solidFill>
                <a:schemeClr val="bg1"/>
              </a:solidFill>
            </a:endParaRPr>
          </a:p>
        </p:txBody>
      </p:sp>
      <p:sp>
        <p:nvSpPr>
          <p:cNvPr id="9" name="Rectangle 5"/>
          <p:cNvSpPr>
            <a:spLocks noChangeArrowheads="1"/>
          </p:cNvSpPr>
          <p:nvPr/>
        </p:nvSpPr>
        <p:spPr bwMode="gray">
          <a:xfrm flipH="1">
            <a:off x="5154432" y="3112016"/>
            <a:ext cx="2287958" cy="1474271"/>
          </a:xfrm>
          <a:prstGeom prst="rect">
            <a:avLst/>
          </a:prstGeom>
          <a:solidFill>
            <a:srgbClr val="8E9DC6"/>
          </a:solidFill>
          <a:ln w="9525">
            <a:noFill/>
          </a:ln>
          <a:effectLst/>
        </p:spPr>
        <p:txBody>
          <a:bodyPr vert="horz" wrap="square" lIns="180000" tIns="108000" rIns="180000" bIns="108000" numCol="1" anchor="t" anchorCtr="0" compatLnSpc="1">
            <a:prstTxWarp prst="textNoShape">
              <a:avLst/>
            </a:prstTxWarp>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buClr>
                <a:schemeClr val="accent6"/>
              </a:buClr>
              <a:tabLst>
                <a:tab pos="2870200" algn="l"/>
                <a:tab pos="5740400" algn="l"/>
              </a:tabLst>
            </a:pPr>
            <a:r>
              <a:rPr lang="de-DE" sz="1200" b="1" dirty="0">
                <a:solidFill>
                  <a:schemeClr val="bg1"/>
                </a:solidFill>
              </a:rPr>
              <a:t>Ihr Ansprechpartner:</a:t>
            </a:r>
          </a:p>
          <a:p>
            <a:endParaRPr lang="de-DE" sz="1100" dirty="0">
              <a:solidFill>
                <a:schemeClr val="bg1"/>
              </a:solidFill>
            </a:endParaRPr>
          </a:p>
          <a:p>
            <a:r>
              <a:rPr lang="de-DE" sz="1000" dirty="0" smtClean="0">
                <a:solidFill>
                  <a:schemeClr val="bg1"/>
                </a:solidFill>
              </a:rPr>
              <a:t>Taras </a:t>
            </a:r>
            <a:r>
              <a:rPr lang="de-DE" sz="1000" dirty="0" err="1" smtClean="0">
                <a:solidFill>
                  <a:schemeClr val="bg1"/>
                </a:solidFill>
              </a:rPr>
              <a:t>Holoyad</a:t>
            </a:r>
            <a:endParaRPr lang="de-DE" sz="1000" dirty="0">
              <a:solidFill>
                <a:schemeClr val="bg1"/>
              </a:solidFill>
            </a:endParaRPr>
          </a:p>
          <a:p>
            <a:r>
              <a:rPr lang="de-DE" sz="1000" dirty="0" smtClean="0">
                <a:solidFill>
                  <a:schemeClr val="bg1"/>
                </a:solidFill>
              </a:rPr>
              <a:t>Bundesnetzagentur</a:t>
            </a:r>
            <a:endParaRPr lang="de-DE" sz="1000" dirty="0">
              <a:solidFill>
                <a:schemeClr val="bg1"/>
              </a:solidFill>
            </a:endParaRPr>
          </a:p>
          <a:p>
            <a:endParaRPr lang="de-DE" sz="1000" dirty="0">
              <a:solidFill>
                <a:schemeClr val="bg1"/>
              </a:solidFill>
            </a:endParaRPr>
          </a:p>
          <a:p>
            <a:endParaRPr lang="de-DE" sz="1000" dirty="0" smtClean="0">
              <a:solidFill>
                <a:schemeClr val="bg1"/>
              </a:solidFill>
            </a:endParaRPr>
          </a:p>
          <a:p>
            <a:r>
              <a:rPr lang="de-DE" sz="1000" dirty="0" smtClean="0">
                <a:solidFill>
                  <a:schemeClr val="bg1"/>
                </a:solidFill>
              </a:rPr>
              <a:t>E-Mail:</a:t>
            </a:r>
          </a:p>
          <a:p>
            <a:r>
              <a:rPr lang="de-DE" sz="1000" dirty="0">
                <a:solidFill>
                  <a:schemeClr val="bg1"/>
                </a:solidFill>
              </a:rPr>
              <a:t>Taras.Holoyad@BNetzA.DE</a:t>
            </a:r>
            <a:endParaRPr lang="de-DE" sz="1000" dirty="0">
              <a:solidFill>
                <a:schemeClr val="bg1"/>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118" y="4014998"/>
            <a:ext cx="150106" cy="150106"/>
          </a:xfrm>
          <a:prstGeom prst="rect">
            <a:avLst/>
          </a:prstGeom>
        </p:spPr>
      </p:pic>
    </p:spTree>
    <p:extLst>
      <p:ext uri="{BB962C8B-B14F-4D97-AF65-F5344CB8AC3E}">
        <p14:creationId xmlns:p14="http://schemas.microsoft.com/office/powerpoint/2010/main" val="13428674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nhaltsplatzhalter 6">
            <a:extLst>
              <a:ext uri="{FF2B5EF4-FFF2-40B4-BE49-F238E27FC236}">
                <a16:creationId xmlns:a16="http://schemas.microsoft.com/office/drawing/2014/main" id="{9B5F6423-A149-4D9A-974B-77F33426E2F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34" t="542" r="578" b="5029"/>
          <a:stretch/>
        </p:blipFill>
        <p:spPr bwMode="gray">
          <a:xfrm>
            <a:off x="-8467" y="-16934"/>
            <a:ext cx="9152467" cy="5185833"/>
          </a:xfrm>
          <a:prstGeom prst="rect">
            <a:avLst/>
          </a:prstGeom>
          <a:gradFill>
            <a:gsLst>
              <a:gs pos="0">
                <a:schemeClr val="accent1">
                  <a:lumMod val="5000"/>
                  <a:lumOff val="95000"/>
                </a:schemeClr>
              </a:gs>
              <a:gs pos="2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sp>
        <p:nvSpPr>
          <p:cNvPr id="11" name="Textfeld 10"/>
          <p:cNvSpPr txBox="1"/>
          <p:nvPr/>
        </p:nvSpPr>
        <p:spPr bwMode="gray">
          <a:xfrm rot="5400000">
            <a:off x="6482250" y="2481750"/>
            <a:ext cx="5143500" cy="180000"/>
          </a:xfrm>
          <a:prstGeom prst="rect">
            <a:avLst/>
          </a:prstGeom>
        </p:spPr>
        <p:txBody>
          <a:bodyPr vert="horz" wrap="none" lIns="144000" tIns="0" rIns="144000" bIns="0" rtlCol="0" anchor="ctr">
            <a:noAutofit/>
          </a:bodyPr>
          <a:lstStyle>
            <a:lvl1pPr indent="0" algn="r">
              <a:spcBef>
                <a:spcPts val="600"/>
              </a:spcBef>
              <a:buClr>
                <a:schemeClr val="accent1"/>
              </a:buClr>
              <a:buFontTx/>
              <a:buNone/>
              <a:defRPr sz="800">
                <a:solidFill>
                  <a:schemeClr val="accent1"/>
                </a:solidFill>
              </a:defRPr>
            </a:lvl1pPr>
            <a:lvl2pPr marL="360000" indent="-180000">
              <a:spcBef>
                <a:spcPts val="600"/>
              </a:spcBef>
              <a:buClr>
                <a:schemeClr val="accent1"/>
              </a:buClr>
              <a:buFont typeface="Arial" panose="020B0604020202020204" pitchFamily="34" charset="0"/>
              <a:buChar char="•"/>
              <a:defRPr sz="1400"/>
            </a:lvl2pPr>
            <a:lvl3pPr marL="540000" indent="-180000">
              <a:spcBef>
                <a:spcPts val="600"/>
              </a:spcBef>
              <a:buClr>
                <a:schemeClr val="accent1"/>
              </a:buClr>
              <a:buFont typeface="Arial" panose="020B0604020202020204" pitchFamily="34" charset="0"/>
              <a:buChar char="•"/>
              <a:defRPr sz="1400"/>
            </a:lvl3pPr>
            <a:lvl4pPr marL="720000" indent="-180000">
              <a:spcBef>
                <a:spcPts val="600"/>
              </a:spcBef>
              <a:buClr>
                <a:schemeClr val="accent1"/>
              </a:buClr>
              <a:buFont typeface="Arial" panose="020B0604020202020204" pitchFamily="34" charset="0"/>
              <a:buChar char="•"/>
              <a:defRPr sz="1400"/>
            </a:lvl4pPr>
            <a:lvl5pPr marL="900000" indent="-180000">
              <a:spcBef>
                <a:spcPts val="600"/>
              </a:spcBef>
              <a:buClr>
                <a:schemeClr val="accent1"/>
              </a:buClr>
              <a:buFont typeface="Arial" panose="020B0604020202020204" pitchFamily="34" charset="0"/>
              <a:buChar char="•"/>
              <a:defRPr sz="14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de-DE" dirty="0"/>
              <a:t>Quelle: ...</a:t>
            </a:r>
          </a:p>
        </p:txBody>
      </p:sp>
      <p:sp>
        <p:nvSpPr>
          <p:cNvPr id="19" name="Titel 2">
            <a:extLst>
              <a:ext uri="{FF2B5EF4-FFF2-40B4-BE49-F238E27FC236}">
                <a16:creationId xmlns:a16="http://schemas.microsoft.com/office/drawing/2014/main" id="{9EA3DC07-B546-4DA8-882C-088A3CBD56C8}"/>
              </a:ext>
            </a:extLst>
          </p:cNvPr>
          <p:cNvSpPr>
            <a:spLocks noGrp="1"/>
          </p:cNvSpPr>
          <p:nvPr>
            <p:ph type="title"/>
          </p:nvPr>
        </p:nvSpPr>
        <p:spPr>
          <a:xfrm>
            <a:off x="301625" y="3573093"/>
            <a:ext cx="5183269" cy="1130291"/>
          </a:xfrm>
          <a:noFill/>
        </p:spPr>
        <p:txBody>
          <a:bodyPr anchor="b" anchorCtr="0">
            <a:spAutoFit/>
          </a:bodyPr>
          <a:lstStyle/>
          <a:p>
            <a:r>
              <a:rPr lang="de-DE" dirty="0" smtClean="0">
                <a:solidFill>
                  <a:schemeClr val="bg1"/>
                </a:solidFill>
              </a:rPr>
              <a:t>Intro</a:t>
            </a:r>
            <a:r>
              <a:rPr lang="de-DE" dirty="0">
                <a:solidFill>
                  <a:schemeClr val="bg1"/>
                </a:solidFill>
              </a:rPr>
              <a:t/>
            </a:r>
            <a:br>
              <a:rPr lang="de-DE" dirty="0">
                <a:solidFill>
                  <a:schemeClr val="bg1"/>
                </a:solidFill>
              </a:rPr>
            </a:br>
            <a:r>
              <a:rPr lang="de-DE" dirty="0" smtClean="0">
                <a:solidFill>
                  <a:schemeClr val="bg1"/>
                </a:solidFill>
              </a:rPr>
              <a:t>EU </a:t>
            </a:r>
            <a:r>
              <a:rPr lang="de-DE" dirty="0" err="1" smtClean="0">
                <a:solidFill>
                  <a:schemeClr val="bg1"/>
                </a:solidFill>
              </a:rPr>
              <a:t>Artifical</a:t>
            </a:r>
            <a:r>
              <a:rPr lang="de-DE" dirty="0" smtClean="0">
                <a:solidFill>
                  <a:schemeClr val="bg1"/>
                </a:solidFill>
              </a:rPr>
              <a:t> </a:t>
            </a:r>
            <a:r>
              <a:rPr lang="de-DE" dirty="0" err="1">
                <a:solidFill>
                  <a:schemeClr val="bg1"/>
                </a:solidFill>
              </a:rPr>
              <a:t>Intelligence</a:t>
            </a:r>
            <a:r>
              <a:rPr lang="de-DE" dirty="0">
                <a:solidFill>
                  <a:schemeClr val="bg1"/>
                </a:solidFill>
              </a:rPr>
              <a:t> Act </a:t>
            </a:r>
            <a:endParaRPr lang="de-DE" sz="3200" b="0" dirty="0">
              <a:solidFill>
                <a:schemeClr val="bg1"/>
              </a:solidFill>
            </a:endParaRPr>
          </a:p>
        </p:txBody>
      </p:sp>
    </p:spTree>
    <p:extLst>
      <p:ext uri="{BB962C8B-B14F-4D97-AF65-F5344CB8AC3E}">
        <p14:creationId xmlns:p14="http://schemas.microsoft.com/office/powerpoint/2010/main" val="42921350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smtClean="0"/>
              <a:t>Intro: EU </a:t>
            </a:r>
            <a:r>
              <a:rPr lang="de-DE" dirty="0" err="1" smtClean="0"/>
              <a:t>Artifical</a:t>
            </a:r>
            <a:r>
              <a:rPr lang="de-DE" dirty="0" smtClean="0"/>
              <a:t> </a:t>
            </a:r>
            <a:r>
              <a:rPr lang="de-DE" dirty="0" err="1"/>
              <a:t>Intelligence</a:t>
            </a:r>
            <a:r>
              <a:rPr lang="de-DE" dirty="0"/>
              <a:t> Act</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4</a:t>
            </a:fld>
            <a:endParaRPr lang="de-DE" noProof="0" dirty="0"/>
          </a:p>
        </p:txBody>
      </p:sp>
      <p:sp>
        <p:nvSpPr>
          <p:cNvPr id="2" name="TextBox 1"/>
          <p:cNvSpPr txBox="1"/>
          <p:nvPr/>
        </p:nvSpPr>
        <p:spPr>
          <a:xfrm>
            <a:off x="301626" y="2182865"/>
            <a:ext cx="8144243" cy="1838965"/>
          </a:xfrm>
          <a:prstGeom prst="rect">
            <a:avLst/>
          </a:prstGeom>
          <a:noFill/>
        </p:spPr>
        <p:txBody>
          <a:bodyPr wrap="square" lIns="0" tIns="0" rIns="0" bIns="0" rtlCol="0">
            <a:spAutoFit/>
          </a:bodyPr>
          <a:lstStyle/>
          <a:p>
            <a:r>
              <a:rPr lang="en-US" sz="1400" dirty="0"/>
              <a:t>Software that can, for a given set of human-defined objectives, generate outputs such as content, predictions, recommendations, or decisions influencing the environments they interact with, and that is developed with one or more of the following techniques and approaches</a:t>
            </a:r>
            <a:r>
              <a:rPr lang="en-US" sz="1400" dirty="0" smtClean="0"/>
              <a:t>:</a:t>
            </a:r>
          </a:p>
          <a:p>
            <a:pPr marL="171450" indent="-171450">
              <a:spcBef>
                <a:spcPts val="300"/>
              </a:spcBef>
              <a:buFont typeface="Arial" panose="020B0604020202020204" pitchFamily="34" charset="0"/>
              <a:buChar char="•"/>
            </a:pPr>
            <a:r>
              <a:rPr lang="en-US" sz="1400" b="1" dirty="0" smtClean="0"/>
              <a:t>Machine learning </a:t>
            </a:r>
            <a:r>
              <a:rPr lang="en-US" sz="1400" dirty="0" smtClean="0"/>
              <a:t>approaches, including supervised, unsupervised and reinforcement learning, using a wide variety of methods including deep learning;</a:t>
            </a:r>
          </a:p>
          <a:p>
            <a:pPr marL="171450" indent="-171450">
              <a:spcBef>
                <a:spcPts val="300"/>
              </a:spcBef>
              <a:buFont typeface="Arial" panose="020B0604020202020204" pitchFamily="34" charset="0"/>
              <a:buChar char="•"/>
            </a:pPr>
            <a:r>
              <a:rPr lang="en-US" sz="1400" b="1" dirty="0" smtClean="0"/>
              <a:t>Logic- and knowledge-based </a:t>
            </a:r>
            <a:r>
              <a:rPr lang="en-US" sz="1400" dirty="0" smtClean="0"/>
              <a:t>approaches, including knowledge representation, inductive (logic) programming, knowledge bases, inference and deductive engines, (symbolic) reasoning and expert systems;</a:t>
            </a:r>
          </a:p>
          <a:p>
            <a:pPr marL="171450" indent="-171450">
              <a:spcBef>
                <a:spcPts val="300"/>
              </a:spcBef>
              <a:buFont typeface="Arial" panose="020B0604020202020204" pitchFamily="34" charset="0"/>
              <a:buChar char="•"/>
            </a:pPr>
            <a:r>
              <a:rPr lang="en-US" sz="1400" b="1" dirty="0" smtClean="0"/>
              <a:t>Statistical approaches</a:t>
            </a:r>
            <a:r>
              <a:rPr lang="en-US" sz="1400" dirty="0" smtClean="0"/>
              <a:t>, </a:t>
            </a:r>
            <a:r>
              <a:rPr lang="en-US" sz="1400" b="1" dirty="0" smtClean="0"/>
              <a:t>Bayesian</a:t>
            </a:r>
            <a:r>
              <a:rPr lang="en-US" sz="1400" dirty="0" smtClean="0"/>
              <a:t> estimation, </a:t>
            </a:r>
            <a:r>
              <a:rPr lang="en-US" sz="1400" b="1" dirty="0" smtClean="0"/>
              <a:t>search</a:t>
            </a:r>
            <a:r>
              <a:rPr lang="en-US" sz="1400" dirty="0" smtClean="0"/>
              <a:t> and </a:t>
            </a:r>
            <a:r>
              <a:rPr lang="en-US" sz="1400" b="1" dirty="0" smtClean="0"/>
              <a:t>optimization</a:t>
            </a:r>
            <a:r>
              <a:rPr lang="en-US" sz="1400" dirty="0" smtClean="0"/>
              <a:t> methods.</a:t>
            </a:r>
          </a:p>
        </p:txBody>
      </p:sp>
      <p:sp>
        <p:nvSpPr>
          <p:cNvPr id="9" name="Rectangle 8"/>
          <p:cNvSpPr/>
          <p:nvPr/>
        </p:nvSpPr>
        <p:spPr>
          <a:xfrm>
            <a:off x="193563" y="1125028"/>
            <a:ext cx="2224263" cy="523220"/>
          </a:xfrm>
          <a:prstGeom prst="rect">
            <a:avLst/>
          </a:prstGeom>
          <a:noFill/>
        </p:spPr>
        <p:txBody>
          <a:bodyPr wrap="none" lIns="91440" tIns="45720" rIns="91440" bIns="45720">
            <a:spAutoFit/>
          </a:bodyPr>
          <a:lstStyle/>
          <a:p>
            <a:r>
              <a:rPr lang="en-US" sz="2800" b="1" dirty="0" smtClean="0">
                <a:ln w="9525">
                  <a:solidFill>
                    <a:schemeClr val="bg1"/>
                  </a:solidFill>
                  <a:prstDash val="solid"/>
                </a:ln>
                <a:effectLst>
                  <a:outerShdw blurRad="12700" dist="38100" dir="2700000" algn="tl" rotWithShape="0">
                    <a:schemeClr val="bg1">
                      <a:lumMod val="50000"/>
                    </a:schemeClr>
                  </a:outerShdw>
                </a:effectLst>
              </a:rPr>
              <a:t>KI Definition*</a:t>
            </a:r>
            <a:endParaRPr lang="en-US" sz="3600" b="1" dirty="0">
              <a:ln w="9525">
                <a:solidFill>
                  <a:schemeClr val="bg1"/>
                </a:solidFill>
                <a:prstDash val="solid"/>
              </a:ln>
            </a:endParaRPr>
          </a:p>
        </p:txBody>
      </p:sp>
      <p:sp>
        <p:nvSpPr>
          <p:cNvPr id="10" name="Rectangle 9"/>
          <p:cNvSpPr/>
          <p:nvPr/>
        </p:nvSpPr>
        <p:spPr>
          <a:xfrm>
            <a:off x="193563" y="1728249"/>
            <a:ext cx="385042" cy="646331"/>
          </a:xfrm>
          <a:prstGeom prst="rect">
            <a:avLst/>
          </a:prstGeom>
          <a:noFill/>
        </p:spPr>
        <p:txBody>
          <a:bodyPr wrap="none" lIns="91440" tIns="45720" rIns="91440" bIns="45720">
            <a:spAutoFit/>
          </a:bodyPr>
          <a:lstStyle/>
          <a:p>
            <a:r>
              <a:rPr lang="en-US" sz="3600" b="1" dirty="0" smtClean="0">
                <a:ln w="9525">
                  <a:solidFill>
                    <a:schemeClr val="bg1"/>
                  </a:solidFill>
                  <a:prstDash val="solid"/>
                </a:ln>
                <a:effectLst>
                  <a:outerShdw blurRad="12700" dist="38100" dir="2700000" algn="tl" rotWithShape="0">
                    <a:schemeClr val="bg1">
                      <a:lumMod val="50000"/>
                    </a:schemeClr>
                  </a:outerShdw>
                </a:effectLst>
              </a:rPr>
              <a:t>“</a:t>
            </a:r>
            <a:endParaRPr lang="en-US" sz="3600" b="1" dirty="0">
              <a:ln w="9525">
                <a:solidFill>
                  <a:schemeClr val="bg1"/>
                </a:solidFill>
                <a:prstDash val="solid"/>
              </a:ln>
            </a:endParaRPr>
          </a:p>
        </p:txBody>
      </p:sp>
      <p:sp>
        <p:nvSpPr>
          <p:cNvPr id="11" name="Rectangle 10"/>
          <p:cNvSpPr/>
          <p:nvPr/>
        </p:nvSpPr>
        <p:spPr>
          <a:xfrm>
            <a:off x="8104109" y="3729972"/>
            <a:ext cx="407484" cy="707886"/>
          </a:xfrm>
          <a:prstGeom prst="rect">
            <a:avLst/>
          </a:prstGeom>
          <a:noFill/>
        </p:spPr>
        <p:txBody>
          <a:bodyPr wrap="none" lIns="91440" tIns="45720" rIns="91440" bIns="45720">
            <a:spAutoFit/>
          </a:bodyPr>
          <a:lstStyle/>
          <a:p>
            <a:r>
              <a:rPr lang="en-US" sz="4000" b="1" dirty="0" smtClean="0">
                <a:ln w="9525">
                  <a:solidFill>
                    <a:schemeClr val="bg1"/>
                  </a:solidFill>
                  <a:prstDash val="solid"/>
                </a:ln>
                <a:effectLst>
                  <a:outerShdw blurRad="12700" dist="38100" dir="2700000" algn="tl" rotWithShape="0">
                    <a:schemeClr val="bg1">
                      <a:lumMod val="50000"/>
                    </a:schemeClr>
                  </a:outerShdw>
                </a:effectLst>
              </a:rPr>
              <a:t>“</a:t>
            </a:r>
            <a:endParaRPr lang="en-US" sz="4800" b="1" dirty="0">
              <a:ln w="9525">
                <a:solidFill>
                  <a:schemeClr val="bg1"/>
                </a:solidFill>
                <a:prstDash val="solid"/>
              </a:ln>
            </a:endParaRPr>
          </a:p>
        </p:txBody>
      </p:sp>
      <p:sp>
        <p:nvSpPr>
          <p:cNvPr id="5" name="Rectangle 4"/>
          <p:cNvSpPr/>
          <p:nvPr/>
        </p:nvSpPr>
        <p:spPr>
          <a:xfrm>
            <a:off x="121473" y="4336826"/>
            <a:ext cx="8913017" cy="461665"/>
          </a:xfrm>
          <a:prstGeom prst="rect">
            <a:avLst/>
          </a:prstGeom>
        </p:spPr>
        <p:txBody>
          <a:bodyPr wrap="none">
            <a:spAutoFit/>
          </a:bodyPr>
          <a:lstStyle/>
          <a:p>
            <a:r>
              <a:rPr lang="en-US" sz="800" dirty="0" smtClean="0">
                <a:solidFill>
                  <a:schemeClr val="accent1">
                    <a:lumMod val="50000"/>
                  </a:schemeClr>
                </a:solidFill>
              </a:rPr>
              <a:t>* From the EU Artificial Intelligence Act.</a:t>
            </a:r>
          </a:p>
          <a:p>
            <a:r>
              <a:rPr lang="en-US" sz="800" dirty="0" smtClean="0">
                <a:solidFill>
                  <a:schemeClr val="accent1">
                    <a:lumMod val="50000"/>
                  </a:schemeClr>
                </a:solidFill>
              </a:rPr>
              <a:t>This </a:t>
            </a:r>
            <a:r>
              <a:rPr lang="en-US" sz="800" dirty="0">
                <a:solidFill>
                  <a:schemeClr val="accent1">
                    <a:lumMod val="50000"/>
                  </a:schemeClr>
                </a:solidFill>
              </a:rPr>
              <a:t>definition has received a lot of comments that state that it is too broad and would include various traditional software solutions like PLC programs which are already sufficiently cover by existing regulation.</a:t>
            </a:r>
          </a:p>
          <a:p>
            <a:r>
              <a:rPr lang="en-US" sz="800" dirty="0" smtClean="0">
                <a:solidFill>
                  <a:schemeClr val="accent1">
                    <a:lumMod val="50000"/>
                  </a:schemeClr>
                </a:solidFill>
              </a:rPr>
              <a:t> </a:t>
            </a:r>
            <a:endParaRPr lang="de-DE" sz="800" dirty="0">
              <a:solidFill>
                <a:schemeClr val="accent1">
                  <a:lumMod val="50000"/>
                </a:schemeClr>
              </a:solidFill>
            </a:endParaRPr>
          </a:p>
        </p:txBody>
      </p:sp>
    </p:spTree>
    <p:extLst>
      <p:ext uri="{BB962C8B-B14F-4D97-AF65-F5344CB8AC3E}">
        <p14:creationId xmlns:p14="http://schemas.microsoft.com/office/powerpoint/2010/main" val="1046642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49ABD35-8DB1-4549-A259-CEB2C6D3036E}"/>
              </a:ext>
            </a:extLst>
          </p:cNvPr>
          <p:cNvSpPr>
            <a:spLocks noGrp="1"/>
          </p:cNvSpPr>
          <p:nvPr>
            <p:ph idx="1"/>
          </p:nvPr>
        </p:nvSpPr>
        <p:spPr>
          <a:xfrm>
            <a:off x="301626" y="1395639"/>
            <a:ext cx="4124377" cy="2951162"/>
          </a:xfrm>
        </p:spPr>
        <p:txBody>
          <a:bodyPr/>
          <a:lstStyle/>
          <a:p>
            <a:r>
              <a:rPr lang="de-DE" b="1" dirty="0"/>
              <a:t>Ziel des Gesetzesvorschlags</a:t>
            </a:r>
            <a:r>
              <a:rPr lang="de-DE" dirty="0"/>
              <a:t>: Marktzugang von KI-Systemen in den europäischen Binnenmarkt auf Grundlage klarer technischer Anforderungen.</a:t>
            </a:r>
          </a:p>
          <a:p>
            <a:r>
              <a:rPr lang="de-DE" b="1" dirty="0"/>
              <a:t>Struktur des Vorschlags</a:t>
            </a:r>
            <a:r>
              <a:rPr lang="de-DE" dirty="0"/>
              <a:t>: Definition von KI, Risikoklassifizierung (niedrig, hoch, Komplettverbot), technische Anforderungen, Konformitätsprüfung &amp; Marktbeobachtung, </a:t>
            </a:r>
            <a:r>
              <a:rPr lang="de-DE" dirty="0" err="1"/>
              <a:t>Governance</a:t>
            </a:r>
            <a:r>
              <a:rPr lang="de-DE" dirty="0"/>
              <a:t>. </a:t>
            </a:r>
          </a:p>
          <a:p>
            <a:r>
              <a:rPr lang="de-DE" b="1" dirty="0"/>
              <a:t>Timeline</a:t>
            </a:r>
            <a:r>
              <a:rPr lang="de-DE" dirty="0"/>
              <a:t>: Verhandlungen im Rat am weitesten fortgeschritten, Europäisches Parlament steht noch am Anfang. Verabschiedung 2023 möglich. </a:t>
            </a:r>
          </a:p>
          <a:p>
            <a:r>
              <a:rPr lang="de-DE" b="1" dirty="0"/>
              <a:t>Anwendungsbeispiele</a:t>
            </a:r>
            <a:r>
              <a:rPr lang="de-DE" dirty="0"/>
              <a:t> &amp; </a:t>
            </a:r>
            <a:r>
              <a:rPr lang="de-DE" b="1" dirty="0"/>
              <a:t>Relevanz</a:t>
            </a:r>
            <a:r>
              <a:rPr lang="de-DE" dirty="0"/>
              <a:t> am Beispiel der Deutschen Telekom</a:t>
            </a:r>
            <a:endParaRPr lang="en-US" dirty="0"/>
          </a:p>
        </p:txBody>
      </p:sp>
      <p:sp>
        <p:nvSpPr>
          <p:cNvPr id="3" name="Titel 2">
            <a:extLst>
              <a:ext uri="{FF2B5EF4-FFF2-40B4-BE49-F238E27FC236}">
                <a16:creationId xmlns:a16="http://schemas.microsoft.com/office/drawing/2014/main" id="{377E9380-FDBB-4AA7-890A-8F494B17726B}"/>
              </a:ext>
            </a:extLst>
          </p:cNvPr>
          <p:cNvSpPr>
            <a:spLocks noGrp="1"/>
          </p:cNvSpPr>
          <p:nvPr>
            <p:ph type="title"/>
          </p:nvPr>
        </p:nvSpPr>
        <p:spPr/>
        <p:txBody>
          <a:bodyPr/>
          <a:lstStyle/>
          <a:p>
            <a:r>
              <a:rPr lang="de-DE" dirty="0" smtClean="0"/>
              <a:t>Intro</a:t>
            </a:r>
            <a:r>
              <a:rPr lang="de-DE" dirty="0"/>
              <a:t>: EU </a:t>
            </a:r>
            <a:r>
              <a:rPr lang="de-DE" dirty="0" err="1"/>
              <a:t>Artifical</a:t>
            </a:r>
            <a:r>
              <a:rPr lang="de-DE" dirty="0"/>
              <a:t> </a:t>
            </a:r>
            <a:r>
              <a:rPr lang="de-DE" dirty="0" err="1"/>
              <a:t>Intelligence</a:t>
            </a:r>
            <a:r>
              <a:rPr lang="de-DE" dirty="0"/>
              <a:t> Act</a:t>
            </a:r>
            <a:endParaRPr lang="en-US" dirty="0"/>
          </a:p>
        </p:txBody>
      </p:sp>
      <p:sp>
        <p:nvSpPr>
          <p:cNvPr id="4" name="Datumsplatzhalter 3">
            <a:extLst>
              <a:ext uri="{FF2B5EF4-FFF2-40B4-BE49-F238E27FC236}">
                <a16:creationId xmlns:a16="http://schemas.microsoft.com/office/drawing/2014/main" id="{D80679AB-AD4F-42A3-A354-CA409FC691A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white"/>
                </a:solidFill>
                <a:effectLst/>
                <a:uLnTx/>
                <a:uFillTx/>
                <a:latin typeface="Calibri" panose="020F0502020204030204"/>
                <a:ea typeface="+mn-ea"/>
                <a:cs typeface="+mn-cs"/>
              </a:rPr>
              <a:t>22.11.2021</a:t>
            </a:r>
            <a:endPar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B908B3C5-D91E-427A-8DD7-E584DC7FECA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a:ln>
                  <a:noFill/>
                </a:ln>
                <a:solidFill>
                  <a:prstClr val="white"/>
                </a:solidFill>
                <a:effectLst/>
                <a:uLnTx/>
                <a:uFillTx/>
                <a:latin typeface="Calibri" panose="020F0502020204030204"/>
                <a:ea typeface="+mn-ea"/>
                <a:cs typeface="+mn-cs"/>
              </a:rPr>
              <a:t>KI-Fachkonferenz </a:t>
            </a: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Artificial Intelligence </a:t>
            </a:r>
            <a:r>
              <a:rPr kumimoji="0" lang="de-DE" sz="700" b="1" i="0" u="none" strike="noStrike" kern="1200" cap="none" spc="0" normalizeH="0" baseline="0" noProof="0">
                <a:ln>
                  <a:noFill/>
                </a:ln>
                <a:solidFill>
                  <a:prstClr val="white"/>
                </a:solidFill>
                <a:effectLst/>
                <a:uLnTx/>
                <a:uFillTx/>
                <a:latin typeface="Calibri" panose="020F0502020204030204"/>
                <a:ea typeface="+mn-ea"/>
                <a:cs typeface="+mn-cs"/>
              </a:rPr>
              <a:t>Act</a:t>
            </a:r>
            <a:endPar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63F65ADA-47EE-4C5F-9917-B21E5BCF3DC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A1E7D3-1333-45EE-ABB9-51527D316BA3}" type="slidenum">
              <a:rPr kumimoji="0" lang="de-DE" sz="7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Grafik 7">
            <a:extLst>
              <a:ext uri="{FF2B5EF4-FFF2-40B4-BE49-F238E27FC236}">
                <a16:creationId xmlns:a16="http://schemas.microsoft.com/office/drawing/2014/main" id="{A4CAD45B-B427-423D-BC3B-E9DADD8F3585}"/>
              </a:ext>
            </a:extLst>
          </p:cNvPr>
          <p:cNvPicPr>
            <a:picLocks noChangeAspect="1"/>
          </p:cNvPicPr>
          <p:nvPr/>
        </p:nvPicPr>
        <p:blipFill>
          <a:blip r:embed="rId2"/>
          <a:stretch>
            <a:fillRect/>
          </a:stretch>
        </p:blipFill>
        <p:spPr>
          <a:xfrm>
            <a:off x="4817906" y="1696992"/>
            <a:ext cx="3892211" cy="2169547"/>
          </a:xfrm>
          <a:prstGeom prst="rect">
            <a:avLst/>
          </a:prstGeom>
        </p:spPr>
      </p:pic>
    </p:spTree>
    <p:extLst>
      <p:ext uri="{BB962C8B-B14F-4D97-AF65-F5344CB8AC3E}">
        <p14:creationId xmlns:p14="http://schemas.microsoft.com/office/powerpoint/2010/main" val="1031552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rPr>
              <a:t>22.11.2021</a:t>
            </a:r>
          </a:p>
        </p:txBody>
      </p:sp>
      <p:sp>
        <p:nvSpPr>
          <p:cNvPr id="3" name="Fußzeilenplatzhalt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KI-Fachkonferenz </a:t>
            </a:r>
            <a:r>
              <a:rPr kumimoji="0" lang="en-US" sz="700" b="1" i="0" u="none" strike="noStrike" kern="1200" cap="none" spc="0" normalizeH="0" baseline="0" noProof="0" dirty="0">
                <a:ln>
                  <a:noFill/>
                </a:ln>
                <a:solidFill>
                  <a:prstClr val="white"/>
                </a:solidFill>
                <a:effectLst/>
                <a:uLnTx/>
                <a:uFillTx/>
                <a:latin typeface="Calibri" panose="020F0502020204030204"/>
                <a:ea typeface="+mn-ea"/>
                <a:cs typeface="+mn-cs"/>
              </a:rPr>
              <a:t>Artificial Intelligence </a:t>
            </a: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Act</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A1E7D3-1333-45EE-ABB9-51527D316BA3}" type="slidenum">
              <a:rPr kumimoji="0" lang="de-DE" sz="7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feld 5"/>
          <p:cNvSpPr txBox="1"/>
          <p:nvPr/>
        </p:nvSpPr>
        <p:spPr bwMode="gray">
          <a:xfrm>
            <a:off x="301626" y="1878866"/>
            <a:ext cx="8561388" cy="1331019"/>
          </a:xfrm>
          <a:prstGeom prst="rect">
            <a:avLst/>
          </a:prstGeom>
        </p:spPr>
        <p:txBody>
          <a:bodyPr vert="horz" lIns="0" tIns="0" rIns="0" bIns="0" rtlCol="0" anchor="t" anchorCtr="0">
            <a:noAutofit/>
          </a:bodyPr>
          <a:lstStyle>
            <a:lvl1pPr algn="ctr">
              <a:spcBef>
                <a:spcPct val="0"/>
              </a:spcBef>
              <a:buNone/>
              <a:defRPr sz="4000" b="0" cap="none">
                <a:solidFill>
                  <a:schemeClr val="accent1"/>
                </a:solidFill>
                <a:latin typeface="+mj-lt"/>
                <a:ea typeface="+mj-ea"/>
                <a:cs typeface="+mj-cs"/>
              </a:defRPr>
            </a:lvl1pPr>
          </a:lstStyle>
          <a:p>
            <a:pPr lvl="0" algn="l"/>
            <a:r>
              <a:rPr lang="de-DE" b="1" dirty="0">
                <a:solidFill>
                  <a:schemeClr val="tx1">
                    <a:lumMod val="60000"/>
                    <a:lumOff val="40000"/>
                  </a:schemeClr>
                </a:solidFill>
              </a:rPr>
              <a:t>Welche industrieübergreifenden Anforderungen an </a:t>
            </a:r>
            <a:r>
              <a:rPr lang="de-DE" b="1" dirty="0" smtClean="0">
                <a:solidFill>
                  <a:srgbClr val="3B5A93"/>
                </a:solidFill>
              </a:rPr>
              <a:t>Transparenz &amp; Erklärbarkeit für KI</a:t>
            </a:r>
            <a:r>
              <a:rPr lang="de-DE" b="1" dirty="0" smtClean="0">
                <a:solidFill>
                  <a:schemeClr val="tx1">
                    <a:lumMod val="60000"/>
                    <a:lumOff val="40000"/>
                  </a:schemeClr>
                </a:solidFill>
              </a:rPr>
              <a:t> </a:t>
            </a:r>
            <a:r>
              <a:rPr lang="de-DE" b="1" dirty="0">
                <a:solidFill>
                  <a:schemeClr val="tx1">
                    <a:lumMod val="60000"/>
                    <a:lumOff val="40000"/>
                  </a:schemeClr>
                </a:solidFill>
              </a:rPr>
              <a:t>benötigen wir?</a:t>
            </a:r>
            <a:endParaRPr kumimoji="0" lang="de-DE" b="0" i="0" u="none" strike="noStrike" kern="1200" cap="none" spc="0" normalizeH="0" baseline="0" noProof="0" dirty="0">
              <a:ln>
                <a:noFill/>
              </a:ln>
              <a:solidFill>
                <a:schemeClr val="tx1">
                  <a:lumMod val="60000"/>
                  <a:lumOff val="40000"/>
                </a:schemeClr>
              </a:solidFill>
              <a:effectLst/>
              <a:uLnTx/>
              <a:uFillTx/>
              <a:latin typeface="Calibri" panose="020F0502020204030204"/>
            </a:endParaRPr>
          </a:p>
        </p:txBody>
      </p:sp>
      <p:sp>
        <p:nvSpPr>
          <p:cNvPr id="7" name="Titel 7">
            <a:extLst>
              <a:ext uri="{FF2B5EF4-FFF2-40B4-BE49-F238E27FC236}">
                <a16:creationId xmlns:a16="http://schemas.microsoft.com/office/drawing/2014/main" id="{28C8C387-2E23-4FA1-937F-A2013E318FA4}"/>
              </a:ext>
            </a:extLst>
          </p:cNvPr>
          <p:cNvSpPr txBox="1">
            <a:spLocks/>
          </p:cNvSpPr>
          <p:nvPr/>
        </p:nvSpPr>
        <p:spPr>
          <a:xfrm>
            <a:off x="301626" y="700088"/>
            <a:ext cx="8552622" cy="827087"/>
          </a:xfrm>
          <a:prstGeom prst="rect">
            <a:avLst/>
          </a:prstGeom>
        </p:spPr>
        <p:txBody>
          <a:bodyPr/>
          <a:lstStyle>
            <a:lvl1pPr algn="l" defTabSz="914400" rtl="0" eaLnBrk="1" latinLnBrk="0" hangingPunct="1">
              <a:spcBef>
                <a:spcPct val="0"/>
              </a:spcBef>
              <a:buNone/>
              <a:defRPr sz="2000" b="1" kern="1200">
                <a:solidFill>
                  <a:schemeClr val="tx1"/>
                </a:solidFill>
                <a:latin typeface="+mj-lt"/>
                <a:ea typeface="+mj-ea"/>
                <a:cs typeface="+mj-cs"/>
              </a:defRPr>
            </a:lvl1pPr>
          </a:lstStyle>
          <a:p>
            <a:r>
              <a:rPr lang="de-DE" dirty="0"/>
              <a:t>Erklärbarkeit und Transparenz</a:t>
            </a:r>
          </a:p>
        </p:txBody>
      </p:sp>
    </p:spTree>
    <p:extLst>
      <p:ext uri="{BB962C8B-B14F-4D97-AF65-F5344CB8AC3E}">
        <p14:creationId xmlns:p14="http://schemas.microsoft.com/office/powerpoint/2010/main" val="15712122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nhaltsplatzhalter 6">
            <a:extLst>
              <a:ext uri="{FF2B5EF4-FFF2-40B4-BE49-F238E27FC236}">
                <a16:creationId xmlns:a16="http://schemas.microsoft.com/office/drawing/2014/main" id="{9B5F6423-A149-4D9A-974B-77F33426E2F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34" t="542" r="578" b="5029"/>
          <a:stretch/>
        </p:blipFill>
        <p:spPr bwMode="gray">
          <a:xfrm>
            <a:off x="-8467" y="-16934"/>
            <a:ext cx="9152467" cy="5185833"/>
          </a:xfrm>
          <a:prstGeom prst="rect">
            <a:avLst/>
          </a:prstGeom>
          <a:gradFill>
            <a:gsLst>
              <a:gs pos="0">
                <a:schemeClr val="accent1">
                  <a:lumMod val="5000"/>
                  <a:lumOff val="95000"/>
                </a:schemeClr>
              </a:gs>
              <a:gs pos="2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sp>
        <p:nvSpPr>
          <p:cNvPr id="11" name="Textfeld 10"/>
          <p:cNvSpPr txBox="1"/>
          <p:nvPr/>
        </p:nvSpPr>
        <p:spPr bwMode="gray">
          <a:xfrm rot="5400000">
            <a:off x="6482250" y="2481750"/>
            <a:ext cx="5143500" cy="180000"/>
          </a:xfrm>
          <a:prstGeom prst="rect">
            <a:avLst/>
          </a:prstGeom>
        </p:spPr>
        <p:txBody>
          <a:bodyPr vert="horz" wrap="none" lIns="144000" tIns="0" rIns="144000" bIns="0" rtlCol="0" anchor="ctr">
            <a:noAutofit/>
          </a:bodyPr>
          <a:lstStyle>
            <a:lvl1pPr indent="0" algn="r">
              <a:spcBef>
                <a:spcPts val="600"/>
              </a:spcBef>
              <a:buClr>
                <a:schemeClr val="accent1"/>
              </a:buClr>
              <a:buFontTx/>
              <a:buNone/>
              <a:defRPr sz="800">
                <a:solidFill>
                  <a:schemeClr val="accent1"/>
                </a:solidFill>
              </a:defRPr>
            </a:lvl1pPr>
            <a:lvl2pPr marL="360000" indent="-180000">
              <a:spcBef>
                <a:spcPts val="600"/>
              </a:spcBef>
              <a:buClr>
                <a:schemeClr val="accent1"/>
              </a:buClr>
              <a:buFont typeface="Arial" panose="020B0604020202020204" pitchFamily="34" charset="0"/>
              <a:buChar char="•"/>
              <a:defRPr sz="1400"/>
            </a:lvl2pPr>
            <a:lvl3pPr marL="540000" indent="-180000">
              <a:spcBef>
                <a:spcPts val="600"/>
              </a:spcBef>
              <a:buClr>
                <a:schemeClr val="accent1"/>
              </a:buClr>
              <a:buFont typeface="Arial" panose="020B0604020202020204" pitchFamily="34" charset="0"/>
              <a:buChar char="•"/>
              <a:defRPr sz="1400"/>
            </a:lvl3pPr>
            <a:lvl4pPr marL="720000" indent="-180000">
              <a:spcBef>
                <a:spcPts val="600"/>
              </a:spcBef>
              <a:buClr>
                <a:schemeClr val="accent1"/>
              </a:buClr>
              <a:buFont typeface="Arial" panose="020B0604020202020204" pitchFamily="34" charset="0"/>
              <a:buChar char="•"/>
              <a:defRPr sz="1400"/>
            </a:lvl4pPr>
            <a:lvl5pPr marL="900000" indent="-180000">
              <a:spcBef>
                <a:spcPts val="600"/>
              </a:spcBef>
              <a:buClr>
                <a:schemeClr val="accent1"/>
              </a:buClr>
              <a:buFont typeface="Arial" panose="020B0604020202020204" pitchFamily="34" charset="0"/>
              <a:buChar char="•"/>
              <a:defRPr sz="14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de-DE" dirty="0"/>
              <a:t>Quelle: ...</a:t>
            </a:r>
          </a:p>
        </p:txBody>
      </p:sp>
      <p:sp>
        <p:nvSpPr>
          <p:cNvPr id="19" name="Titel 2">
            <a:extLst>
              <a:ext uri="{FF2B5EF4-FFF2-40B4-BE49-F238E27FC236}">
                <a16:creationId xmlns:a16="http://schemas.microsoft.com/office/drawing/2014/main" id="{9EA3DC07-B546-4DA8-882C-088A3CBD56C8}"/>
              </a:ext>
            </a:extLst>
          </p:cNvPr>
          <p:cNvSpPr>
            <a:spLocks noGrp="1"/>
          </p:cNvSpPr>
          <p:nvPr>
            <p:ph type="title"/>
          </p:nvPr>
        </p:nvSpPr>
        <p:spPr>
          <a:xfrm>
            <a:off x="301625" y="4065535"/>
            <a:ext cx="6310629" cy="637849"/>
          </a:xfrm>
          <a:noFill/>
        </p:spPr>
        <p:txBody>
          <a:bodyPr anchor="b" anchorCtr="0">
            <a:spAutoFit/>
          </a:bodyPr>
          <a:lstStyle/>
          <a:p>
            <a:r>
              <a:rPr lang="de-DE" dirty="0">
                <a:solidFill>
                  <a:schemeClr val="bg1"/>
                </a:solidFill>
              </a:rPr>
              <a:t>Transparenz &amp; </a:t>
            </a:r>
            <a:r>
              <a:rPr lang="de-DE" dirty="0" smtClean="0">
                <a:solidFill>
                  <a:schemeClr val="bg1"/>
                </a:solidFill>
              </a:rPr>
              <a:t>Erklärbarkeit von KI</a:t>
            </a:r>
            <a:endParaRPr lang="de-DE" sz="3200" b="0" dirty="0">
              <a:solidFill>
                <a:schemeClr val="bg1"/>
              </a:solidFill>
            </a:endParaRPr>
          </a:p>
        </p:txBody>
      </p:sp>
    </p:spTree>
    <p:extLst>
      <p:ext uri="{BB962C8B-B14F-4D97-AF65-F5344CB8AC3E}">
        <p14:creationId xmlns:p14="http://schemas.microsoft.com/office/powerpoint/2010/main" val="3677974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8</a:t>
            </a:fld>
            <a:endParaRPr lang="de-DE" noProof="0" dirty="0"/>
          </a:p>
        </p:txBody>
      </p:sp>
      <p:pic>
        <p:nvPicPr>
          <p:cNvPr id="5" name="Picture 4"/>
          <p:cNvPicPr>
            <a:picLocks noChangeAspect="1"/>
          </p:cNvPicPr>
          <p:nvPr/>
        </p:nvPicPr>
        <p:blipFill>
          <a:blip r:embed="rId2"/>
          <a:stretch>
            <a:fillRect/>
          </a:stretch>
        </p:blipFill>
        <p:spPr>
          <a:xfrm>
            <a:off x="1060169" y="-136593"/>
            <a:ext cx="8117979" cy="5454267"/>
          </a:xfrm>
          <a:prstGeom prst="rect">
            <a:avLst/>
          </a:prstGeom>
        </p:spPr>
      </p:pic>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Künstliche</a:t>
            </a:r>
            <a:br>
              <a:rPr lang="de-DE" dirty="0"/>
            </a:br>
            <a:r>
              <a:rPr lang="de-DE" dirty="0"/>
              <a:t>Intelligenz</a:t>
            </a:r>
            <a:br>
              <a:rPr lang="de-DE" dirty="0"/>
            </a:br>
            <a:r>
              <a:rPr lang="de-DE" dirty="0"/>
              <a:t>in der </a:t>
            </a:r>
            <a:br>
              <a:rPr lang="de-DE" dirty="0"/>
            </a:br>
            <a:r>
              <a:rPr lang="de-DE" dirty="0"/>
              <a:t>Industrie</a:t>
            </a:r>
          </a:p>
        </p:txBody>
      </p:sp>
    </p:spTree>
    <p:extLst>
      <p:ext uri="{BB962C8B-B14F-4D97-AF65-F5344CB8AC3E}">
        <p14:creationId xmlns:p14="http://schemas.microsoft.com/office/powerpoint/2010/main" val="2292281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rPr>
              <a:t>22.11.2021</a:t>
            </a:r>
          </a:p>
        </p:txBody>
      </p:sp>
      <p:sp>
        <p:nvSpPr>
          <p:cNvPr id="3" name="Fußzeilenplatzhalt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KI-Fachkonferenz </a:t>
            </a:r>
            <a:r>
              <a:rPr kumimoji="0" lang="en-US" sz="700" b="1" i="0" u="none" strike="noStrike" kern="1200" cap="none" spc="0" normalizeH="0" baseline="0" noProof="0" dirty="0">
                <a:ln>
                  <a:noFill/>
                </a:ln>
                <a:solidFill>
                  <a:prstClr val="white"/>
                </a:solidFill>
                <a:effectLst/>
                <a:uLnTx/>
                <a:uFillTx/>
                <a:latin typeface="Calibri" panose="020F0502020204030204"/>
                <a:ea typeface="+mn-ea"/>
                <a:cs typeface="+mn-cs"/>
              </a:rPr>
              <a:t>Artificial Intelligence </a:t>
            </a:r>
            <a:r>
              <a:rPr kumimoji="0" lang="de-DE" sz="700" b="1" i="0" u="none" strike="noStrike" kern="1200" cap="none" spc="0" normalizeH="0" baseline="0" noProof="0" dirty="0">
                <a:ln>
                  <a:noFill/>
                </a:ln>
                <a:solidFill>
                  <a:prstClr val="white"/>
                </a:solidFill>
                <a:effectLst/>
                <a:uLnTx/>
                <a:uFillTx/>
                <a:latin typeface="Calibri" panose="020F0502020204030204"/>
                <a:ea typeface="+mn-ea"/>
                <a:cs typeface="+mn-cs"/>
              </a:rPr>
              <a:t>Act</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A1E7D3-1333-45EE-ABB9-51527D316BA3}" type="slidenum">
              <a:rPr kumimoji="0" lang="de-DE" sz="7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DE" sz="7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feld 5"/>
          <p:cNvSpPr txBox="1"/>
          <p:nvPr/>
        </p:nvSpPr>
        <p:spPr bwMode="gray">
          <a:xfrm>
            <a:off x="409773" y="2208480"/>
            <a:ext cx="7535263" cy="1720371"/>
          </a:xfrm>
          <a:prstGeom prst="rect">
            <a:avLst/>
          </a:prstGeom>
        </p:spPr>
        <p:txBody>
          <a:bodyPr vert="horz" lIns="0" tIns="0" rIns="0" bIns="0" rtlCol="0" anchor="t" anchorCtr="0">
            <a:noAutofit/>
          </a:bodyPr>
          <a:lstStyle>
            <a:lvl1pPr algn="ctr">
              <a:spcBef>
                <a:spcPct val="0"/>
              </a:spcBef>
              <a:buNone/>
              <a:defRPr sz="4000" b="0" cap="none">
                <a:solidFill>
                  <a:schemeClr val="accent1"/>
                </a:solidFill>
                <a:latin typeface="+mj-lt"/>
                <a:ea typeface="+mj-ea"/>
                <a:cs typeface="+mj-cs"/>
              </a:defRPr>
            </a:lvl1pPr>
          </a:lstStyle>
          <a:p>
            <a:pPr lvl="0" algn="l"/>
            <a:r>
              <a:rPr lang="de-DE" sz="2000" dirty="0">
                <a:solidFill>
                  <a:schemeClr val="bg2">
                    <a:lumMod val="50000"/>
                  </a:schemeClr>
                </a:solidFill>
              </a:rPr>
              <a:t>Liegt </a:t>
            </a:r>
            <a:r>
              <a:rPr lang="de-DE" sz="2000" b="1" dirty="0">
                <a:solidFill>
                  <a:srgbClr val="3F89CB"/>
                </a:solidFill>
              </a:rPr>
              <a:t>Transparenz</a:t>
            </a:r>
            <a:r>
              <a:rPr lang="de-DE" sz="2000" dirty="0">
                <a:solidFill>
                  <a:schemeClr val="bg2">
                    <a:lumMod val="50000"/>
                  </a:schemeClr>
                </a:solidFill>
              </a:rPr>
              <a:t> eines KI-Modells vor, so kann es unter der Voraussetzung nachvollziehbarer Eingangsdaten auch als „</a:t>
            </a:r>
            <a:r>
              <a:rPr lang="de-DE" sz="2000" b="1" dirty="0">
                <a:solidFill>
                  <a:schemeClr val="bg2">
                    <a:lumMod val="50000"/>
                  </a:schemeClr>
                </a:solidFill>
              </a:rPr>
              <a:t>White-Box</a:t>
            </a:r>
            <a:r>
              <a:rPr lang="de-DE" sz="2000" dirty="0">
                <a:solidFill>
                  <a:schemeClr val="bg2">
                    <a:lumMod val="50000"/>
                  </a:schemeClr>
                </a:solidFill>
              </a:rPr>
              <a:t>“-Modell bezeichnet werden. Bei der </a:t>
            </a:r>
            <a:r>
              <a:rPr lang="de-DE" sz="2000" b="1" dirty="0">
                <a:solidFill>
                  <a:srgbClr val="3F89CB"/>
                </a:solidFill>
              </a:rPr>
              <a:t>Erklärbarkeit</a:t>
            </a:r>
            <a:r>
              <a:rPr lang="de-DE" sz="2000" dirty="0">
                <a:solidFill>
                  <a:schemeClr val="bg2">
                    <a:lumMod val="50000"/>
                  </a:schemeClr>
                </a:solidFill>
              </a:rPr>
              <a:t> geht es hingegen darum, einer Zielperson eine verständliche </a:t>
            </a:r>
            <a:r>
              <a:rPr lang="de-DE" sz="2000" b="1" dirty="0">
                <a:solidFill>
                  <a:schemeClr val="bg2">
                    <a:lumMod val="50000"/>
                  </a:schemeClr>
                </a:solidFill>
              </a:rPr>
              <a:t>Begründung</a:t>
            </a:r>
            <a:r>
              <a:rPr lang="de-DE" sz="2000" dirty="0">
                <a:solidFill>
                  <a:schemeClr val="bg2">
                    <a:lumMod val="50000"/>
                  </a:schemeClr>
                </a:solidFill>
              </a:rPr>
              <a:t> aktiv bereitzustellen, die es ihr ermöglicht, das Ergebnis eines KI-Modells nachzuvollziehen.</a:t>
            </a:r>
            <a:endParaRPr kumimoji="0" lang="de-DE" sz="2000" b="0" i="0" u="none" strike="noStrike" kern="1200" cap="none" spc="0" normalizeH="0" baseline="0" noProof="0" dirty="0">
              <a:ln>
                <a:noFill/>
              </a:ln>
              <a:solidFill>
                <a:schemeClr val="bg2">
                  <a:lumMod val="50000"/>
                </a:schemeClr>
              </a:solidFill>
              <a:effectLst/>
              <a:uLnTx/>
              <a:uFillTx/>
              <a:latin typeface="Calibri" panose="020F0502020204030204"/>
            </a:endParaRPr>
          </a:p>
        </p:txBody>
      </p:sp>
      <p:sp>
        <p:nvSpPr>
          <p:cNvPr id="7" name="Titel 7">
            <a:extLst>
              <a:ext uri="{FF2B5EF4-FFF2-40B4-BE49-F238E27FC236}">
                <a16:creationId xmlns:a16="http://schemas.microsoft.com/office/drawing/2014/main" id="{28C8C387-2E23-4FA1-937F-A2013E318FA4}"/>
              </a:ext>
            </a:extLst>
          </p:cNvPr>
          <p:cNvSpPr txBox="1">
            <a:spLocks/>
          </p:cNvSpPr>
          <p:nvPr/>
        </p:nvSpPr>
        <p:spPr>
          <a:xfrm>
            <a:off x="301626" y="700088"/>
            <a:ext cx="8552622" cy="827087"/>
          </a:xfrm>
          <a:prstGeom prst="rect">
            <a:avLst/>
          </a:prstGeom>
        </p:spPr>
        <p:txBody>
          <a:bodyPr/>
          <a:lstStyle>
            <a:lvl1pPr algn="l" defTabSz="914400" rtl="0" eaLnBrk="1" latinLnBrk="0" hangingPunct="1">
              <a:spcBef>
                <a:spcPct val="0"/>
              </a:spcBef>
              <a:buNone/>
              <a:defRPr sz="2000" b="1" kern="1200">
                <a:solidFill>
                  <a:schemeClr val="tx1"/>
                </a:solidFill>
                <a:latin typeface="+mj-lt"/>
                <a:ea typeface="+mj-ea"/>
                <a:cs typeface="+mj-cs"/>
              </a:defRPr>
            </a:lvl1pPr>
          </a:lstStyle>
          <a:p>
            <a:r>
              <a:rPr lang="de-DE" dirty="0"/>
              <a:t>Transparenz vs. Erklärbarkeit</a:t>
            </a:r>
          </a:p>
        </p:txBody>
      </p:sp>
      <p:sp>
        <p:nvSpPr>
          <p:cNvPr id="8" name="Rectangle 7"/>
          <p:cNvSpPr/>
          <p:nvPr/>
        </p:nvSpPr>
        <p:spPr>
          <a:xfrm>
            <a:off x="301626" y="1265565"/>
            <a:ext cx="1669624" cy="523220"/>
          </a:xfrm>
          <a:prstGeom prst="rect">
            <a:avLst/>
          </a:prstGeom>
          <a:noFill/>
        </p:spPr>
        <p:txBody>
          <a:bodyPr wrap="none" lIns="91440" tIns="45720" rIns="91440" bIns="45720">
            <a:spAutoFit/>
          </a:bodyPr>
          <a:lstStyle/>
          <a:p>
            <a:r>
              <a:rPr lang="en-US" sz="2800" b="1" dirty="0" smtClean="0">
                <a:ln w="9525">
                  <a:solidFill>
                    <a:schemeClr val="bg1"/>
                  </a:solidFill>
                  <a:prstDash val="solid"/>
                </a:ln>
                <a:effectLst>
                  <a:outerShdw blurRad="12700" dist="38100" dir="2700000" algn="tl" rotWithShape="0">
                    <a:schemeClr val="bg1">
                      <a:lumMod val="50000"/>
                    </a:schemeClr>
                  </a:outerShdw>
                </a:effectLst>
              </a:rPr>
              <a:t>Definition</a:t>
            </a:r>
            <a:endParaRPr lang="en-US" sz="3600" b="1" dirty="0">
              <a:ln w="9525">
                <a:solidFill>
                  <a:schemeClr val="bg1"/>
                </a:solidFill>
                <a:prstDash val="solid"/>
              </a:ln>
            </a:endParaRPr>
          </a:p>
        </p:txBody>
      </p:sp>
      <p:sp>
        <p:nvSpPr>
          <p:cNvPr id="9" name="Rectangle 8"/>
          <p:cNvSpPr/>
          <p:nvPr/>
        </p:nvSpPr>
        <p:spPr>
          <a:xfrm>
            <a:off x="301626" y="1823759"/>
            <a:ext cx="385042" cy="646331"/>
          </a:xfrm>
          <a:prstGeom prst="rect">
            <a:avLst/>
          </a:prstGeom>
          <a:noFill/>
        </p:spPr>
        <p:txBody>
          <a:bodyPr wrap="none" lIns="91440" tIns="45720" rIns="91440" bIns="45720">
            <a:spAutoFit/>
          </a:bodyPr>
          <a:lstStyle/>
          <a:p>
            <a:r>
              <a:rPr lang="en-US" sz="3600" b="1" dirty="0" smtClean="0">
                <a:ln w="9525">
                  <a:solidFill>
                    <a:schemeClr val="bg1"/>
                  </a:solidFill>
                  <a:prstDash val="solid"/>
                </a:ln>
                <a:effectLst>
                  <a:outerShdw blurRad="12700" dist="38100" dir="2700000" algn="tl" rotWithShape="0">
                    <a:schemeClr val="bg1">
                      <a:lumMod val="50000"/>
                    </a:schemeClr>
                  </a:outerShdw>
                </a:effectLst>
              </a:rPr>
              <a:t>“</a:t>
            </a:r>
            <a:endParaRPr lang="en-US" sz="3600" b="1" dirty="0">
              <a:ln w="9525">
                <a:solidFill>
                  <a:schemeClr val="bg1"/>
                </a:solidFill>
                <a:prstDash val="solid"/>
              </a:ln>
            </a:endParaRPr>
          </a:p>
        </p:txBody>
      </p:sp>
      <p:sp>
        <p:nvSpPr>
          <p:cNvPr id="10" name="Rectangle 9"/>
          <p:cNvSpPr/>
          <p:nvPr/>
        </p:nvSpPr>
        <p:spPr>
          <a:xfrm>
            <a:off x="7136932" y="3702215"/>
            <a:ext cx="385042" cy="646331"/>
          </a:xfrm>
          <a:prstGeom prst="rect">
            <a:avLst/>
          </a:prstGeom>
          <a:noFill/>
        </p:spPr>
        <p:txBody>
          <a:bodyPr wrap="none" lIns="91440" tIns="45720" rIns="91440" bIns="45720">
            <a:spAutoFit/>
          </a:bodyPr>
          <a:lstStyle/>
          <a:p>
            <a:r>
              <a:rPr lang="en-US" sz="3600" b="1" dirty="0" smtClean="0">
                <a:ln w="9525">
                  <a:solidFill>
                    <a:schemeClr val="bg1"/>
                  </a:solidFill>
                  <a:prstDash val="solid"/>
                </a:ln>
                <a:effectLst>
                  <a:outerShdw blurRad="12700" dist="38100" dir="2700000" algn="tl" rotWithShape="0">
                    <a:schemeClr val="bg1">
                      <a:lumMod val="50000"/>
                    </a:schemeClr>
                  </a:outerShdw>
                </a:effectLst>
              </a:rPr>
              <a:t>“</a:t>
            </a:r>
            <a:endParaRPr lang="en-US" sz="3600" b="1" dirty="0">
              <a:ln w="9525">
                <a:solidFill>
                  <a:schemeClr val="bg1"/>
                </a:solidFill>
                <a:prstDash val="solid"/>
              </a:ln>
            </a:endParaRPr>
          </a:p>
        </p:txBody>
      </p:sp>
      <p:sp>
        <p:nvSpPr>
          <p:cNvPr id="11" name="TextBox 10"/>
          <p:cNvSpPr txBox="1"/>
          <p:nvPr/>
        </p:nvSpPr>
        <p:spPr>
          <a:xfrm>
            <a:off x="407488" y="4108484"/>
            <a:ext cx="4360277" cy="266032"/>
          </a:xfrm>
          <a:prstGeom prst="rect">
            <a:avLst/>
          </a:prstGeom>
          <a:noFill/>
        </p:spPr>
        <p:txBody>
          <a:bodyPr wrap="none" lIns="0" tIns="0" rIns="0" bIns="0" rtlCol="0">
            <a:noAutofit/>
          </a:bodyPr>
          <a:lstStyle/>
          <a:p>
            <a:pPr>
              <a:buClr>
                <a:schemeClr val="tx2"/>
              </a:buClr>
              <a:buSzPct val="100000"/>
            </a:pPr>
            <a:r>
              <a:rPr lang="de-DE" sz="800" dirty="0"/>
              <a:t>Quelle: ERKLÄRBARE KI - Anforderungen, Anwendungsfälle und </a:t>
            </a:r>
            <a:r>
              <a:rPr lang="de-DE" sz="800" dirty="0" smtClean="0"/>
              <a:t>Lösungen</a:t>
            </a:r>
            <a:r>
              <a:rPr lang="de-DE" sz="800" dirty="0"/>
              <a:t/>
            </a:r>
            <a:br>
              <a:rPr lang="de-DE" sz="800" dirty="0"/>
            </a:br>
            <a:r>
              <a:rPr lang="de-DE" sz="800" dirty="0"/>
              <a:t>im Auftrag des Bundesministeriums für Wirtschaft und Energie</a:t>
            </a:r>
          </a:p>
          <a:p>
            <a:pPr>
              <a:buClr>
                <a:schemeClr val="tx2"/>
              </a:buClr>
              <a:buSzPct val="100000"/>
            </a:pPr>
            <a:endParaRPr lang="de-DE" sz="800" dirty="0"/>
          </a:p>
        </p:txBody>
      </p:sp>
    </p:spTree>
    <p:extLst>
      <p:ext uri="{BB962C8B-B14F-4D97-AF65-F5344CB8AC3E}">
        <p14:creationId xmlns:p14="http://schemas.microsoft.com/office/powerpoint/2010/main" val="348704687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2017-11-20 - dke-template_de">
  <a:themeElements>
    <a:clrScheme name="DIN DKE">
      <a:dk1>
        <a:srgbClr val="5F5F5F"/>
      </a:dk1>
      <a:lt1>
        <a:sysClr val="window" lastClr="FFFFFF"/>
      </a:lt1>
      <a:dk2>
        <a:srgbClr val="5F5F5F"/>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0064B4"/>
        </a:solidFill>
        <a:ln w="9525" algn="ctr">
          <a:solidFill>
            <a:schemeClr val="bg2"/>
          </a:solidFill>
          <a:miter lim="800000"/>
          <a:headEnd/>
          <a:tailEnd/>
        </a:ln>
        <a:effectLst/>
      </a:spPr>
      <a:bodyPr lIns="144000" tIns="36000" rIns="144000" bIns="36000" anchor="ctr"/>
      <a:lstStyle>
        <a:defPPr algn="ctr">
          <a:defRPr sz="1100" b="1" kern="0" smtClean="0">
            <a:solidFill>
              <a:srgbClr val="FFFFFF"/>
            </a:solidFill>
          </a:defRPr>
        </a:defPPr>
      </a:lstStyle>
    </a:spDef>
    <a:lnDef>
      <a:spPr bwMode="gray">
        <a:ln>
          <a:solidFill>
            <a:srgbClr val="0064B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144000" indent="-144000">
          <a:spcBef>
            <a:spcPts val="200"/>
          </a:spcBef>
          <a:buClr>
            <a:srgbClr val="0064B4"/>
          </a:buClr>
          <a:buFont typeface="Wingdings" pitchFamily="2" charset="2"/>
          <a:buChar char="§"/>
          <a:defRPr sz="1100" dirty="0" err="1"/>
        </a:defPPr>
      </a:lstStyle>
    </a:txDef>
  </a:objectDefaults>
  <a:extraClrSchemeLst/>
  <a:custClrLst>
    <a:custClr name="Custom Color 1">
      <a:srgbClr val="0064B4"/>
    </a:custClr>
    <a:custClr name="Custom Color 2">
      <a:srgbClr val="3F89CB"/>
    </a:custClr>
    <a:custClr name="Custom Color 3">
      <a:srgbClr val="8CADDE"/>
    </a:custClr>
    <a:custClr name="Custom Color 4">
      <a:srgbClr val="C7D6F1"/>
    </a:custClr>
    <a:custClr name="Custom Color 5">
      <a:srgbClr val="636363"/>
    </a:custClr>
    <a:custClr name="Custom Color 6">
      <a:srgbClr val="DADADA"/>
    </a:custClr>
    <a:custClr name="Custom Color 7">
      <a:srgbClr val="EAEAEA"/>
    </a:custClr>
    <a:custClr name="Custom Color 8">
      <a:srgbClr val="76B82A"/>
    </a:custClr>
    <a:custClr name="Custom Color 9">
      <a:srgbClr val="FFCC00"/>
    </a:custClr>
    <a:custClr name="Custom Color 10">
      <a:srgbClr val="E73331"/>
    </a:custClr>
  </a:custClrLst>
</a:theme>
</file>

<file path=ppt/theme/theme2.xml><?xml version="1.0" encoding="utf-8"?>
<a:theme xmlns:a="http://schemas.openxmlformats.org/drawingml/2006/main" name="Larissa">
  <a:themeElements>
    <a:clrScheme name="VDE Farben">
      <a:dk1>
        <a:srgbClr val="575757"/>
      </a:dk1>
      <a:lt1>
        <a:sysClr val="window" lastClr="FFFFFF"/>
      </a:lt1>
      <a:dk2>
        <a:srgbClr val="000000"/>
      </a:dk2>
      <a:lt2>
        <a:srgbClr val="FFFFFF"/>
      </a:lt2>
      <a:accent1>
        <a:srgbClr val="0064B4"/>
      </a:accent1>
      <a:accent2>
        <a:srgbClr val="575757"/>
      </a:accent2>
      <a:accent3>
        <a:srgbClr val="FFFFFF"/>
      </a:accent3>
      <a:accent4>
        <a:srgbClr val="FFCC00"/>
      </a:accent4>
      <a:accent5>
        <a:srgbClr val="E73331"/>
      </a:accent5>
      <a:accent6>
        <a:srgbClr val="76B82A"/>
      </a:accent6>
      <a:hlink>
        <a:srgbClr val="0064B4"/>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E2B282C37F27444CB5ABA3D13448CF4C" ma:contentTypeVersion="12" ma:contentTypeDescription="Ein neues Dokument erstellen." ma:contentTypeScope="" ma:versionID="634fd7750bdb960030abb48194fac8f4">
  <xsd:schema xmlns:xsd="http://www.w3.org/2001/XMLSchema" xmlns:xs="http://www.w3.org/2001/XMLSchema" xmlns:p="http://schemas.microsoft.com/office/2006/metadata/properties" xmlns:ns2="f4b60e2c-69b3-49be-a699-9757613bd5c7" xmlns:ns3="3e91fd44-262c-4aaa-ae79-652a610c38dd" targetNamespace="http://schemas.microsoft.com/office/2006/metadata/properties" ma:root="true" ma:fieldsID="8c62ccc449f115d093d00464b35a5f81" ns2:_="" ns3:_="">
    <xsd:import namespace="f4b60e2c-69b3-49be-a699-9757613bd5c7"/>
    <xsd:import namespace="3e91fd44-262c-4aaa-ae79-652a610c38d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b60e2c-69b3-49be-a699-9757613bd5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e91fd44-262c-4aaa-ae79-652a610c38dd" elementFormDefault="qualified">
    <xsd:import namespace="http://schemas.microsoft.com/office/2006/documentManagement/types"/>
    <xsd:import namespace="http://schemas.microsoft.com/office/infopath/2007/PartnerControls"/>
    <xsd:element name="SharedWithUsers" ma:index="1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AF3D24-B07A-42F2-B7D5-25E70558E8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b60e2c-69b3-49be-a699-9757613bd5c7"/>
    <ds:schemaRef ds:uri="3e91fd44-262c-4aaa-ae79-652a610c38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3FB408-5823-4A2F-99C7-115E79C52035}">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f4b60e2c-69b3-49be-a699-9757613bd5c7"/>
    <ds:schemaRef ds:uri="3e91fd44-262c-4aaa-ae79-652a610c38dd"/>
    <ds:schemaRef ds:uri="http://www.w3.org/XML/1998/namespace"/>
    <ds:schemaRef ds:uri="http://purl.org/dc/dcmitype/"/>
  </ds:schemaRefs>
</ds:datastoreItem>
</file>

<file path=customXml/itemProps3.xml><?xml version="1.0" encoding="utf-8"?>
<ds:datastoreItem xmlns:ds="http://schemas.openxmlformats.org/officeDocument/2006/customXml" ds:itemID="{30FFED8E-86FA-4932-9502-284C85312E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1525</Words>
  <Application>Microsoft Office PowerPoint</Application>
  <PresentationFormat>On-screen Show (16:9)</PresentationFormat>
  <Paragraphs>282</Paragraphs>
  <Slides>23</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Wingdings</vt:lpstr>
      <vt:lpstr>1_2017-11-20 - dke-template_de</vt:lpstr>
      <vt:lpstr>KI-FACHKONFERENZ Workshop: Transparenz &amp; Erklärbarkeit</vt:lpstr>
      <vt:lpstr>Agenda</vt:lpstr>
      <vt:lpstr>Intro EU Artifical Intelligence Act </vt:lpstr>
      <vt:lpstr>Intro: EU Artifical Intelligence Act</vt:lpstr>
      <vt:lpstr>Intro: EU Artifical Intelligence Act</vt:lpstr>
      <vt:lpstr>PowerPoint Presentation</vt:lpstr>
      <vt:lpstr>Transparenz &amp; Erklärbarkeit von KI</vt:lpstr>
      <vt:lpstr>Künstliche Intelligenz in der  Industrie</vt:lpstr>
      <vt:lpstr>PowerPoint Presentation</vt:lpstr>
      <vt:lpstr>Erklärbare KI Beispiel: Autonomes Fahren</vt:lpstr>
      <vt:lpstr>Erklärbare KI Beispiel: Medizinische Diagnostik</vt:lpstr>
      <vt:lpstr>Transparenz &amp; Erklärbarkeit: KI-Methoden</vt:lpstr>
      <vt:lpstr>Transparenz &amp; Erklärbarkeit: Domänen und Nutzergruppen</vt:lpstr>
      <vt:lpstr>KI Standardisierung</vt:lpstr>
      <vt:lpstr>Weltweite KI - Standardisierung (1/2)</vt:lpstr>
      <vt:lpstr>Weltweite KI - Standardisierung (2/2)</vt:lpstr>
      <vt:lpstr>KI - Standardisierung in Europa </vt:lpstr>
      <vt:lpstr>KI - Standardisierung in Deutschland </vt:lpstr>
      <vt:lpstr>AI-Normen in ISO/IEC JTC1 SC42 mit Bezug auf die EU AI-Verordnung</vt:lpstr>
      <vt:lpstr>Transparenz &amp; Erklärbarkeit für KI</vt:lpstr>
      <vt:lpstr>PowerPoint Presentation</vt:lpstr>
      <vt:lpstr>Diskussion</vt:lpstr>
      <vt:lpstr>PowerPoint Presentation</vt:lpstr>
    </vt:vector>
  </TitlesOfParts>
  <Company>VDE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DKE-Template</dc:title>
  <dc:creator>Unseld, Melanie</dc:creator>
  <cp:lastModifiedBy>Deutsch.Tanja</cp:lastModifiedBy>
  <cp:revision>183</cp:revision>
  <cp:lastPrinted>2017-10-24T07:51:31Z</cp:lastPrinted>
  <dcterms:created xsi:type="dcterms:W3CDTF">2017-11-29T08:07:50Z</dcterms:created>
  <dcterms:modified xsi:type="dcterms:W3CDTF">2021-11-19T14:40:18Z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0x010100E2B282C37F27444CB5ABA3D13448CF4C</vt:lpwstr>
  </property>
</Properties>
</file>